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805" r:id="rId2"/>
  </p:sldMasterIdLst>
  <p:notesMasterIdLst>
    <p:notesMasterId r:id="rId80"/>
  </p:notesMasterIdLst>
  <p:sldIdLst>
    <p:sldId id="2147481756" r:id="rId3"/>
    <p:sldId id="2147483637" r:id="rId4"/>
    <p:sldId id="2147481762" r:id="rId5"/>
    <p:sldId id="2147483639" r:id="rId6"/>
    <p:sldId id="2147481741" r:id="rId7"/>
    <p:sldId id="2147481710" r:id="rId8"/>
    <p:sldId id="2147481709" r:id="rId9"/>
    <p:sldId id="2147481712" r:id="rId10"/>
    <p:sldId id="2147481713" r:id="rId11"/>
    <p:sldId id="2147483624" r:id="rId12"/>
    <p:sldId id="2147483562" r:id="rId13"/>
    <p:sldId id="2147483625" r:id="rId14"/>
    <p:sldId id="2147483557" r:id="rId15"/>
    <p:sldId id="2147483561" r:id="rId16"/>
    <p:sldId id="2147483560" r:id="rId17"/>
    <p:sldId id="2147483553" r:id="rId18"/>
    <p:sldId id="2147483563" r:id="rId19"/>
    <p:sldId id="2147481714" r:id="rId20"/>
    <p:sldId id="2147481716" r:id="rId21"/>
    <p:sldId id="2147481717" r:id="rId22"/>
    <p:sldId id="2147481718" r:id="rId23"/>
    <p:sldId id="2147481768" r:id="rId24"/>
    <p:sldId id="2147481726" r:id="rId25"/>
    <p:sldId id="2147483642" r:id="rId26"/>
    <p:sldId id="2147482152" r:id="rId27"/>
    <p:sldId id="2147481674" r:id="rId28"/>
    <p:sldId id="2147481755" r:id="rId29"/>
    <p:sldId id="2147481722" r:id="rId30"/>
    <p:sldId id="2147481723" r:id="rId31"/>
    <p:sldId id="2147481760" r:id="rId32"/>
    <p:sldId id="2147481720" r:id="rId33"/>
    <p:sldId id="2147481676" r:id="rId34"/>
    <p:sldId id="2147481677" r:id="rId35"/>
    <p:sldId id="2147481731" r:id="rId36"/>
    <p:sldId id="2147481732" r:id="rId37"/>
    <p:sldId id="2147481733" r:id="rId38"/>
    <p:sldId id="2147481734" r:id="rId39"/>
    <p:sldId id="2147481678" r:id="rId40"/>
    <p:sldId id="2147481735" r:id="rId41"/>
    <p:sldId id="2147481736" r:id="rId42"/>
    <p:sldId id="2147481679" r:id="rId43"/>
    <p:sldId id="2147481752" r:id="rId44"/>
    <p:sldId id="2147481686" r:id="rId45"/>
    <p:sldId id="2147481682" r:id="rId46"/>
    <p:sldId id="2147481739" r:id="rId47"/>
    <p:sldId id="2147481745" r:id="rId48"/>
    <p:sldId id="2147482153" r:id="rId49"/>
    <p:sldId id="2147483616" r:id="rId50"/>
    <p:sldId id="2147483632" r:id="rId51"/>
    <p:sldId id="2147482122" r:id="rId52"/>
    <p:sldId id="2147482120" r:id="rId53"/>
    <p:sldId id="2147482125" r:id="rId54"/>
    <p:sldId id="2147482158" r:id="rId55"/>
    <p:sldId id="2147482128" r:id="rId56"/>
    <p:sldId id="2147483633" r:id="rId57"/>
    <p:sldId id="2147482157" r:id="rId58"/>
    <p:sldId id="2147483615" r:id="rId59"/>
    <p:sldId id="2147482156" r:id="rId60"/>
    <p:sldId id="2147483606" r:id="rId61"/>
    <p:sldId id="2147483610" r:id="rId62"/>
    <p:sldId id="2147483603" r:id="rId63"/>
    <p:sldId id="2147483622" r:id="rId64"/>
    <p:sldId id="2147483623" r:id="rId65"/>
    <p:sldId id="2147483580" r:id="rId66"/>
    <p:sldId id="2147483617" r:id="rId67"/>
    <p:sldId id="2147483592" r:id="rId68"/>
    <p:sldId id="2147483588" r:id="rId69"/>
    <p:sldId id="2147483597" r:id="rId70"/>
    <p:sldId id="2147482155" r:id="rId71"/>
    <p:sldId id="2147482148" r:id="rId72"/>
    <p:sldId id="2147482150" r:id="rId73"/>
    <p:sldId id="2147482151" r:id="rId74"/>
    <p:sldId id="2147481721" r:id="rId75"/>
    <p:sldId id="2147482169" r:id="rId76"/>
    <p:sldId id="2147482147" r:id="rId77"/>
    <p:sldId id="2147481759" r:id="rId78"/>
    <p:sldId id="2147482127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2142F4E1-89F5-488D-B702-BFFF534C5924}">
          <p14:sldIdLst>
            <p14:sldId id="2147481756"/>
            <p14:sldId id="2147483637"/>
            <p14:sldId id="2147481762"/>
            <p14:sldId id="2147483639"/>
            <p14:sldId id="2147481741"/>
          </p14:sldIdLst>
        </p14:section>
        <p14:section name="ArcBox" id="{678D45C8-6FEF-4890-8EB2-3838C49398AB}">
          <p14:sldIdLst>
            <p14:sldId id="2147481710"/>
            <p14:sldId id="2147481709"/>
            <p14:sldId id="2147481712"/>
            <p14:sldId id="2147481713"/>
            <p14:sldId id="2147483624"/>
            <p14:sldId id="2147483562"/>
            <p14:sldId id="2147483625"/>
            <p14:sldId id="2147483557"/>
            <p14:sldId id="2147483561"/>
            <p14:sldId id="2147483560"/>
            <p14:sldId id="2147483553"/>
            <p14:sldId id="2147483563"/>
          </p14:sldIdLst>
        </p14:section>
        <p14:section name="LocalBox" id="{5D9773E1-484C-4EC1-AF58-9251AB0155C8}">
          <p14:sldIdLst>
            <p14:sldId id="2147481714"/>
            <p14:sldId id="2147481716"/>
            <p14:sldId id="2147481717"/>
            <p14:sldId id="2147481718"/>
            <p14:sldId id="2147481768"/>
            <p14:sldId id="2147481726"/>
            <p14:sldId id="2147483642"/>
          </p14:sldIdLst>
        </p14:section>
        <p14:section name="Agora - Overview" id="{3090D4EF-C8AF-4640-91E2-99BB664D88A4}">
          <p14:sldIdLst>
            <p14:sldId id="2147482152"/>
            <p14:sldId id="2147481674"/>
            <p14:sldId id="2147481755"/>
            <p14:sldId id="2147481722"/>
          </p14:sldIdLst>
        </p14:section>
        <p14:section name="Agora - Contoso Supermarket" id="{05B48922-F2F7-496D-8C5D-D044D05EC5BF}">
          <p14:sldIdLst>
            <p14:sldId id="2147481723"/>
            <p14:sldId id="2147481760"/>
            <p14:sldId id="2147481720"/>
            <p14:sldId id="2147481676"/>
            <p14:sldId id="2147481677"/>
            <p14:sldId id="2147481731"/>
            <p14:sldId id="2147481732"/>
            <p14:sldId id="2147481733"/>
            <p14:sldId id="2147481734"/>
            <p14:sldId id="2147481678"/>
            <p14:sldId id="2147481735"/>
            <p14:sldId id="2147481736"/>
            <p14:sldId id="2147481679"/>
            <p14:sldId id="2147481752"/>
            <p14:sldId id="2147481686"/>
            <p14:sldId id="2147481682"/>
            <p14:sldId id="2147481739"/>
            <p14:sldId id="2147481745"/>
          </p14:sldIdLst>
        </p14:section>
        <p14:section name="Agora - Contoso Motors" id="{17729A96-71DE-41FA-B2E6-2D2A03D57DE2}">
          <p14:sldIdLst>
            <p14:sldId id="2147482153"/>
            <p14:sldId id="2147483616"/>
            <p14:sldId id="2147483632"/>
            <p14:sldId id="2147482122"/>
            <p14:sldId id="2147482120"/>
            <p14:sldId id="2147482125"/>
            <p14:sldId id="2147482158"/>
            <p14:sldId id="2147482128"/>
            <p14:sldId id="2147483633"/>
            <p14:sldId id="2147482157"/>
          </p14:sldIdLst>
        </p14:section>
        <p14:section name="Agora - Contoso Hypermarket" id="{0D168AE3-EAA1-4410-8417-9CFEB2FFF798}">
          <p14:sldIdLst>
            <p14:sldId id="2147483615"/>
            <p14:sldId id="2147482156"/>
            <p14:sldId id="2147483606"/>
            <p14:sldId id="2147483610"/>
            <p14:sldId id="2147483603"/>
            <p14:sldId id="2147483622"/>
            <p14:sldId id="2147483623"/>
            <p14:sldId id="2147483580"/>
            <p14:sldId id="2147483617"/>
            <p14:sldId id="2147483592"/>
            <p14:sldId id="2147483588"/>
            <p14:sldId id="2147483597"/>
          </p14:sldIdLst>
        </p14:section>
        <p14:section name="Drops" id="{BF4EC5A7-42F9-4247-AB22-77985AA7909E}">
          <p14:sldIdLst>
            <p14:sldId id="2147482155"/>
            <p14:sldId id="2147482148"/>
            <p14:sldId id="2147482150"/>
            <p14:sldId id="2147482151"/>
            <p14:sldId id="2147481721"/>
            <p14:sldId id="2147482169"/>
            <p14:sldId id="2147482147"/>
          </p14:sldIdLst>
        </p14:section>
        <p14:section name="Closing" id="{F7EF8E96-C3C3-41B5-8ECF-84EB1A0CC59B}">
          <p14:sldIdLst>
            <p14:sldId id="2147481759"/>
            <p14:sldId id="21474821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20"/>
    <a:srgbClr val="080808"/>
    <a:srgbClr val="181818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339096-089A-4C75-9DF1-3D3B78F188C0}" v="6" dt="2025-03-25T12:20:50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3173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A26D17-596C-4A5E-8360-B4EB2836C49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9D756F-E6AC-42EA-B27D-E88652776914}">
      <dgm:prSet phldrT="[Text]" custT="1"/>
      <dgm:spPr/>
      <dgm:t>
        <a:bodyPr/>
        <a:lstStyle/>
        <a:p>
          <a:r>
            <a:rPr lang="en-US" sz="1100">
              <a:latin typeface="Segoe UI Semibold (Headings)"/>
            </a:rPr>
            <a:t>Code</a:t>
          </a:r>
        </a:p>
      </dgm:t>
    </dgm:pt>
    <dgm:pt modelId="{56E58A7E-7A00-496E-BA71-E1A77401389C}" type="parTrans" cxnId="{440C3431-01B2-40A4-A7BA-1CB30EAEEBD4}">
      <dgm:prSet/>
      <dgm:spPr/>
      <dgm:t>
        <a:bodyPr/>
        <a:lstStyle/>
        <a:p>
          <a:endParaRPr lang="en-US" sz="1100">
            <a:latin typeface="Tenorite" panose="00000500000000000000" pitchFamily="2" charset="0"/>
          </a:endParaRPr>
        </a:p>
      </dgm:t>
    </dgm:pt>
    <dgm:pt modelId="{02D2EFF5-B291-45BD-A608-1565470DBEAA}" type="sibTrans" cxnId="{440C3431-01B2-40A4-A7BA-1CB30EAEEBD4}">
      <dgm:prSet/>
      <dgm:spPr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gm:spPr>
      <dgm:t>
        <a:bodyPr/>
        <a:lstStyle/>
        <a:p>
          <a:pPr marL="0" marR="0" lvl="0" indent="0" algn="ctr" defTabSz="932472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  <a:defRPr/>
          </a:pPr>
          <a:endParaRPr kumimoji="0" lang="en-US" sz="1050" b="0" i="0" u="none" strike="noStrike" kern="0" cap="none" spc="0" normalizeH="0" baseline="0">
            <a:ln>
              <a:noFill/>
            </a:ln>
            <a:solidFill>
              <a:srgbClr val="FFFFFF"/>
            </a:solidFill>
            <a:effectLst/>
            <a:uLnTx/>
            <a:uFillTx/>
            <a:latin typeface="Segoe UI Semibold (Headings)"/>
            <a:ea typeface="+mj-ea"/>
            <a:cs typeface="Segoe UI" pitchFamily="34" charset="0"/>
          </a:endParaRPr>
        </a:p>
      </dgm:t>
    </dgm:pt>
    <dgm:pt modelId="{3EFCA00B-0871-444D-91C4-81801885BD32}">
      <dgm:prSet phldrT="[Text]" custT="1"/>
      <dgm:spPr/>
      <dgm:t>
        <a:bodyPr/>
        <a:lstStyle/>
        <a:p>
          <a:r>
            <a:rPr lang="en-US" sz="1100">
              <a:latin typeface="Segoe UI Semibold (Headings)"/>
            </a:rPr>
            <a:t>Build</a:t>
          </a:r>
        </a:p>
      </dgm:t>
    </dgm:pt>
    <dgm:pt modelId="{705BA6B3-7232-4F8B-A175-4C816F9CFF2D}" type="parTrans" cxnId="{FD4C6FCF-B0D1-4A68-AC04-DDD3CC626C7E}">
      <dgm:prSet/>
      <dgm:spPr/>
      <dgm:t>
        <a:bodyPr/>
        <a:lstStyle/>
        <a:p>
          <a:endParaRPr lang="en-US" sz="1100">
            <a:latin typeface="Tenorite" panose="00000500000000000000" pitchFamily="2" charset="0"/>
          </a:endParaRPr>
        </a:p>
      </dgm:t>
    </dgm:pt>
    <dgm:pt modelId="{9B7419F9-F4BC-47E4-B246-348AB61B01F9}" type="sibTrans" cxnId="{FD4C6FCF-B0D1-4A68-AC04-DDD3CC626C7E}">
      <dgm:prSet/>
      <dgm:spPr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gm:spPr>
      <dgm:t>
        <a:bodyPr/>
        <a:lstStyle/>
        <a:p>
          <a:pPr marL="0" algn="ctr" defTabSz="932472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0"/>
            </a:spcAft>
          </a:pPr>
          <a:endParaRPr lang="en-US" sz="1050" kern="1200">
            <a:solidFill>
              <a:srgbClr val="FFFFFF"/>
            </a:solidFill>
            <a:latin typeface="Segoe UI Semibold (Headings)"/>
            <a:ea typeface="+mn-ea"/>
            <a:cs typeface="Segoe UI" pitchFamily="34" charset="0"/>
          </a:endParaRPr>
        </a:p>
      </dgm:t>
    </dgm:pt>
    <dgm:pt modelId="{60FCE7BB-2A5B-4B20-8B01-D01263CF920C}">
      <dgm:prSet phldrT="[Text]" custT="1"/>
      <dgm:spPr/>
      <dgm:t>
        <a:bodyPr/>
        <a:lstStyle/>
        <a:p>
          <a:r>
            <a:rPr lang="en-US" sz="1100">
              <a:latin typeface="Segoe UI Semibold (Headings)"/>
            </a:rPr>
            <a:t>Deploy</a:t>
          </a:r>
        </a:p>
      </dgm:t>
    </dgm:pt>
    <dgm:pt modelId="{F9F59977-975E-4A79-8D51-A4FD58BDFDE9}" type="parTrans" cxnId="{0EC02F02-811A-40DD-AFE0-161D1EED6562}">
      <dgm:prSet/>
      <dgm:spPr/>
      <dgm:t>
        <a:bodyPr/>
        <a:lstStyle/>
        <a:p>
          <a:endParaRPr lang="en-US" sz="1100">
            <a:latin typeface="Tenorite" panose="00000500000000000000" pitchFamily="2" charset="0"/>
          </a:endParaRPr>
        </a:p>
      </dgm:t>
    </dgm:pt>
    <dgm:pt modelId="{6A4D2E5B-E07A-4E7C-B95D-F1F85F70775B}" type="sibTrans" cxnId="{0EC02F02-811A-40DD-AFE0-161D1EED6562}">
      <dgm:prSet/>
      <dgm:spPr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gm:spPr>
      <dgm:t>
        <a:bodyPr/>
        <a:lstStyle/>
        <a:p>
          <a:pPr marL="0" algn="ctr" defTabSz="932472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0"/>
            </a:spcAft>
          </a:pPr>
          <a:endParaRPr lang="en-US" sz="1050" kern="1200">
            <a:solidFill>
              <a:srgbClr val="FFFFFF"/>
            </a:solidFill>
            <a:latin typeface="Segoe UI Semibold (Headings)"/>
            <a:ea typeface="+mn-ea"/>
            <a:cs typeface="Segoe UI" pitchFamily="34" charset="0"/>
          </a:endParaRPr>
        </a:p>
      </dgm:t>
    </dgm:pt>
    <dgm:pt modelId="{47461A06-E5EA-4B5B-AFC9-9848027CC0CF}">
      <dgm:prSet phldrT="[Text]" custT="1"/>
      <dgm:spPr/>
      <dgm:t>
        <a:bodyPr/>
        <a:lstStyle/>
        <a:p>
          <a:r>
            <a:rPr lang="en-US" sz="1100">
              <a:latin typeface="Segoe UI Semibold (Headings)"/>
            </a:rPr>
            <a:t>Debug</a:t>
          </a:r>
        </a:p>
      </dgm:t>
    </dgm:pt>
    <dgm:pt modelId="{E5181E5D-74F9-4125-8832-1774F7B9E8F6}" type="parTrans" cxnId="{4EC9A688-5EA1-4C00-9AB6-BE9EFE0FCA8B}">
      <dgm:prSet/>
      <dgm:spPr/>
      <dgm:t>
        <a:bodyPr/>
        <a:lstStyle/>
        <a:p>
          <a:endParaRPr lang="en-US" sz="1100">
            <a:latin typeface="Tenorite" panose="00000500000000000000" pitchFamily="2" charset="0"/>
          </a:endParaRPr>
        </a:p>
      </dgm:t>
    </dgm:pt>
    <dgm:pt modelId="{E2C914D7-F494-4822-A285-FDE20002B6B2}" type="sibTrans" cxnId="{4EC9A688-5EA1-4C00-9AB6-BE9EFE0FCA8B}">
      <dgm:prSet/>
      <dgm:spPr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gm:spPr>
      <dgm:t>
        <a:bodyPr/>
        <a:lstStyle/>
        <a:p>
          <a:pPr marL="0" marR="0" lvl="0" indent="0" algn="ctr" defTabSz="932472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  <a:defRPr/>
          </a:pPr>
          <a:endParaRPr kumimoji="0" lang="en-US" sz="1050" b="0" i="0" u="none" strike="noStrike" kern="0" cap="none" spc="0" normalizeH="0" baseline="0">
            <a:ln>
              <a:noFill/>
            </a:ln>
            <a:solidFill>
              <a:srgbClr val="FFFFFF"/>
            </a:solidFill>
            <a:effectLst/>
            <a:uLnTx/>
            <a:uFillTx/>
            <a:latin typeface="Segoe UI Semibold (Headings)"/>
            <a:ea typeface="+mj-ea"/>
            <a:cs typeface="Segoe UI" pitchFamily="34" charset="0"/>
          </a:endParaRPr>
        </a:p>
      </dgm:t>
    </dgm:pt>
    <dgm:pt modelId="{D92560F3-FD37-45C8-AAA0-BA96B750C757}" type="pres">
      <dgm:prSet presAssocID="{45A26D17-596C-4A5E-8360-B4EB2836C49F}" presName="cycle" presStyleCnt="0">
        <dgm:presLayoutVars>
          <dgm:dir/>
          <dgm:resizeHandles val="exact"/>
        </dgm:presLayoutVars>
      </dgm:prSet>
      <dgm:spPr/>
    </dgm:pt>
    <dgm:pt modelId="{4917589F-56EE-4481-A461-A819395846A5}" type="pres">
      <dgm:prSet presAssocID="{D29D756F-E6AC-42EA-B27D-E88652776914}" presName="dummy" presStyleCnt="0"/>
      <dgm:spPr/>
    </dgm:pt>
    <dgm:pt modelId="{A23512B5-7D4E-4AAA-A17E-30965306E0E5}" type="pres">
      <dgm:prSet presAssocID="{D29D756F-E6AC-42EA-B27D-E88652776914}" presName="node" presStyleLbl="revTx" presStyleIdx="0" presStyleCnt="4">
        <dgm:presLayoutVars>
          <dgm:bulletEnabled val="1"/>
        </dgm:presLayoutVars>
      </dgm:prSet>
      <dgm:spPr/>
    </dgm:pt>
    <dgm:pt modelId="{C1AD31B2-6BFE-4944-BF75-67EDDA0F5186}" type="pres">
      <dgm:prSet presAssocID="{02D2EFF5-B291-45BD-A608-1565470DBEAA}" presName="sibTrans" presStyleLbl="node1" presStyleIdx="0" presStyleCnt="4"/>
      <dgm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549860"/>
            <a:gd name="adj4" fmla="val 20584894"/>
            <a:gd name="adj5" fmla="val 8051"/>
          </a:avLst>
        </a:prstGeom>
      </dgm:spPr>
    </dgm:pt>
    <dgm:pt modelId="{346853CD-AD4B-49B5-89EC-6135629BA939}" type="pres">
      <dgm:prSet presAssocID="{3EFCA00B-0871-444D-91C4-81801885BD32}" presName="dummy" presStyleCnt="0"/>
      <dgm:spPr/>
    </dgm:pt>
    <dgm:pt modelId="{6CF1D14C-0CBB-474F-9F36-62FD15BAE869}" type="pres">
      <dgm:prSet presAssocID="{3EFCA00B-0871-444D-91C4-81801885BD32}" presName="node" presStyleLbl="revTx" presStyleIdx="1" presStyleCnt="4">
        <dgm:presLayoutVars>
          <dgm:bulletEnabled val="1"/>
        </dgm:presLayoutVars>
      </dgm:prSet>
      <dgm:spPr/>
    </dgm:pt>
    <dgm:pt modelId="{D40E4379-DF3E-49D8-8192-1005E4948542}" type="pres">
      <dgm:prSet presAssocID="{9B7419F9-F4BC-47E4-B246-348AB61B01F9}" presName="sibTrans" presStyleLbl="node1" presStyleIdx="1" presStyleCnt="4"/>
      <dgm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5949860"/>
            <a:gd name="adj4" fmla="val 4384894"/>
            <a:gd name="adj5" fmla="val 8051"/>
          </a:avLst>
        </a:prstGeom>
      </dgm:spPr>
    </dgm:pt>
    <dgm:pt modelId="{19D30E35-14D5-4280-B3BB-B4951EEBD943}" type="pres">
      <dgm:prSet presAssocID="{60FCE7BB-2A5B-4B20-8B01-D01263CF920C}" presName="dummy" presStyleCnt="0"/>
      <dgm:spPr/>
    </dgm:pt>
    <dgm:pt modelId="{3BB5276C-96B5-4CE6-B2AF-95D7FB5105F9}" type="pres">
      <dgm:prSet presAssocID="{60FCE7BB-2A5B-4B20-8B01-D01263CF920C}" presName="node" presStyleLbl="revTx" presStyleIdx="2" presStyleCnt="4">
        <dgm:presLayoutVars>
          <dgm:bulletEnabled val="1"/>
        </dgm:presLayoutVars>
      </dgm:prSet>
      <dgm:spPr/>
    </dgm:pt>
    <dgm:pt modelId="{F3A93CD9-76EC-4C61-8A66-E47ACE2EF80E}" type="pres">
      <dgm:prSet presAssocID="{6A4D2E5B-E07A-4E7C-B95D-F1F85F70775B}" presName="sibTrans" presStyleLbl="node1" presStyleIdx="2" presStyleCnt="4"/>
      <dgm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11349860"/>
            <a:gd name="adj4" fmla="val 9784894"/>
            <a:gd name="adj5" fmla="val 8051"/>
          </a:avLst>
        </a:prstGeom>
      </dgm:spPr>
    </dgm:pt>
    <dgm:pt modelId="{E87CA526-A9EF-46CA-99FB-1E603508DCE1}" type="pres">
      <dgm:prSet presAssocID="{47461A06-E5EA-4B5B-AFC9-9848027CC0CF}" presName="dummy" presStyleCnt="0"/>
      <dgm:spPr/>
    </dgm:pt>
    <dgm:pt modelId="{A4A0FCEC-2CEE-43C0-A3A1-B703EF3E2CA6}" type="pres">
      <dgm:prSet presAssocID="{47461A06-E5EA-4B5B-AFC9-9848027CC0CF}" presName="node" presStyleLbl="revTx" presStyleIdx="3" presStyleCnt="4">
        <dgm:presLayoutVars>
          <dgm:bulletEnabled val="1"/>
        </dgm:presLayoutVars>
      </dgm:prSet>
      <dgm:spPr/>
    </dgm:pt>
    <dgm:pt modelId="{5A3F1F04-9674-42BB-A3DC-023F412F2891}" type="pres">
      <dgm:prSet presAssocID="{E2C914D7-F494-4822-A285-FDE20002B6B2}" presName="sibTrans" presStyleLbl="node1" presStyleIdx="3" presStyleCnt="4"/>
      <dgm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16749860"/>
            <a:gd name="adj4" fmla="val 15184894"/>
            <a:gd name="adj5" fmla="val 8051"/>
          </a:avLst>
        </a:prstGeom>
      </dgm:spPr>
    </dgm:pt>
  </dgm:ptLst>
  <dgm:cxnLst>
    <dgm:cxn modelId="{0EC02F02-811A-40DD-AFE0-161D1EED6562}" srcId="{45A26D17-596C-4A5E-8360-B4EB2836C49F}" destId="{60FCE7BB-2A5B-4B20-8B01-D01263CF920C}" srcOrd="2" destOrd="0" parTransId="{F9F59977-975E-4A79-8D51-A4FD58BDFDE9}" sibTransId="{6A4D2E5B-E07A-4E7C-B95D-F1F85F70775B}"/>
    <dgm:cxn modelId="{454B5812-5D09-4577-BEE7-4F5655FBE1B4}" type="presOf" srcId="{45A26D17-596C-4A5E-8360-B4EB2836C49F}" destId="{D92560F3-FD37-45C8-AAA0-BA96B750C757}" srcOrd="0" destOrd="0" presId="urn:microsoft.com/office/officeart/2005/8/layout/cycle1"/>
    <dgm:cxn modelId="{7F8D0329-E473-4A82-B5C9-9E751C5DC58C}" type="presOf" srcId="{3EFCA00B-0871-444D-91C4-81801885BD32}" destId="{6CF1D14C-0CBB-474F-9F36-62FD15BAE869}" srcOrd="0" destOrd="0" presId="urn:microsoft.com/office/officeart/2005/8/layout/cycle1"/>
    <dgm:cxn modelId="{440C3431-01B2-40A4-A7BA-1CB30EAEEBD4}" srcId="{45A26D17-596C-4A5E-8360-B4EB2836C49F}" destId="{D29D756F-E6AC-42EA-B27D-E88652776914}" srcOrd="0" destOrd="0" parTransId="{56E58A7E-7A00-496E-BA71-E1A77401389C}" sibTransId="{02D2EFF5-B291-45BD-A608-1565470DBEAA}"/>
    <dgm:cxn modelId="{DBA42563-9DF3-43C4-AC80-4F2AD2E642D1}" type="presOf" srcId="{02D2EFF5-B291-45BD-A608-1565470DBEAA}" destId="{C1AD31B2-6BFE-4944-BF75-67EDDA0F5186}" srcOrd="0" destOrd="0" presId="urn:microsoft.com/office/officeart/2005/8/layout/cycle1"/>
    <dgm:cxn modelId="{8298A24D-6564-4371-BDF7-49499ED43C9D}" type="presOf" srcId="{6A4D2E5B-E07A-4E7C-B95D-F1F85F70775B}" destId="{F3A93CD9-76EC-4C61-8A66-E47ACE2EF80E}" srcOrd="0" destOrd="0" presId="urn:microsoft.com/office/officeart/2005/8/layout/cycle1"/>
    <dgm:cxn modelId="{186B6E6E-B70E-4EA7-A6D8-7590FE5F290D}" type="presOf" srcId="{47461A06-E5EA-4B5B-AFC9-9848027CC0CF}" destId="{A4A0FCEC-2CEE-43C0-A3A1-B703EF3E2CA6}" srcOrd="0" destOrd="0" presId="urn:microsoft.com/office/officeart/2005/8/layout/cycle1"/>
    <dgm:cxn modelId="{17A9CC50-DDC2-4134-87B1-A1A3448852B2}" type="presOf" srcId="{E2C914D7-F494-4822-A285-FDE20002B6B2}" destId="{5A3F1F04-9674-42BB-A3DC-023F412F2891}" srcOrd="0" destOrd="0" presId="urn:microsoft.com/office/officeart/2005/8/layout/cycle1"/>
    <dgm:cxn modelId="{D01A117F-F761-4C60-9451-24EC45243CE3}" type="presOf" srcId="{60FCE7BB-2A5B-4B20-8B01-D01263CF920C}" destId="{3BB5276C-96B5-4CE6-B2AF-95D7FB5105F9}" srcOrd="0" destOrd="0" presId="urn:microsoft.com/office/officeart/2005/8/layout/cycle1"/>
    <dgm:cxn modelId="{4EC9A688-5EA1-4C00-9AB6-BE9EFE0FCA8B}" srcId="{45A26D17-596C-4A5E-8360-B4EB2836C49F}" destId="{47461A06-E5EA-4B5B-AFC9-9848027CC0CF}" srcOrd="3" destOrd="0" parTransId="{E5181E5D-74F9-4125-8832-1774F7B9E8F6}" sibTransId="{E2C914D7-F494-4822-A285-FDE20002B6B2}"/>
    <dgm:cxn modelId="{8BA70789-CEB1-4963-AC80-E8F02D96A1D1}" type="presOf" srcId="{9B7419F9-F4BC-47E4-B246-348AB61B01F9}" destId="{D40E4379-DF3E-49D8-8192-1005E4948542}" srcOrd="0" destOrd="0" presId="urn:microsoft.com/office/officeart/2005/8/layout/cycle1"/>
    <dgm:cxn modelId="{FD4C6FCF-B0D1-4A68-AC04-DDD3CC626C7E}" srcId="{45A26D17-596C-4A5E-8360-B4EB2836C49F}" destId="{3EFCA00B-0871-444D-91C4-81801885BD32}" srcOrd="1" destOrd="0" parTransId="{705BA6B3-7232-4F8B-A175-4C816F9CFF2D}" sibTransId="{9B7419F9-F4BC-47E4-B246-348AB61B01F9}"/>
    <dgm:cxn modelId="{23714FD8-C7A2-4E63-9C6D-60EBBE5F1121}" type="presOf" srcId="{D29D756F-E6AC-42EA-B27D-E88652776914}" destId="{A23512B5-7D4E-4AAA-A17E-30965306E0E5}" srcOrd="0" destOrd="0" presId="urn:microsoft.com/office/officeart/2005/8/layout/cycle1"/>
    <dgm:cxn modelId="{1FEB8FFD-F17E-4505-A702-E616B87886EB}" type="presParOf" srcId="{D92560F3-FD37-45C8-AAA0-BA96B750C757}" destId="{4917589F-56EE-4481-A461-A819395846A5}" srcOrd="0" destOrd="0" presId="urn:microsoft.com/office/officeart/2005/8/layout/cycle1"/>
    <dgm:cxn modelId="{42074895-510B-48C4-BDA6-216BE7E31B04}" type="presParOf" srcId="{D92560F3-FD37-45C8-AAA0-BA96B750C757}" destId="{A23512B5-7D4E-4AAA-A17E-30965306E0E5}" srcOrd="1" destOrd="0" presId="urn:microsoft.com/office/officeart/2005/8/layout/cycle1"/>
    <dgm:cxn modelId="{1BC08E77-F7F4-40AF-BDA2-07A7B1110C3D}" type="presParOf" srcId="{D92560F3-FD37-45C8-AAA0-BA96B750C757}" destId="{C1AD31B2-6BFE-4944-BF75-67EDDA0F5186}" srcOrd="2" destOrd="0" presId="urn:microsoft.com/office/officeart/2005/8/layout/cycle1"/>
    <dgm:cxn modelId="{ED0FD986-E6CD-4592-BE63-CD77DF37FF6F}" type="presParOf" srcId="{D92560F3-FD37-45C8-AAA0-BA96B750C757}" destId="{346853CD-AD4B-49B5-89EC-6135629BA939}" srcOrd="3" destOrd="0" presId="urn:microsoft.com/office/officeart/2005/8/layout/cycle1"/>
    <dgm:cxn modelId="{9C92EFC7-4545-4C22-8453-DE181A72EB2A}" type="presParOf" srcId="{D92560F3-FD37-45C8-AAA0-BA96B750C757}" destId="{6CF1D14C-0CBB-474F-9F36-62FD15BAE869}" srcOrd="4" destOrd="0" presId="urn:microsoft.com/office/officeart/2005/8/layout/cycle1"/>
    <dgm:cxn modelId="{45C4A83B-45A5-4C62-8DD6-EEFF5529A173}" type="presParOf" srcId="{D92560F3-FD37-45C8-AAA0-BA96B750C757}" destId="{D40E4379-DF3E-49D8-8192-1005E4948542}" srcOrd="5" destOrd="0" presId="urn:microsoft.com/office/officeart/2005/8/layout/cycle1"/>
    <dgm:cxn modelId="{BD51AA9D-18CA-460E-A5F0-26A24F6CF6FD}" type="presParOf" srcId="{D92560F3-FD37-45C8-AAA0-BA96B750C757}" destId="{19D30E35-14D5-4280-B3BB-B4951EEBD943}" srcOrd="6" destOrd="0" presId="urn:microsoft.com/office/officeart/2005/8/layout/cycle1"/>
    <dgm:cxn modelId="{03361C9E-BA69-4FEC-9D41-5806BD9828EF}" type="presParOf" srcId="{D92560F3-FD37-45C8-AAA0-BA96B750C757}" destId="{3BB5276C-96B5-4CE6-B2AF-95D7FB5105F9}" srcOrd="7" destOrd="0" presId="urn:microsoft.com/office/officeart/2005/8/layout/cycle1"/>
    <dgm:cxn modelId="{8D4D54C0-264A-4907-84DB-2C79563BC628}" type="presParOf" srcId="{D92560F3-FD37-45C8-AAA0-BA96B750C757}" destId="{F3A93CD9-76EC-4C61-8A66-E47ACE2EF80E}" srcOrd="8" destOrd="0" presId="urn:microsoft.com/office/officeart/2005/8/layout/cycle1"/>
    <dgm:cxn modelId="{D66E6229-E370-4E76-9546-53E050E442AF}" type="presParOf" srcId="{D92560F3-FD37-45C8-AAA0-BA96B750C757}" destId="{E87CA526-A9EF-46CA-99FB-1E603508DCE1}" srcOrd="9" destOrd="0" presId="urn:microsoft.com/office/officeart/2005/8/layout/cycle1"/>
    <dgm:cxn modelId="{40C5D0F6-5BA2-4E98-B6B9-A6DAA02DE8FE}" type="presParOf" srcId="{D92560F3-FD37-45C8-AAA0-BA96B750C757}" destId="{A4A0FCEC-2CEE-43C0-A3A1-B703EF3E2CA6}" srcOrd="10" destOrd="0" presId="urn:microsoft.com/office/officeart/2005/8/layout/cycle1"/>
    <dgm:cxn modelId="{C4B9E47D-E0FB-4E37-A822-4F2883F0BC32}" type="presParOf" srcId="{D92560F3-FD37-45C8-AAA0-BA96B750C757}" destId="{5A3F1F04-9674-42BB-A3DC-023F412F2891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A26D17-596C-4A5E-8360-B4EB2836C49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9D756F-E6AC-42EA-B27D-E88652776914}">
      <dgm:prSet phldrT="[Text]" custT="1"/>
      <dgm:spPr/>
      <dgm:t>
        <a:bodyPr/>
        <a:lstStyle/>
        <a:p>
          <a:r>
            <a:rPr lang="en-US" sz="1100">
              <a:latin typeface="Segoe UI Semibold (Headings)"/>
            </a:rPr>
            <a:t>Code</a:t>
          </a:r>
        </a:p>
      </dgm:t>
    </dgm:pt>
    <dgm:pt modelId="{56E58A7E-7A00-496E-BA71-E1A77401389C}" type="parTrans" cxnId="{440C3431-01B2-40A4-A7BA-1CB30EAEEBD4}">
      <dgm:prSet/>
      <dgm:spPr/>
      <dgm:t>
        <a:bodyPr/>
        <a:lstStyle/>
        <a:p>
          <a:endParaRPr lang="en-US" sz="1100">
            <a:latin typeface="Tenorite" panose="00000500000000000000" pitchFamily="2" charset="0"/>
          </a:endParaRPr>
        </a:p>
      </dgm:t>
    </dgm:pt>
    <dgm:pt modelId="{02D2EFF5-B291-45BD-A608-1565470DBEAA}" type="sibTrans" cxnId="{440C3431-01B2-40A4-A7BA-1CB30EAEEBD4}">
      <dgm:prSet/>
      <dgm:spPr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gm:spPr>
      <dgm:t>
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<a:prstTxWarp prst="textNoShape">
            <a:avLst/>
          </a:prstTxWarp>
        </a:bodyPr>
        <a:lstStyle/>
        <a:p>
          <a:pPr marL="0" algn="ctr" defTabSz="932472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0"/>
            </a:spcAft>
          </a:pPr>
          <a:endParaRPr lang="en-US" sz="1050" kern="1200">
            <a:solidFill>
              <a:srgbClr val="FFFFFF"/>
            </a:solidFill>
            <a:latin typeface="Segoe UI Semibold (Headings)"/>
            <a:ea typeface="+mn-ea"/>
            <a:cs typeface="Segoe UI" pitchFamily="34" charset="0"/>
          </a:endParaRPr>
        </a:p>
      </dgm:t>
    </dgm:pt>
    <dgm:pt modelId="{3EFCA00B-0871-444D-91C4-81801885BD32}">
      <dgm:prSet phldrT="[Text]" custT="1"/>
      <dgm:spPr/>
      <dgm:t>
        <a:bodyPr/>
        <a:lstStyle/>
        <a:p>
          <a:r>
            <a:rPr lang="en-US" sz="1100">
              <a:latin typeface="Segoe UI Semibold (Headings)"/>
            </a:rPr>
            <a:t>Test</a:t>
          </a:r>
        </a:p>
      </dgm:t>
    </dgm:pt>
    <dgm:pt modelId="{705BA6B3-7232-4F8B-A175-4C816F9CFF2D}" type="parTrans" cxnId="{FD4C6FCF-B0D1-4A68-AC04-DDD3CC626C7E}">
      <dgm:prSet/>
      <dgm:spPr/>
      <dgm:t>
        <a:bodyPr/>
        <a:lstStyle/>
        <a:p>
          <a:endParaRPr lang="en-US" sz="1100">
            <a:latin typeface="Tenorite" panose="00000500000000000000" pitchFamily="2" charset="0"/>
          </a:endParaRPr>
        </a:p>
      </dgm:t>
    </dgm:pt>
    <dgm:pt modelId="{9B7419F9-F4BC-47E4-B246-348AB61B01F9}" type="sibTrans" cxnId="{FD4C6FCF-B0D1-4A68-AC04-DDD3CC626C7E}">
      <dgm:prSet/>
      <dgm:spPr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gm:spPr>
      <dgm:t>
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<a:prstTxWarp prst="textNoShape">
            <a:avLst/>
          </a:prstTxWarp>
        </a:bodyPr>
        <a:lstStyle/>
        <a:p>
          <a:pPr marL="0" marR="0" lvl="0" indent="0" algn="ctr" defTabSz="932472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  <a:defRPr/>
          </a:pPr>
          <a:endParaRPr kumimoji="0" lang="en-US" sz="1050" b="0" i="0" u="none" strike="noStrike" kern="0" cap="none" spc="0" normalizeH="0" baseline="0">
            <a:ln>
              <a:noFill/>
            </a:ln>
            <a:solidFill>
              <a:srgbClr val="FFFFFF"/>
            </a:solidFill>
            <a:effectLst/>
            <a:uLnTx/>
            <a:uFillTx/>
            <a:latin typeface="Segoe UI Semibold (Headings)"/>
            <a:ea typeface="+mj-ea"/>
            <a:cs typeface="Segoe UI" pitchFamily="34" charset="0"/>
          </a:endParaRPr>
        </a:p>
      </dgm:t>
    </dgm:pt>
    <dgm:pt modelId="{60FCE7BB-2A5B-4B20-8B01-D01263CF920C}">
      <dgm:prSet phldrT="[Text]" custT="1"/>
      <dgm:spPr/>
      <dgm:t>
        <a:bodyPr/>
        <a:lstStyle/>
        <a:p>
          <a:r>
            <a:rPr lang="en-US" sz="1100">
              <a:latin typeface="Segoe UI Semibold (Headings)"/>
            </a:rPr>
            <a:t>Debug</a:t>
          </a:r>
        </a:p>
      </dgm:t>
    </dgm:pt>
    <dgm:pt modelId="{F9F59977-975E-4A79-8D51-A4FD58BDFDE9}" type="parTrans" cxnId="{0EC02F02-811A-40DD-AFE0-161D1EED6562}">
      <dgm:prSet/>
      <dgm:spPr/>
      <dgm:t>
        <a:bodyPr/>
        <a:lstStyle/>
        <a:p>
          <a:endParaRPr lang="en-US" sz="1100">
            <a:latin typeface="Tenorite" panose="00000500000000000000" pitchFamily="2" charset="0"/>
          </a:endParaRPr>
        </a:p>
      </dgm:t>
    </dgm:pt>
    <dgm:pt modelId="{6A4D2E5B-E07A-4E7C-B95D-F1F85F70775B}" type="sibTrans" cxnId="{0EC02F02-811A-40DD-AFE0-161D1EED6562}">
      <dgm:prSet/>
      <dgm:spPr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gm:spPr>
      <dgm:t>
        <a:bodyPr/>
        <a:lstStyle/>
        <a:p>
          <a:pPr marL="0" marR="0" lvl="0" indent="0" algn="ctr" defTabSz="932472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  <a:defRPr/>
          </a:pPr>
          <a:endParaRPr kumimoji="0" lang="en-US" sz="1050" b="0" i="0" u="none" strike="noStrike" kern="0" cap="none" spc="0" normalizeH="0" baseline="0">
            <a:ln>
              <a:noFill/>
            </a:ln>
            <a:solidFill>
              <a:srgbClr val="FFFFFF"/>
            </a:solidFill>
            <a:effectLst/>
            <a:uLnTx/>
            <a:uFillTx/>
            <a:latin typeface="Segoe UI Semibold (Headings)"/>
            <a:ea typeface="+mj-ea"/>
            <a:cs typeface="Segoe UI" pitchFamily="34" charset="0"/>
          </a:endParaRPr>
        </a:p>
      </dgm:t>
    </dgm:pt>
    <dgm:pt modelId="{D92560F3-FD37-45C8-AAA0-BA96B750C757}" type="pres">
      <dgm:prSet presAssocID="{45A26D17-596C-4A5E-8360-B4EB2836C49F}" presName="cycle" presStyleCnt="0">
        <dgm:presLayoutVars>
          <dgm:dir/>
          <dgm:resizeHandles val="exact"/>
        </dgm:presLayoutVars>
      </dgm:prSet>
      <dgm:spPr/>
    </dgm:pt>
    <dgm:pt modelId="{4917589F-56EE-4481-A461-A819395846A5}" type="pres">
      <dgm:prSet presAssocID="{D29D756F-E6AC-42EA-B27D-E88652776914}" presName="dummy" presStyleCnt="0"/>
      <dgm:spPr/>
    </dgm:pt>
    <dgm:pt modelId="{A23512B5-7D4E-4AAA-A17E-30965306E0E5}" type="pres">
      <dgm:prSet presAssocID="{D29D756F-E6AC-42EA-B27D-E88652776914}" presName="node" presStyleLbl="revTx" presStyleIdx="0" presStyleCnt="3">
        <dgm:presLayoutVars>
          <dgm:bulletEnabled val="1"/>
        </dgm:presLayoutVars>
      </dgm:prSet>
      <dgm:spPr/>
    </dgm:pt>
    <dgm:pt modelId="{C1AD31B2-6BFE-4944-BF75-67EDDA0F5186}" type="pres">
      <dgm:prSet presAssocID="{02D2EFF5-B291-45BD-A608-1565470DBEAA}" presName="sibTrans" presStyleLbl="node1" presStyleIdx="0" presStyleCnt="3"/>
      <dgm:spPr>
        <a:xfrm>
          <a:off x="325440" y="-678"/>
          <a:ext cx="1923772" cy="1923772"/>
        </a:xfrm>
        <a:prstGeom prst="circularArrow">
          <a:avLst>
            <a:gd name="adj1" fmla="val 8245"/>
            <a:gd name="adj2" fmla="val 575795"/>
            <a:gd name="adj3" fmla="val 2965329"/>
            <a:gd name="adj4" fmla="val 50735"/>
            <a:gd name="adj5" fmla="val 9619"/>
          </a:avLst>
        </a:prstGeom>
      </dgm:spPr>
    </dgm:pt>
    <dgm:pt modelId="{346853CD-AD4B-49B5-89EC-6135629BA939}" type="pres">
      <dgm:prSet presAssocID="{3EFCA00B-0871-444D-91C4-81801885BD32}" presName="dummy" presStyleCnt="0"/>
      <dgm:spPr/>
    </dgm:pt>
    <dgm:pt modelId="{6CF1D14C-0CBB-474F-9F36-62FD15BAE869}" type="pres">
      <dgm:prSet presAssocID="{3EFCA00B-0871-444D-91C4-81801885BD32}" presName="node" presStyleLbl="revTx" presStyleIdx="1" presStyleCnt="3">
        <dgm:presLayoutVars>
          <dgm:bulletEnabled val="1"/>
        </dgm:presLayoutVars>
      </dgm:prSet>
      <dgm:spPr/>
    </dgm:pt>
    <dgm:pt modelId="{D40E4379-DF3E-49D8-8192-1005E4948542}" type="pres">
      <dgm:prSet presAssocID="{9B7419F9-F4BC-47E4-B246-348AB61B01F9}" presName="sibTrans" presStyleLbl="node1" presStyleIdx="1" presStyleCnt="3"/>
      <dgm:spPr>
        <a:xfrm>
          <a:off x="325440" y="-678"/>
          <a:ext cx="1923772" cy="1923772"/>
        </a:xfrm>
        <a:prstGeom prst="circularArrow">
          <a:avLst>
            <a:gd name="adj1" fmla="val 8245"/>
            <a:gd name="adj2" fmla="val 575795"/>
            <a:gd name="adj3" fmla="val 10173469"/>
            <a:gd name="adj4" fmla="val 7258876"/>
            <a:gd name="adj5" fmla="val 9619"/>
          </a:avLst>
        </a:prstGeom>
      </dgm:spPr>
    </dgm:pt>
    <dgm:pt modelId="{19D30E35-14D5-4280-B3BB-B4951EEBD943}" type="pres">
      <dgm:prSet presAssocID="{60FCE7BB-2A5B-4B20-8B01-D01263CF920C}" presName="dummy" presStyleCnt="0"/>
      <dgm:spPr/>
    </dgm:pt>
    <dgm:pt modelId="{3BB5276C-96B5-4CE6-B2AF-95D7FB5105F9}" type="pres">
      <dgm:prSet presAssocID="{60FCE7BB-2A5B-4B20-8B01-D01263CF920C}" presName="node" presStyleLbl="revTx" presStyleIdx="2" presStyleCnt="3">
        <dgm:presLayoutVars>
          <dgm:bulletEnabled val="1"/>
        </dgm:presLayoutVars>
      </dgm:prSet>
      <dgm:spPr/>
    </dgm:pt>
    <dgm:pt modelId="{F3A93CD9-76EC-4C61-8A66-E47ACE2EF80E}" type="pres">
      <dgm:prSet presAssocID="{6A4D2E5B-E07A-4E7C-B95D-F1F85F70775B}" presName="sibTrans" presStyleLbl="node1" presStyleIdx="2" presStyleCnt="3"/>
      <dgm:spPr>
        <a:xfrm>
          <a:off x="325440" y="-678"/>
          <a:ext cx="1923772" cy="1923772"/>
        </a:xfrm>
        <a:prstGeom prst="circularArrow">
          <a:avLst>
            <a:gd name="adj1" fmla="val 8245"/>
            <a:gd name="adj2" fmla="val 575795"/>
            <a:gd name="adj3" fmla="val 16858097"/>
            <a:gd name="adj4" fmla="val 14966108"/>
            <a:gd name="adj5" fmla="val 9619"/>
          </a:avLst>
        </a:prstGeom>
      </dgm:spPr>
    </dgm:pt>
  </dgm:ptLst>
  <dgm:cxnLst>
    <dgm:cxn modelId="{0EC02F02-811A-40DD-AFE0-161D1EED6562}" srcId="{45A26D17-596C-4A5E-8360-B4EB2836C49F}" destId="{60FCE7BB-2A5B-4B20-8B01-D01263CF920C}" srcOrd="2" destOrd="0" parTransId="{F9F59977-975E-4A79-8D51-A4FD58BDFDE9}" sibTransId="{6A4D2E5B-E07A-4E7C-B95D-F1F85F70775B}"/>
    <dgm:cxn modelId="{454B5812-5D09-4577-BEE7-4F5655FBE1B4}" type="presOf" srcId="{45A26D17-596C-4A5E-8360-B4EB2836C49F}" destId="{D92560F3-FD37-45C8-AAA0-BA96B750C757}" srcOrd="0" destOrd="0" presId="urn:microsoft.com/office/officeart/2005/8/layout/cycle1"/>
    <dgm:cxn modelId="{7F8D0329-E473-4A82-B5C9-9E751C5DC58C}" type="presOf" srcId="{3EFCA00B-0871-444D-91C4-81801885BD32}" destId="{6CF1D14C-0CBB-474F-9F36-62FD15BAE869}" srcOrd="0" destOrd="0" presId="urn:microsoft.com/office/officeart/2005/8/layout/cycle1"/>
    <dgm:cxn modelId="{440C3431-01B2-40A4-A7BA-1CB30EAEEBD4}" srcId="{45A26D17-596C-4A5E-8360-B4EB2836C49F}" destId="{D29D756F-E6AC-42EA-B27D-E88652776914}" srcOrd="0" destOrd="0" parTransId="{56E58A7E-7A00-496E-BA71-E1A77401389C}" sibTransId="{02D2EFF5-B291-45BD-A608-1565470DBEAA}"/>
    <dgm:cxn modelId="{DBA42563-9DF3-43C4-AC80-4F2AD2E642D1}" type="presOf" srcId="{02D2EFF5-B291-45BD-A608-1565470DBEAA}" destId="{C1AD31B2-6BFE-4944-BF75-67EDDA0F5186}" srcOrd="0" destOrd="0" presId="urn:microsoft.com/office/officeart/2005/8/layout/cycle1"/>
    <dgm:cxn modelId="{8298A24D-6564-4371-BDF7-49499ED43C9D}" type="presOf" srcId="{6A4D2E5B-E07A-4E7C-B95D-F1F85F70775B}" destId="{F3A93CD9-76EC-4C61-8A66-E47ACE2EF80E}" srcOrd="0" destOrd="0" presId="urn:microsoft.com/office/officeart/2005/8/layout/cycle1"/>
    <dgm:cxn modelId="{D01A117F-F761-4C60-9451-24EC45243CE3}" type="presOf" srcId="{60FCE7BB-2A5B-4B20-8B01-D01263CF920C}" destId="{3BB5276C-96B5-4CE6-B2AF-95D7FB5105F9}" srcOrd="0" destOrd="0" presId="urn:microsoft.com/office/officeart/2005/8/layout/cycle1"/>
    <dgm:cxn modelId="{8BA70789-CEB1-4963-AC80-E8F02D96A1D1}" type="presOf" srcId="{9B7419F9-F4BC-47E4-B246-348AB61B01F9}" destId="{D40E4379-DF3E-49D8-8192-1005E4948542}" srcOrd="0" destOrd="0" presId="urn:microsoft.com/office/officeart/2005/8/layout/cycle1"/>
    <dgm:cxn modelId="{FD4C6FCF-B0D1-4A68-AC04-DDD3CC626C7E}" srcId="{45A26D17-596C-4A5E-8360-B4EB2836C49F}" destId="{3EFCA00B-0871-444D-91C4-81801885BD32}" srcOrd="1" destOrd="0" parTransId="{705BA6B3-7232-4F8B-A175-4C816F9CFF2D}" sibTransId="{9B7419F9-F4BC-47E4-B246-348AB61B01F9}"/>
    <dgm:cxn modelId="{23714FD8-C7A2-4E63-9C6D-60EBBE5F1121}" type="presOf" srcId="{D29D756F-E6AC-42EA-B27D-E88652776914}" destId="{A23512B5-7D4E-4AAA-A17E-30965306E0E5}" srcOrd="0" destOrd="0" presId="urn:microsoft.com/office/officeart/2005/8/layout/cycle1"/>
    <dgm:cxn modelId="{1FEB8FFD-F17E-4505-A702-E616B87886EB}" type="presParOf" srcId="{D92560F3-FD37-45C8-AAA0-BA96B750C757}" destId="{4917589F-56EE-4481-A461-A819395846A5}" srcOrd="0" destOrd="0" presId="urn:microsoft.com/office/officeart/2005/8/layout/cycle1"/>
    <dgm:cxn modelId="{42074895-510B-48C4-BDA6-216BE7E31B04}" type="presParOf" srcId="{D92560F3-FD37-45C8-AAA0-BA96B750C757}" destId="{A23512B5-7D4E-4AAA-A17E-30965306E0E5}" srcOrd="1" destOrd="0" presId="urn:microsoft.com/office/officeart/2005/8/layout/cycle1"/>
    <dgm:cxn modelId="{1BC08E77-F7F4-40AF-BDA2-07A7B1110C3D}" type="presParOf" srcId="{D92560F3-FD37-45C8-AAA0-BA96B750C757}" destId="{C1AD31B2-6BFE-4944-BF75-67EDDA0F5186}" srcOrd="2" destOrd="0" presId="urn:microsoft.com/office/officeart/2005/8/layout/cycle1"/>
    <dgm:cxn modelId="{ED0FD986-E6CD-4592-BE63-CD77DF37FF6F}" type="presParOf" srcId="{D92560F3-FD37-45C8-AAA0-BA96B750C757}" destId="{346853CD-AD4B-49B5-89EC-6135629BA939}" srcOrd="3" destOrd="0" presId="urn:microsoft.com/office/officeart/2005/8/layout/cycle1"/>
    <dgm:cxn modelId="{9C92EFC7-4545-4C22-8453-DE181A72EB2A}" type="presParOf" srcId="{D92560F3-FD37-45C8-AAA0-BA96B750C757}" destId="{6CF1D14C-0CBB-474F-9F36-62FD15BAE869}" srcOrd="4" destOrd="0" presId="urn:microsoft.com/office/officeart/2005/8/layout/cycle1"/>
    <dgm:cxn modelId="{45C4A83B-45A5-4C62-8DD6-EEFF5529A173}" type="presParOf" srcId="{D92560F3-FD37-45C8-AAA0-BA96B750C757}" destId="{D40E4379-DF3E-49D8-8192-1005E4948542}" srcOrd="5" destOrd="0" presId="urn:microsoft.com/office/officeart/2005/8/layout/cycle1"/>
    <dgm:cxn modelId="{BD51AA9D-18CA-460E-A5F0-26A24F6CF6FD}" type="presParOf" srcId="{D92560F3-FD37-45C8-AAA0-BA96B750C757}" destId="{19D30E35-14D5-4280-B3BB-B4951EEBD943}" srcOrd="6" destOrd="0" presId="urn:microsoft.com/office/officeart/2005/8/layout/cycle1"/>
    <dgm:cxn modelId="{03361C9E-BA69-4FEC-9D41-5806BD9828EF}" type="presParOf" srcId="{D92560F3-FD37-45C8-AAA0-BA96B750C757}" destId="{3BB5276C-96B5-4CE6-B2AF-95D7FB5105F9}" srcOrd="7" destOrd="0" presId="urn:microsoft.com/office/officeart/2005/8/layout/cycle1"/>
    <dgm:cxn modelId="{8D4D54C0-264A-4907-84DB-2C79563BC628}" type="presParOf" srcId="{D92560F3-FD37-45C8-AAA0-BA96B750C757}" destId="{F3A93CD9-76EC-4C61-8A66-E47ACE2EF80E}" srcOrd="8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A26D17-596C-4A5E-8360-B4EB2836C49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9D756F-E6AC-42EA-B27D-E88652776914}">
      <dgm:prSet phldrT="[Text]" custT="1"/>
      <dgm:spPr/>
      <dgm:t>
        <a:bodyPr/>
        <a:lstStyle/>
        <a:p>
          <a:r>
            <a:rPr lang="en-US" sz="1100">
              <a:latin typeface="Segoe UI Semibold (Headings)"/>
            </a:rPr>
            <a:t>Integrate</a:t>
          </a:r>
        </a:p>
      </dgm:t>
    </dgm:pt>
    <dgm:pt modelId="{56E58A7E-7A00-496E-BA71-E1A77401389C}" type="parTrans" cxnId="{440C3431-01B2-40A4-A7BA-1CB30EAEEBD4}">
      <dgm:prSet/>
      <dgm:spPr/>
      <dgm:t>
        <a:bodyPr/>
        <a:lstStyle/>
        <a:p>
          <a:endParaRPr lang="en-US" sz="1100">
            <a:latin typeface="Tenorite" panose="00000500000000000000" pitchFamily="2" charset="0"/>
          </a:endParaRPr>
        </a:p>
      </dgm:t>
    </dgm:pt>
    <dgm:pt modelId="{02D2EFF5-B291-45BD-A608-1565470DBEAA}" type="sibTrans" cxnId="{440C3431-01B2-40A4-A7BA-1CB30EAEEBD4}">
      <dgm:prSet/>
      <dgm:spPr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gm:spPr>
      <dgm:t>
        <a:bodyPr/>
        <a:lstStyle/>
        <a:p>
          <a:pPr marL="0" marR="0" lvl="0" indent="0" algn="ctr" defTabSz="932472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  <a:defRPr/>
          </a:pPr>
          <a:endParaRPr kumimoji="0" lang="en-US" sz="1050" b="0" i="0" u="none" strike="noStrike" kern="0" cap="none" spc="0" normalizeH="0" baseline="0">
            <a:ln>
              <a:noFill/>
            </a:ln>
            <a:solidFill>
              <a:srgbClr val="FFFFFF"/>
            </a:solidFill>
            <a:effectLst/>
            <a:uLnTx/>
            <a:uFillTx/>
            <a:latin typeface="Segoe UI Semibold (Headings)"/>
            <a:ea typeface="+mj-ea"/>
            <a:cs typeface="Segoe UI" pitchFamily="34" charset="0"/>
          </a:endParaRPr>
        </a:p>
      </dgm:t>
    </dgm:pt>
    <dgm:pt modelId="{3EFCA00B-0871-444D-91C4-81801885BD32}">
      <dgm:prSet phldrT="[Text]" custT="1"/>
      <dgm:spPr/>
      <dgm:t>
        <a:bodyPr/>
        <a:lstStyle/>
        <a:p>
          <a:r>
            <a:rPr lang="en-US" sz="1100">
              <a:latin typeface="Segoe UI Semibold (Headings)"/>
            </a:rPr>
            <a:t>Test</a:t>
          </a:r>
        </a:p>
      </dgm:t>
    </dgm:pt>
    <dgm:pt modelId="{705BA6B3-7232-4F8B-A175-4C816F9CFF2D}" type="parTrans" cxnId="{FD4C6FCF-B0D1-4A68-AC04-DDD3CC626C7E}">
      <dgm:prSet/>
      <dgm:spPr/>
      <dgm:t>
        <a:bodyPr/>
        <a:lstStyle/>
        <a:p>
          <a:endParaRPr lang="en-US" sz="1100">
            <a:latin typeface="Tenorite" panose="00000500000000000000" pitchFamily="2" charset="0"/>
          </a:endParaRPr>
        </a:p>
      </dgm:t>
    </dgm:pt>
    <dgm:pt modelId="{9B7419F9-F4BC-47E4-B246-348AB61B01F9}" type="sibTrans" cxnId="{FD4C6FCF-B0D1-4A68-AC04-DDD3CC626C7E}">
      <dgm:prSet/>
      <dgm:spPr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gm:spPr>
      <dgm:t>
        <a:bodyPr/>
        <a:lstStyle/>
        <a:p>
          <a:pPr marL="0" algn="ctr" defTabSz="932472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0"/>
            </a:spcAft>
          </a:pPr>
          <a:endParaRPr lang="en-US" sz="1050" kern="1200">
            <a:solidFill>
              <a:srgbClr val="FFFFFF"/>
            </a:solidFill>
            <a:latin typeface="Segoe UI Semibold (Headings)"/>
            <a:ea typeface="+mn-ea"/>
            <a:cs typeface="Segoe UI" pitchFamily="34" charset="0"/>
          </a:endParaRPr>
        </a:p>
      </dgm:t>
    </dgm:pt>
    <dgm:pt modelId="{60FCE7BB-2A5B-4B20-8B01-D01263CF920C}">
      <dgm:prSet phldrT="[Text]" custT="1"/>
      <dgm:spPr/>
      <dgm:t>
        <a:bodyPr/>
        <a:lstStyle/>
        <a:p>
          <a:r>
            <a:rPr lang="en-US" sz="1100">
              <a:latin typeface="Segoe UI Semibold (Headings)"/>
            </a:rPr>
            <a:t>Deploy</a:t>
          </a:r>
        </a:p>
      </dgm:t>
    </dgm:pt>
    <dgm:pt modelId="{F9F59977-975E-4A79-8D51-A4FD58BDFDE9}" type="parTrans" cxnId="{0EC02F02-811A-40DD-AFE0-161D1EED6562}">
      <dgm:prSet/>
      <dgm:spPr/>
      <dgm:t>
        <a:bodyPr/>
        <a:lstStyle/>
        <a:p>
          <a:endParaRPr lang="en-US" sz="1100">
            <a:latin typeface="Tenorite" panose="00000500000000000000" pitchFamily="2" charset="0"/>
          </a:endParaRPr>
        </a:p>
      </dgm:t>
    </dgm:pt>
    <dgm:pt modelId="{6A4D2E5B-E07A-4E7C-B95D-F1F85F70775B}" type="sibTrans" cxnId="{0EC02F02-811A-40DD-AFE0-161D1EED6562}">
      <dgm:prSet/>
      <dgm:spPr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gm:spPr>
      <dgm:t>
        <a:bodyPr/>
        <a:lstStyle/>
        <a:p>
          <a:pPr marL="0" algn="ctr" defTabSz="932472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0"/>
            </a:spcAft>
          </a:pPr>
          <a:endParaRPr lang="en-US" sz="1050" kern="1200">
            <a:solidFill>
              <a:srgbClr val="FFFFFF"/>
            </a:solidFill>
            <a:latin typeface="Segoe UI Semibold (Headings)"/>
            <a:ea typeface="+mn-ea"/>
            <a:cs typeface="Segoe UI" pitchFamily="34" charset="0"/>
          </a:endParaRPr>
        </a:p>
      </dgm:t>
    </dgm:pt>
    <dgm:pt modelId="{47461A06-E5EA-4B5B-AFC9-9848027CC0CF}">
      <dgm:prSet phldrT="[Text]" custT="1"/>
      <dgm:spPr/>
      <dgm:t>
        <a:bodyPr/>
        <a:lstStyle/>
        <a:p>
          <a:r>
            <a:rPr lang="en-US" sz="1100">
              <a:latin typeface="Segoe UI Semibold (Headings)"/>
            </a:rPr>
            <a:t>Release</a:t>
          </a:r>
        </a:p>
      </dgm:t>
    </dgm:pt>
    <dgm:pt modelId="{E5181E5D-74F9-4125-8832-1774F7B9E8F6}" type="parTrans" cxnId="{4EC9A688-5EA1-4C00-9AB6-BE9EFE0FCA8B}">
      <dgm:prSet/>
      <dgm:spPr/>
      <dgm:t>
        <a:bodyPr/>
        <a:lstStyle/>
        <a:p>
          <a:endParaRPr lang="en-US" sz="1100">
            <a:latin typeface="Tenorite" panose="00000500000000000000" pitchFamily="2" charset="0"/>
          </a:endParaRPr>
        </a:p>
      </dgm:t>
    </dgm:pt>
    <dgm:pt modelId="{E2C914D7-F494-4822-A285-FDE20002B6B2}" type="sibTrans" cxnId="{4EC9A688-5EA1-4C00-9AB6-BE9EFE0FCA8B}">
      <dgm:prSet/>
      <dgm:spPr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gm:spPr>
      <dgm:t>
        <a:bodyPr/>
        <a:lstStyle/>
        <a:p>
          <a:pPr marL="0" marR="0" lvl="0" indent="0" algn="ctr" defTabSz="932472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  <a:defRPr/>
          </a:pPr>
          <a:endParaRPr kumimoji="0" lang="en-US" sz="1050" b="0" i="0" u="none" strike="noStrike" kern="0" cap="none" spc="0" normalizeH="0" baseline="0">
            <a:ln>
              <a:noFill/>
            </a:ln>
            <a:solidFill>
              <a:srgbClr val="FFFFFF"/>
            </a:solidFill>
            <a:effectLst/>
            <a:uLnTx/>
            <a:uFillTx/>
            <a:latin typeface="Segoe UI Semibold (Headings)"/>
            <a:ea typeface="+mj-ea"/>
            <a:cs typeface="Segoe UI" pitchFamily="34" charset="0"/>
          </a:endParaRPr>
        </a:p>
      </dgm:t>
    </dgm:pt>
    <dgm:pt modelId="{D92560F3-FD37-45C8-AAA0-BA96B750C757}" type="pres">
      <dgm:prSet presAssocID="{45A26D17-596C-4A5E-8360-B4EB2836C49F}" presName="cycle" presStyleCnt="0">
        <dgm:presLayoutVars>
          <dgm:dir/>
          <dgm:resizeHandles val="exact"/>
        </dgm:presLayoutVars>
      </dgm:prSet>
      <dgm:spPr/>
    </dgm:pt>
    <dgm:pt modelId="{4917589F-56EE-4481-A461-A819395846A5}" type="pres">
      <dgm:prSet presAssocID="{D29D756F-E6AC-42EA-B27D-E88652776914}" presName="dummy" presStyleCnt="0"/>
      <dgm:spPr/>
    </dgm:pt>
    <dgm:pt modelId="{A23512B5-7D4E-4AAA-A17E-30965306E0E5}" type="pres">
      <dgm:prSet presAssocID="{D29D756F-E6AC-42EA-B27D-E88652776914}" presName="node" presStyleLbl="revTx" presStyleIdx="0" presStyleCnt="4">
        <dgm:presLayoutVars>
          <dgm:bulletEnabled val="1"/>
        </dgm:presLayoutVars>
      </dgm:prSet>
      <dgm:spPr/>
    </dgm:pt>
    <dgm:pt modelId="{C1AD31B2-6BFE-4944-BF75-67EDDA0F5186}" type="pres">
      <dgm:prSet presAssocID="{02D2EFF5-B291-45BD-A608-1565470DBEAA}" presName="sibTrans" presStyleLbl="node1" presStyleIdx="0" presStyleCnt="4"/>
      <dgm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549860"/>
            <a:gd name="adj4" fmla="val 20584894"/>
            <a:gd name="adj5" fmla="val 8051"/>
          </a:avLst>
        </a:prstGeom>
      </dgm:spPr>
    </dgm:pt>
    <dgm:pt modelId="{346853CD-AD4B-49B5-89EC-6135629BA939}" type="pres">
      <dgm:prSet presAssocID="{3EFCA00B-0871-444D-91C4-81801885BD32}" presName="dummy" presStyleCnt="0"/>
      <dgm:spPr/>
    </dgm:pt>
    <dgm:pt modelId="{6CF1D14C-0CBB-474F-9F36-62FD15BAE869}" type="pres">
      <dgm:prSet presAssocID="{3EFCA00B-0871-444D-91C4-81801885BD32}" presName="node" presStyleLbl="revTx" presStyleIdx="1" presStyleCnt="4">
        <dgm:presLayoutVars>
          <dgm:bulletEnabled val="1"/>
        </dgm:presLayoutVars>
      </dgm:prSet>
      <dgm:spPr/>
    </dgm:pt>
    <dgm:pt modelId="{D40E4379-DF3E-49D8-8192-1005E4948542}" type="pres">
      <dgm:prSet presAssocID="{9B7419F9-F4BC-47E4-B246-348AB61B01F9}" presName="sibTrans" presStyleLbl="node1" presStyleIdx="1" presStyleCnt="4"/>
      <dgm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5949860"/>
            <a:gd name="adj4" fmla="val 4384894"/>
            <a:gd name="adj5" fmla="val 8051"/>
          </a:avLst>
        </a:prstGeom>
      </dgm:spPr>
    </dgm:pt>
    <dgm:pt modelId="{19D30E35-14D5-4280-B3BB-B4951EEBD943}" type="pres">
      <dgm:prSet presAssocID="{60FCE7BB-2A5B-4B20-8B01-D01263CF920C}" presName="dummy" presStyleCnt="0"/>
      <dgm:spPr/>
    </dgm:pt>
    <dgm:pt modelId="{3BB5276C-96B5-4CE6-B2AF-95D7FB5105F9}" type="pres">
      <dgm:prSet presAssocID="{60FCE7BB-2A5B-4B20-8B01-D01263CF920C}" presName="node" presStyleLbl="revTx" presStyleIdx="2" presStyleCnt="4">
        <dgm:presLayoutVars>
          <dgm:bulletEnabled val="1"/>
        </dgm:presLayoutVars>
      </dgm:prSet>
      <dgm:spPr/>
    </dgm:pt>
    <dgm:pt modelId="{F3A93CD9-76EC-4C61-8A66-E47ACE2EF80E}" type="pres">
      <dgm:prSet presAssocID="{6A4D2E5B-E07A-4E7C-B95D-F1F85F70775B}" presName="sibTrans" presStyleLbl="node1" presStyleIdx="2" presStyleCnt="4"/>
      <dgm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11349860"/>
            <a:gd name="adj4" fmla="val 9784894"/>
            <a:gd name="adj5" fmla="val 8051"/>
          </a:avLst>
        </a:prstGeom>
      </dgm:spPr>
    </dgm:pt>
    <dgm:pt modelId="{E87CA526-A9EF-46CA-99FB-1E603508DCE1}" type="pres">
      <dgm:prSet presAssocID="{47461A06-E5EA-4B5B-AFC9-9848027CC0CF}" presName="dummy" presStyleCnt="0"/>
      <dgm:spPr/>
    </dgm:pt>
    <dgm:pt modelId="{A4A0FCEC-2CEE-43C0-A3A1-B703EF3E2CA6}" type="pres">
      <dgm:prSet presAssocID="{47461A06-E5EA-4B5B-AFC9-9848027CC0CF}" presName="node" presStyleLbl="revTx" presStyleIdx="3" presStyleCnt="4">
        <dgm:presLayoutVars>
          <dgm:bulletEnabled val="1"/>
        </dgm:presLayoutVars>
      </dgm:prSet>
      <dgm:spPr/>
    </dgm:pt>
    <dgm:pt modelId="{5A3F1F04-9674-42BB-A3DC-023F412F2891}" type="pres">
      <dgm:prSet presAssocID="{E2C914D7-F494-4822-A285-FDE20002B6B2}" presName="sibTrans" presStyleLbl="node1" presStyleIdx="3" presStyleCnt="4"/>
      <dgm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16749860"/>
            <a:gd name="adj4" fmla="val 15184894"/>
            <a:gd name="adj5" fmla="val 8051"/>
          </a:avLst>
        </a:prstGeom>
      </dgm:spPr>
    </dgm:pt>
  </dgm:ptLst>
  <dgm:cxnLst>
    <dgm:cxn modelId="{0EC02F02-811A-40DD-AFE0-161D1EED6562}" srcId="{45A26D17-596C-4A5E-8360-B4EB2836C49F}" destId="{60FCE7BB-2A5B-4B20-8B01-D01263CF920C}" srcOrd="2" destOrd="0" parTransId="{F9F59977-975E-4A79-8D51-A4FD58BDFDE9}" sibTransId="{6A4D2E5B-E07A-4E7C-B95D-F1F85F70775B}"/>
    <dgm:cxn modelId="{454B5812-5D09-4577-BEE7-4F5655FBE1B4}" type="presOf" srcId="{45A26D17-596C-4A5E-8360-B4EB2836C49F}" destId="{D92560F3-FD37-45C8-AAA0-BA96B750C757}" srcOrd="0" destOrd="0" presId="urn:microsoft.com/office/officeart/2005/8/layout/cycle1"/>
    <dgm:cxn modelId="{7F8D0329-E473-4A82-B5C9-9E751C5DC58C}" type="presOf" srcId="{3EFCA00B-0871-444D-91C4-81801885BD32}" destId="{6CF1D14C-0CBB-474F-9F36-62FD15BAE869}" srcOrd="0" destOrd="0" presId="urn:microsoft.com/office/officeart/2005/8/layout/cycle1"/>
    <dgm:cxn modelId="{440C3431-01B2-40A4-A7BA-1CB30EAEEBD4}" srcId="{45A26D17-596C-4A5E-8360-B4EB2836C49F}" destId="{D29D756F-E6AC-42EA-B27D-E88652776914}" srcOrd="0" destOrd="0" parTransId="{56E58A7E-7A00-496E-BA71-E1A77401389C}" sibTransId="{02D2EFF5-B291-45BD-A608-1565470DBEAA}"/>
    <dgm:cxn modelId="{DBA42563-9DF3-43C4-AC80-4F2AD2E642D1}" type="presOf" srcId="{02D2EFF5-B291-45BD-A608-1565470DBEAA}" destId="{C1AD31B2-6BFE-4944-BF75-67EDDA0F5186}" srcOrd="0" destOrd="0" presId="urn:microsoft.com/office/officeart/2005/8/layout/cycle1"/>
    <dgm:cxn modelId="{8298A24D-6564-4371-BDF7-49499ED43C9D}" type="presOf" srcId="{6A4D2E5B-E07A-4E7C-B95D-F1F85F70775B}" destId="{F3A93CD9-76EC-4C61-8A66-E47ACE2EF80E}" srcOrd="0" destOrd="0" presId="urn:microsoft.com/office/officeart/2005/8/layout/cycle1"/>
    <dgm:cxn modelId="{186B6E6E-B70E-4EA7-A6D8-7590FE5F290D}" type="presOf" srcId="{47461A06-E5EA-4B5B-AFC9-9848027CC0CF}" destId="{A4A0FCEC-2CEE-43C0-A3A1-B703EF3E2CA6}" srcOrd="0" destOrd="0" presId="urn:microsoft.com/office/officeart/2005/8/layout/cycle1"/>
    <dgm:cxn modelId="{17A9CC50-DDC2-4134-87B1-A1A3448852B2}" type="presOf" srcId="{E2C914D7-F494-4822-A285-FDE20002B6B2}" destId="{5A3F1F04-9674-42BB-A3DC-023F412F2891}" srcOrd="0" destOrd="0" presId="urn:microsoft.com/office/officeart/2005/8/layout/cycle1"/>
    <dgm:cxn modelId="{D01A117F-F761-4C60-9451-24EC45243CE3}" type="presOf" srcId="{60FCE7BB-2A5B-4B20-8B01-D01263CF920C}" destId="{3BB5276C-96B5-4CE6-B2AF-95D7FB5105F9}" srcOrd="0" destOrd="0" presId="urn:microsoft.com/office/officeart/2005/8/layout/cycle1"/>
    <dgm:cxn modelId="{4EC9A688-5EA1-4C00-9AB6-BE9EFE0FCA8B}" srcId="{45A26D17-596C-4A5E-8360-B4EB2836C49F}" destId="{47461A06-E5EA-4B5B-AFC9-9848027CC0CF}" srcOrd="3" destOrd="0" parTransId="{E5181E5D-74F9-4125-8832-1774F7B9E8F6}" sibTransId="{E2C914D7-F494-4822-A285-FDE20002B6B2}"/>
    <dgm:cxn modelId="{8BA70789-CEB1-4963-AC80-E8F02D96A1D1}" type="presOf" srcId="{9B7419F9-F4BC-47E4-B246-348AB61B01F9}" destId="{D40E4379-DF3E-49D8-8192-1005E4948542}" srcOrd="0" destOrd="0" presId="urn:microsoft.com/office/officeart/2005/8/layout/cycle1"/>
    <dgm:cxn modelId="{FD4C6FCF-B0D1-4A68-AC04-DDD3CC626C7E}" srcId="{45A26D17-596C-4A5E-8360-B4EB2836C49F}" destId="{3EFCA00B-0871-444D-91C4-81801885BD32}" srcOrd="1" destOrd="0" parTransId="{705BA6B3-7232-4F8B-A175-4C816F9CFF2D}" sibTransId="{9B7419F9-F4BC-47E4-B246-348AB61B01F9}"/>
    <dgm:cxn modelId="{23714FD8-C7A2-4E63-9C6D-60EBBE5F1121}" type="presOf" srcId="{D29D756F-E6AC-42EA-B27D-E88652776914}" destId="{A23512B5-7D4E-4AAA-A17E-30965306E0E5}" srcOrd="0" destOrd="0" presId="urn:microsoft.com/office/officeart/2005/8/layout/cycle1"/>
    <dgm:cxn modelId="{1FEB8FFD-F17E-4505-A702-E616B87886EB}" type="presParOf" srcId="{D92560F3-FD37-45C8-AAA0-BA96B750C757}" destId="{4917589F-56EE-4481-A461-A819395846A5}" srcOrd="0" destOrd="0" presId="urn:microsoft.com/office/officeart/2005/8/layout/cycle1"/>
    <dgm:cxn modelId="{42074895-510B-48C4-BDA6-216BE7E31B04}" type="presParOf" srcId="{D92560F3-FD37-45C8-AAA0-BA96B750C757}" destId="{A23512B5-7D4E-4AAA-A17E-30965306E0E5}" srcOrd="1" destOrd="0" presId="urn:microsoft.com/office/officeart/2005/8/layout/cycle1"/>
    <dgm:cxn modelId="{1BC08E77-F7F4-40AF-BDA2-07A7B1110C3D}" type="presParOf" srcId="{D92560F3-FD37-45C8-AAA0-BA96B750C757}" destId="{C1AD31B2-6BFE-4944-BF75-67EDDA0F5186}" srcOrd="2" destOrd="0" presId="urn:microsoft.com/office/officeart/2005/8/layout/cycle1"/>
    <dgm:cxn modelId="{ED0FD986-E6CD-4592-BE63-CD77DF37FF6F}" type="presParOf" srcId="{D92560F3-FD37-45C8-AAA0-BA96B750C757}" destId="{346853CD-AD4B-49B5-89EC-6135629BA939}" srcOrd="3" destOrd="0" presId="urn:microsoft.com/office/officeart/2005/8/layout/cycle1"/>
    <dgm:cxn modelId="{9C92EFC7-4545-4C22-8453-DE181A72EB2A}" type="presParOf" srcId="{D92560F3-FD37-45C8-AAA0-BA96B750C757}" destId="{6CF1D14C-0CBB-474F-9F36-62FD15BAE869}" srcOrd="4" destOrd="0" presId="urn:microsoft.com/office/officeart/2005/8/layout/cycle1"/>
    <dgm:cxn modelId="{45C4A83B-45A5-4C62-8DD6-EEFF5529A173}" type="presParOf" srcId="{D92560F3-FD37-45C8-AAA0-BA96B750C757}" destId="{D40E4379-DF3E-49D8-8192-1005E4948542}" srcOrd="5" destOrd="0" presId="urn:microsoft.com/office/officeart/2005/8/layout/cycle1"/>
    <dgm:cxn modelId="{BD51AA9D-18CA-460E-A5F0-26A24F6CF6FD}" type="presParOf" srcId="{D92560F3-FD37-45C8-AAA0-BA96B750C757}" destId="{19D30E35-14D5-4280-B3BB-B4951EEBD943}" srcOrd="6" destOrd="0" presId="urn:microsoft.com/office/officeart/2005/8/layout/cycle1"/>
    <dgm:cxn modelId="{03361C9E-BA69-4FEC-9D41-5806BD9828EF}" type="presParOf" srcId="{D92560F3-FD37-45C8-AAA0-BA96B750C757}" destId="{3BB5276C-96B5-4CE6-B2AF-95D7FB5105F9}" srcOrd="7" destOrd="0" presId="urn:microsoft.com/office/officeart/2005/8/layout/cycle1"/>
    <dgm:cxn modelId="{8D4D54C0-264A-4907-84DB-2C79563BC628}" type="presParOf" srcId="{D92560F3-FD37-45C8-AAA0-BA96B750C757}" destId="{F3A93CD9-76EC-4C61-8A66-E47ACE2EF80E}" srcOrd="8" destOrd="0" presId="urn:microsoft.com/office/officeart/2005/8/layout/cycle1"/>
    <dgm:cxn modelId="{D66E6229-E370-4E76-9546-53E050E442AF}" type="presParOf" srcId="{D92560F3-FD37-45C8-AAA0-BA96B750C757}" destId="{E87CA526-A9EF-46CA-99FB-1E603508DCE1}" srcOrd="9" destOrd="0" presId="urn:microsoft.com/office/officeart/2005/8/layout/cycle1"/>
    <dgm:cxn modelId="{40C5D0F6-5BA2-4E98-B6B9-A6DAA02DE8FE}" type="presParOf" srcId="{D92560F3-FD37-45C8-AAA0-BA96B750C757}" destId="{A4A0FCEC-2CEE-43C0-A3A1-B703EF3E2CA6}" srcOrd="10" destOrd="0" presId="urn:microsoft.com/office/officeart/2005/8/layout/cycle1"/>
    <dgm:cxn modelId="{C4B9E47D-E0FB-4E37-A822-4F2883F0BC32}" type="presParOf" srcId="{D92560F3-FD37-45C8-AAA0-BA96B750C757}" destId="{5A3F1F04-9674-42BB-A3DC-023F412F2891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512B5-7D4E-4AAA-A17E-30965306E0E5}">
      <dsp:nvSpPr>
        <dsp:cNvPr id="0" name=""/>
        <dsp:cNvSpPr/>
      </dsp:nvSpPr>
      <dsp:spPr>
        <a:xfrm>
          <a:off x="1554612" y="47511"/>
          <a:ext cx="764350" cy="76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egoe UI Semibold (Headings)"/>
            </a:rPr>
            <a:t>Code</a:t>
          </a:r>
        </a:p>
      </dsp:txBody>
      <dsp:txXfrm>
        <a:off x="1554612" y="47511"/>
        <a:ext cx="764350" cy="764350"/>
      </dsp:txXfrm>
    </dsp:sp>
    <dsp:sp modelId="{C1AD31B2-6BFE-4944-BF75-67EDDA0F5186}">
      <dsp:nvSpPr>
        <dsp:cNvPr id="0" name=""/>
        <dsp:cNvSpPr/>
      </dsp:nvSpPr>
      <dsp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549860"/>
            <a:gd name="adj4" fmla="val 20584894"/>
            <a:gd name="adj5" fmla="val 8051"/>
          </a:avLst>
        </a:prstGeom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1D14C-0CBB-474F-9F36-62FD15BAE869}">
      <dsp:nvSpPr>
        <dsp:cNvPr id="0" name=""/>
        <dsp:cNvSpPr/>
      </dsp:nvSpPr>
      <dsp:spPr>
        <a:xfrm>
          <a:off x="1554612" y="1346433"/>
          <a:ext cx="764350" cy="76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egoe UI Semibold (Headings)"/>
            </a:rPr>
            <a:t>Build</a:t>
          </a:r>
        </a:p>
      </dsp:txBody>
      <dsp:txXfrm>
        <a:off x="1554612" y="1346433"/>
        <a:ext cx="764350" cy="764350"/>
      </dsp:txXfrm>
    </dsp:sp>
    <dsp:sp modelId="{D40E4379-DF3E-49D8-8192-1005E4948542}">
      <dsp:nvSpPr>
        <dsp:cNvPr id="0" name=""/>
        <dsp:cNvSpPr/>
      </dsp:nvSpPr>
      <dsp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5949860"/>
            <a:gd name="adj4" fmla="val 4384894"/>
            <a:gd name="adj5" fmla="val 8051"/>
          </a:avLst>
        </a:prstGeom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5276C-96B5-4CE6-B2AF-95D7FB5105F9}">
      <dsp:nvSpPr>
        <dsp:cNvPr id="0" name=""/>
        <dsp:cNvSpPr/>
      </dsp:nvSpPr>
      <dsp:spPr>
        <a:xfrm>
          <a:off x="255690" y="1346433"/>
          <a:ext cx="764350" cy="76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egoe UI Semibold (Headings)"/>
            </a:rPr>
            <a:t>Deploy</a:t>
          </a:r>
        </a:p>
      </dsp:txBody>
      <dsp:txXfrm>
        <a:off x="255690" y="1346433"/>
        <a:ext cx="764350" cy="764350"/>
      </dsp:txXfrm>
    </dsp:sp>
    <dsp:sp modelId="{F3A93CD9-76EC-4C61-8A66-E47ACE2EF80E}">
      <dsp:nvSpPr>
        <dsp:cNvPr id="0" name=""/>
        <dsp:cNvSpPr/>
      </dsp:nvSpPr>
      <dsp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11349860"/>
            <a:gd name="adj4" fmla="val 9784894"/>
            <a:gd name="adj5" fmla="val 8051"/>
          </a:avLst>
        </a:prstGeom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0FCEC-2CEE-43C0-A3A1-B703EF3E2CA6}">
      <dsp:nvSpPr>
        <dsp:cNvPr id="0" name=""/>
        <dsp:cNvSpPr/>
      </dsp:nvSpPr>
      <dsp:spPr>
        <a:xfrm>
          <a:off x="255690" y="47511"/>
          <a:ext cx="764350" cy="76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egoe UI Semibold (Headings)"/>
            </a:rPr>
            <a:t>Debug</a:t>
          </a:r>
        </a:p>
      </dsp:txBody>
      <dsp:txXfrm>
        <a:off x="255690" y="47511"/>
        <a:ext cx="764350" cy="764350"/>
      </dsp:txXfrm>
    </dsp:sp>
    <dsp:sp modelId="{5A3F1F04-9674-42BB-A3DC-023F412F2891}">
      <dsp:nvSpPr>
        <dsp:cNvPr id="0" name=""/>
        <dsp:cNvSpPr/>
      </dsp:nvSpPr>
      <dsp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16749860"/>
            <a:gd name="adj4" fmla="val 15184894"/>
            <a:gd name="adj5" fmla="val 8051"/>
          </a:avLst>
        </a:prstGeom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512B5-7D4E-4AAA-A17E-30965306E0E5}">
      <dsp:nvSpPr>
        <dsp:cNvPr id="0" name=""/>
        <dsp:cNvSpPr/>
      </dsp:nvSpPr>
      <dsp:spPr>
        <a:xfrm>
          <a:off x="1564848" y="159487"/>
          <a:ext cx="813379" cy="813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egoe UI Semibold (Headings)"/>
            </a:rPr>
            <a:t>Code</a:t>
          </a:r>
        </a:p>
      </dsp:txBody>
      <dsp:txXfrm>
        <a:off x="1564848" y="159487"/>
        <a:ext cx="813379" cy="813379"/>
      </dsp:txXfrm>
    </dsp:sp>
    <dsp:sp modelId="{C1AD31B2-6BFE-4944-BF75-67EDDA0F5186}">
      <dsp:nvSpPr>
        <dsp:cNvPr id="0" name=""/>
        <dsp:cNvSpPr/>
      </dsp:nvSpPr>
      <dsp:spPr>
        <a:xfrm>
          <a:off x="325440" y="-678"/>
          <a:ext cx="1923772" cy="1923772"/>
        </a:xfrm>
        <a:prstGeom prst="circularArrow">
          <a:avLst>
            <a:gd name="adj1" fmla="val 8245"/>
            <a:gd name="adj2" fmla="val 575795"/>
            <a:gd name="adj3" fmla="val 2965329"/>
            <a:gd name="adj4" fmla="val 50735"/>
            <a:gd name="adj5" fmla="val 9619"/>
          </a:avLst>
        </a:prstGeom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1D14C-0CBB-474F-9F36-62FD15BAE869}">
      <dsp:nvSpPr>
        <dsp:cNvPr id="0" name=""/>
        <dsp:cNvSpPr/>
      </dsp:nvSpPr>
      <dsp:spPr>
        <a:xfrm>
          <a:off x="880636" y="1344577"/>
          <a:ext cx="813379" cy="813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egoe UI Semibold (Headings)"/>
            </a:rPr>
            <a:t>Test</a:t>
          </a:r>
        </a:p>
      </dsp:txBody>
      <dsp:txXfrm>
        <a:off x="880636" y="1344577"/>
        <a:ext cx="813379" cy="813379"/>
      </dsp:txXfrm>
    </dsp:sp>
    <dsp:sp modelId="{D40E4379-DF3E-49D8-8192-1005E4948542}">
      <dsp:nvSpPr>
        <dsp:cNvPr id="0" name=""/>
        <dsp:cNvSpPr/>
      </dsp:nvSpPr>
      <dsp:spPr>
        <a:xfrm>
          <a:off x="325440" y="-678"/>
          <a:ext cx="1923772" cy="1923772"/>
        </a:xfrm>
        <a:prstGeom prst="circularArrow">
          <a:avLst>
            <a:gd name="adj1" fmla="val 8245"/>
            <a:gd name="adj2" fmla="val 575795"/>
            <a:gd name="adj3" fmla="val 10173469"/>
            <a:gd name="adj4" fmla="val 7258876"/>
            <a:gd name="adj5" fmla="val 9619"/>
          </a:avLst>
        </a:prstGeom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5276C-96B5-4CE6-B2AF-95D7FB5105F9}">
      <dsp:nvSpPr>
        <dsp:cNvPr id="0" name=""/>
        <dsp:cNvSpPr/>
      </dsp:nvSpPr>
      <dsp:spPr>
        <a:xfrm>
          <a:off x="196424" y="159487"/>
          <a:ext cx="813379" cy="813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egoe UI Semibold (Headings)"/>
            </a:rPr>
            <a:t>Debug</a:t>
          </a:r>
        </a:p>
      </dsp:txBody>
      <dsp:txXfrm>
        <a:off x="196424" y="159487"/>
        <a:ext cx="813379" cy="813379"/>
      </dsp:txXfrm>
    </dsp:sp>
    <dsp:sp modelId="{F3A93CD9-76EC-4C61-8A66-E47ACE2EF80E}">
      <dsp:nvSpPr>
        <dsp:cNvPr id="0" name=""/>
        <dsp:cNvSpPr/>
      </dsp:nvSpPr>
      <dsp:spPr>
        <a:xfrm>
          <a:off x="325440" y="-678"/>
          <a:ext cx="1923772" cy="1923772"/>
        </a:xfrm>
        <a:prstGeom prst="circularArrow">
          <a:avLst>
            <a:gd name="adj1" fmla="val 8245"/>
            <a:gd name="adj2" fmla="val 575795"/>
            <a:gd name="adj3" fmla="val 16858097"/>
            <a:gd name="adj4" fmla="val 14966108"/>
            <a:gd name="adj5" fmla="val 9619"/>
          </a:avLst>
        </a:prstGeom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512B5-7D4E-4AAA-A17E-30965306E0E5}">
      <dsp:nvSpPr>
        <dsp:cNvPr id="0" name=""/>
        <dsp:cNvSpPr/>
      </dsp:nvSpPr>
      <dsp:spPr>
        <a:xfrm>
          <a:off x="1554612" y="47511"/>
          <a:ext cx="764350" cy="76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egoe UI Semibold (Headings)"/>
            </a:rPr>
            <a:t>Integrate</a:t>
          </a:r>
        </a:p>
      </dsp:txBody>
      <dsp:txXfrm>
        <a:off x="1554612" y="47511"/>
        <a:ext cx="764350" cy="764350"/>
      </dsp:txXfrm>
    </dsp:sp>
    <dsp:sp modelId="{C1AD31B2-6BFE-4944-BF75-67EDDA0F5186}">
      <dsp:nvSpPr>
        <dsp:cNvPr id="0" name=""/>
        <dsp:cNvSpPr/>
      </dsp:nvSpPr>
      <dsp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549860"/>
            <a:gd name="adj4" fmla="val 20584894"/>
            <a:gd name="adj5" fmla="val 8051"/>
          </a:avLst>
        </a:prstGeom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1D14C-0CBB-474F-9F36-62FD15BAE869}">
      <dsp:nvSpPr>
        <dsp:cNvPr id="0" name=""/>
        <dsp:cNvSpPr/>
      </dsp:nvSpPr>
      <dsp:spPr>
        <a:xfrm>
          <a:off x="1554612" y="1346433"/>
          <a:ext cx="764350" cy="76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egoe UI Semibold (Headings)"/>
            </a:rPr>
            <a:t>Test</a:t>
          </a:r>
        </a:p>
      </dsp:txBody>
      <dsp:txXfrm>
        <a:off x="1554612" y="1346433"/>
        <a:ext cx="764350" cy="764350"/>
      </dsp:txXfrm>
    </dsp:sp>
    <dsp:sp modelId="{D40E4379-DF3E-49D8-8192-1005E4948542}">
      <dsp:nvSpPr>
        <dsp:cNvPr id="0" name=""/>
        <dsp:cNvSpPr/>
      </dsp:nvSpPr>
      <dsp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5949860"/>
            <a:gd name="adj4" fmla="val 4384894"/>
            <a:gd name="adj5" fmla="val 8051"/>
          </a:avLst>
        </a:prstGeom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5276C-96B5-4CE6-B2AF-95D7FB5105F9}">
      <dsp:nvSpPr>
        <dsp:cNvPr id="0" name=""/>
        <dsp:cNvSpPr/>
      </dsp:nvSpPr>
      <dsp:spPr>
        <a:xfrm>
          <a:off x="255690" y="1346433"/>
          <a:ext cx="764350" cy="76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egoe UI Semibold (Headings)"/>
            </a:rPr>
            <a:t>Deploy</a:t>
          </a:r>
        </a:p>
      </dsp:txBody>
      <dsp:txXfrm>
        <a:off x="255690" y="1346433"/>
        <a:ext cx="764350" cy="764350"/>
      </dsp:txXfrm>
    </dsp:sp>
    <dsp:sp modelId="{F3A93CD9-76EC-4C61-8A66-E47ACE2EF80E}">
      <dsp:nvSpPr>
        <dsp:cNvPr id="0" name=""/>
        <dsp:cNvSpPr/>
      </dsp:nvSpPr>
      <dsp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11349860"/>
            <a:gd name="adj4" fmla="val 9784894"/>
            <a:gd name="adj5" fmla="val 8051"/>
          </a:avLst>
        </a:prstGeom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0FCEC-2CEE-43C0-A3A1-B703EF3E2CA6}">
      <dsp:nvSpPr>
        <dsp:cNvPr id="0" name=""/>
        <dsp:cNvSpPr/>
      </dsp:nvSpPr>
      <dsp:spPr>
        <a:xfrm>
          <a:off x="255690" y="47511"/>
          <a:ext cx="764350" cy="76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Segoe UI Semibold (Headings)"/>
            </a:rPr>
            <a:t>Release</a:t>
          </a:r>
        </a:p>
      </dsp:txBody>
      <dsp:txXfrm>
        <a:off x="255690" y="47511"/>
        <a:ext cx="764350" cy="764350"/>
      </dsp:txXfrm>
    </dsp:sp>
    <dsp:sp modelId="{5A3F1F04-9674-42BB-A3DC-023F412F2891}">
      <dsp:nvSpPr>
        <dsp:cNvPr id="0" name=""/>
        <dsp:cNvSpPr/>
      </dsp:nvSpPr>
      <dsp:spPr>
        <a:xfrm>
          <a:off x="207381" y="-797"/>
          <a:ext cx="2159890" cy="2159890"/>
        </a:xfrm>
        <a:prstGeom prst="circularArrow">
          <a:avLst>
            <a:gd name="adj1" fmla="val 6901"/>
            <a:gd name="adj2" fmla="val 465246"/>
            <a:gd name="adj3" fmla="val 16749860"/>
            <a:gd name="adj4" fmla="val 15184894"/>
            <a:gd name="adj5" fmla="val 8051"/>
          </a:avLst>
        </a:prstGeom>
        <a:gradFill flip="none" rotWithShape="1">
          <a:gsLst>
            <a:gs pos="100000">
              <a:srgbClr val="0078D4">
                <a:alpha val="50000"/>
              </a:srgbClr>
            </a:gs>
            <a:gs pos="0">
              <a:srgbClr val="0078D4">
                <a:alpha val="0"/>
              </a:srgbClr>
            </a:gs>
          </a:gsLst>
          <a:lin ang="5400000" scaled="1"/>
          <a:tileRect/>
        </a:gradFill>
        <a:ln w="12700" cap="flat" cmpd="sng" algn="ctr">
          <a:gradFill>
            <a:gsLst>
              <a:gs pos="0">
                <a:srgbClr val="50E6FF">
                  <a:lumMod val="5000"/>
                  <a:lumOff val="95000"/>
                </a:srgbClr>
              </a:gs>
              <a:gs pos="100000">
                <a:srgbClr val="00B0F0"/>
              </a:gs>
            </a:gsLst>
            <a:lin ang="2700000" scaled="0"/>
          </a:gradFill>
          <a:prstDash val="solid"/>
          <a:headEnd type="none" w="med" len="med"/>
          <a:tailEnd type="none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A5EB3-4318-4FA2-954D-A1261593824D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A0C36-1209-4B6C-BEFF-4886ECE9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9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243D3-7AA8-4796-BD87-0BF11FA5D2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54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5A728-7603-F33C-1579-AFFC1CFB0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F8F72-B427-F5A0-97D3-2BF464474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64DF24-028F-97EF-A202-2A5A790A8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1AF24-5B85-70BC-468B-2934B2DB1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606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945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216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276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936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003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244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126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243D3-7AA8-4796-BD87-0BF11FA5D2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773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606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864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323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65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34A28-DE99-5463-3E75-B45B28B0B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6C9D6-1713-FE6B-609E-227FDB92A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694ECA-E0D0-76EC-3F72-7AF207314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D7C09-E0BE-10B0-A453-41ACD3C7C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355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556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12E3-430B-1466-00A2-BBAF5BC0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A4E434-714C-2ED1-F013-29979C9AC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90D44-C89D-439C-E8A2-84B7775F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B4D2F-2F42-C48D-E416-B4AE03748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126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243D3-7AA8-4796-BD87-0BF11FA5D2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97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554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172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682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14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138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58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753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567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253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5925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805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5418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045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76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73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9005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9156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3138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801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4392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116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121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7855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9394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AF4D4-9AA4-9C06-FA4C-9F4F8B3D6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FF9DDD-8A63-2E73-C49A-C9E1DC676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730B2-D942-5858-EEA2-856DAB31C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B9869-68E9-01A6-3A71-B7704375B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8389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78CB-FC1F-8694-B704-60D9BCB7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896B9-7ADD-18A1-8592-410F9C2B2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B275E-2537-9D99-5609-CCA7F08FD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B7C16-C48D-F660-640F-49FB7CEDE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292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9038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8351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4856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8867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604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4120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463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2B060-9310-61DC-67E9-9AA0AA275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C205D9-6995-A226-CC36-987A682A7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DFCE4-C396-17E5-A90D-825595867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14772-70CC-AEE0-3FC3-AD10D57A9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4915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895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51AF-CBFF-396B-35C6-E2A92675D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27920-C815-E1BB-D4F9-3B93B1719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E2FF5-6BC9-989E-877C-ABF390399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5C673-F308-7B81-CD4A-81984E36A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0128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E130E-1879-57C1-9B62-CA294FAC8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2B4D9-17DA-4F78-C34B-BCF9AE165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AF507-E96B-86EB-2F43-3EA22F42D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DB015-F1AC-5810-6EE8-81F8643B3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714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243D3-7AA8-4796-BD87-0BF11FA5D2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7019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0753-F0E6-18F6-1E63-183C44BC4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5188A-CE81-10EB-D32A-879AB1FF7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6C0E4-1E39-FEE9-4FE3-77A81D7A3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38E50-6B00-C156-B24E-A6E60CD0B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871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0EE01-35CE-11FB-F591-A757380B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15C10-F24F-BB5D-B47E-D1B4CE4CC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13593-CA4A-52F0-90E0-0A27DDFBD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DA5F4-19EF-2CD9-E32A-A7F8E01C7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943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E9A49-A4C9-F6FD-DF12-CA8B352F5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39176-7CA4-3D7C-A9B9-80C51CFF1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C0953-2CCD-BB9B-5CCE-E644C3537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74CAC-5D4E-4DE0-6F0C-67B33D485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5875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3A73-CE61-BD3C-276A-E9D811078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9D03D-2AD4-DB93-B929-F3C2FD6FC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72A37-5E5D-9A03-E813-4DAE9B30D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25F9-1BBF-1815-C735-7C3C1E646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0273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A53B2-6C4E-B680-6AFB-453787C69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A9B82-8196-B143-EBB9-62750BFE9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A2B0F-959F-E38B-E617-C07C11419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B78A8-9B39-3ECB-23F8-DD7C44589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0920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3A73-CE61-BD3C-276A-E9D811078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9D03D-2AD4-DB93-B929-F3C2FD6FC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72A37-5E5D-9A03-E813-4DAE9B30D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25F9-1BBF-1815-C735-7C3C1E646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2003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3A73-CE61-BD3C-276A-E9D811078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9D03D-2AD4-DB93-B929-F3C2FD6FC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72A37-5E5D-9A03-E813-4DAE9B30D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25F9-1BBF-1815-C735-7C3C1E646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9086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3A73-CE61-BD3C-276A-E9D811078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9D03D-2AD4-DB93-B929-F3C2FD6FC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72A37-5E5D-9A03-E813-4DAE9B30D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25F9-1BBF-1815-C735-7C3C1E646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316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243D3-7AA8-4796-BD87-0BF11FA5D2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9645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84119F-D48A-4D50-B623-9C2864701F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18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9005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9AC09-73DF-38DB-88CE-C18186F22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6D37B-6F26-9965-88D2-193E9D02E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E3E84-E70C-7BE4-C272-9B60F8234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42FCC-6673-0141-4D19-9AA9D64F9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492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2210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6667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E0C3E-0E15-B8FA-FD34-5D997CB94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5F62F-391A-37FE-FB4A-ACF6F1FE8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E081-6228-6225-C47F-B9C5ED45C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7233B-E06B-B617-4A79-5069407BB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243D3-7AA8-4796-BD87-0BF11FA5D2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405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5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68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3" y="135760"/>
            <a:ext cx="11294953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193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495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ArcBox"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515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D472E0-ADE8-15E3-D8EB-ECBF52A42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0721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524" y="274657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809333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82825-6EF7-904E-81C9-4E91B6937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313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313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67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4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AF299-F314-771A-3275-190CB6263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198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70" r:id="rId2"/>
    <p:sldLayoutId id="2147483803" r:id="rId3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9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svg"/><Relationship Id="rId18" Type="http://schemas.openxmlformats.org/officeDocument/2006/relationships/image" Target="../media/image71.svg"/><Relationship Id="rId26" Type="http://schemas.openxmlformats.org/officeDocument/2006/relationships/image" Target="../media/image79.svg"/><Relationship Id="rId3" Type="http://schemas.openxmlformats.org/officeDocument/2006/relationships/image" Target="../media/image57.png"/><Relationship Id="rId21" Type="http://schemas.openxmlformats.org/officeDocument/2006/relationships/image" Target="../media/image74.png"/><Relationship Id="rId34" Type="http://schemas.openxmlformats.org/officeDocument/2006/relationships/image" Target="../media/image87.sv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6.png"/><Relationship Id="rId20" Type="http://schemas.openxmlformats.org/officeDocument/2006/relationships/image" Target="../media/image73.sv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24" Type="http://schemas.openxmlformats.org/officeDocument/2006/relationships/image" Target="../media/image77.svg"/><Relationship Id="rId32" Type="http://schemas.openxmlformats.org/officeDocument/2006/relationships/image" Target="../media/image85.svg"/><Relationship Id="rId5" Type="http://schemas.openxmlformats.org/officeDocument/2006/relationships/image" Target="../media/image59.png"/><Relationship Id="rId15" Type="http://schemas.openxmlformats.org/officeDocument/2006/relationships/image" Target="../media/image69.svg"/><Relationship Id="rId23" Type="http://schemas.openxmlformats.org/officeDocument/2006/relationships/image" Target="../media/image76.png"/><Relationship Id="rId28" Type="http://schemas.openxmlformats.org/officeDocument/2006/relationships/image" Target="../media/image81.svg"/><Relationship Id="rId36" Type="http://schemas.openxmlformats.org/officeDocument/2006/relationships/image" Target="../media/image3.svg"/><Relationship Id="rId10" Type="http://schemas.openxmlformats.org/officeDocument/2006/relationships/image" Target="../media/image64.sv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5.svg"/><Relationship Id="rId27" Type="http://schemas.openxmlformats.org/officeDocument/2006/relationships/image" Target="../media/image80.png"/><Relationship Id="rId30" Type="http://schemas.openxmlformats.org/officeDocument/2006/relationships/image" Target="../media/image83.svg"/><Relationship Id="rId35" Type="http://schemas.openxmlformats.org/officeDocument/2006/relationships/image" Target="../media/image2.png"/><Relationship Id="rId8" Type="http://schemas.openxmlformats.org/officeDocument/2006/relationships/image" Target="../media/image6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46.png"/><Relationship Id="rId12" Type="http://schemas.openxmlformats.org/officeDocument/2006/relationships/image" Target="../media/image92.png"/><Relationship Id="rId17" Type="http://schemas.openxmlformats.org/officeDocument/2006/relationships/image" Target="../media/image3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svg"/><Relationship Id="rId11" Type="http://schemas.openxmlformats.org/officeDocument/2006/relationships/image" Target="../media/image64.svg"/><Relationship Id="rId5" Type="http://schemas.openxmlformats.org/officeDocument/2006/relationships/image" Target="../media/image68.png"/><Relationship Id="rId15" Type="http://schemas.openxmlformats.org/officeDocument/2006/relationships/image" Target="../media/image71.svg"/><Relationship Id="rId10" Type="http://schemas.openxmlformats.org/officeDocument/2006/relationships/image" Target="../media/image63.png"/><Relationship Id="rId4" Type="http://schemas.openxmlformats.org/officeDocument/2006/relationships/image" Target="../media/image89.svg"/><Relationship Id="rId9" Type="http://schemas.openxmlformats.org/officeDocument/2006/relationships/image" Target="../media/image91.svg"/><Relationship Id="rId1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97.png"/><Relationship Id="rId26" Type="http://schemas.openxmlformats.org/officeDocument/2006/relationships/image" Target="../media/image103.svg"/><Relationship Id="rId3" Type="http://schemas.openxmlformats.org/officeDocument/2006/relationships/image" Target="../media/image70.png"/><Relationship Id="rId21" Type="http://schemas.openxmlformats.org/officeDocument/2006/relationships/image" Target="../media/image100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17" Type="http://schemas.openxmlformats.org/officeDocument/2006/relationships/image" Target="../media/image96.png"/><Relationship Id="rId25" Type="http://schemas.openxmlformats.org/officeDocument/2006/relationships/image" Target="../media/image102.png"/><Relationship Id="rId33" Type="http://schemas.openxmlformats.org/officeDocument/2006/relationships/image" Target="../media/image3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5.svg"/><Relationship Id="rId20" Type="http://schemas.openxmlformats.org/officeDocument/2006/relationships/image" Target="../media/image9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svg"/><Relationship Id="rId11" Type="http://schemas.openxmlformats.org/officeDocument/2006/relationships/image" Target="../media/image80.png"/><Relationship Id="rId24" Type="http://schemas.openxmlformats.org/officeDocument/2006/relationships/image" Target="../media/image64.svg"/><Relationship Id="rId32" Type="http://schemas.openxmlformats.org/officeDocument/2006/relationships/image" Target="../media/image2.png"/><Relationship Id="rId5" Type="http://schemas.openxmlformats.org/officeDocument/2006/relationships/image" Target="../media/image72.png"/><Relationship Id="rId15" Type="http://schemas.openxmlformats.org/officeDocument/2006/relationships/image" Target="../media/image94.png"/><Relationship Id="rId23" Type="http://schemas.openxmlformats.org/officeDocument/2006/relationships/image" Target="../media/image63.png"/><Relationship Id="rId28" Type="http://schemas.openxmlformats.org/officeDocument/2006/relationships/image" Target="../media/image67.svg"/><Relationship Id="rId10" Type="http://schemas.openxmlformats.org/officeDocument/2006/relationships/image" Target="../media/image79.svg"/><Relationship Id="rId19" Type="http://schemas.openxmlformats.org/officeDocument/2006/relationships/image" Target="../media/image98.svg"/><Relationship Id="rId31" Type="http://schemas.openxmlformats.org/officeDocument/2006/relationships/image" Target="../media/image46.png"/><Relationship Id="rId4" Type="http://schemas.openxmlformats.org/officeDocument/2006/relationships/image" Target="../media/image71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Relationship Id="rId22" Type="http://schemas.openxmlformats.org/officeDocument/2006/relationships/image" Target="../media/image101.svg"/><Relationship Id="rId27" Type="http://schemas.openxmlformats.org/officeDocument/2006/relationships/image" Target="../media/image66.png"/><Relationship Id="rId30" Type="http://schemas.openxmlformats.org/officeDocument/2006/relationships/image" Target="../media/image69.svg"/><Relationship Id="rId8" Type="http://schemas.openxmlformats.org/officeDocument/2006/relationships/image" Target="../media/image7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9.svg"/><Relationship Id="rId18" Type="http://schemas.openxmlformats.org/officeDocument/2006/relationships/image" Target="../media/image3.svg"/><Relationship Id="rId3" Type="http://schemas.openxmlformats.org/officeDocument/2006/relationships/image" Target="../media/image63.png"/><Relationship Id="rId7" Type="http://schemas.openxmlformats.org/officeDocument/2006/relationships/image" Target="../media/image91.svg"/><Relationship Id="rId12" Type="http://schemas.openxmlformats.org/officeDocument/2006/relationships/image" Target="../media/image8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71.svg"/><Relationship Id="rId5" Type="http://schemas.openxmlformats.org/officeDocument/2006/relationships/image" Target="../media/image96.png"/><Relationship Id="rId15" Type="http://schemas.openxmlformats.org/officeDocument/2006/relationships/image" Target="../media/image69.svg"/><Relationship Id="rId10" Type="http://schemas.openxmlformats.org/officeDocument/2006/relationships/image" Target="../media/image70.png"/><Relationship Id="rId4" Type="http://schemas.openxmlformats.org/officeDocument/2006/relationships/image" Target="../media/image64.svg"/><Relationship Id="rId9" Type="http://schemas.openxmlformats.org/officeDocument/2006/relationships/image" Target="../media/image93.sv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9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9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5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svg"/><Relationship Id="rId18" Type="http://schemas.openxmlformats.org/officeDocument/2006/relationships/image" Target="../media/image112.png"/><Relationship Id="rId26" Type="http://schemas.openxmlformats.org/officeDocument/2006/relationships/image" Target="../media/image120.svg"/><Relationship Id="rId39" Type="http://schemas.openxmlformats.org/officeDocument/2006/relationships/image" Target="../media/image77.svg"/><Relationship Id="rId21" Type="http://schemas.openxmlformats.org/officeDocument/2006/relationships/image" Target="../media/image115.png"/><Relationship Id="rId34" Type="http://schemas.openxmlformats.org/officeDocument/2006/relationships/image" Target="../media/image61.png"/><Relationship Id="rId42" Type="http://schemas.openxmlformats.org/officeDocument/2006/relationships/image" Target="../media/image80.png"/><Relationship Id="rId47" Type="http://schemas.openxmlformats.org/officeDocument/2006/relationships/image" Target="../media/image82.png"/><Relationship Id="rId50" Type="http://schemas.openxmlformats.org/officeDocument/2006/relationships/image" Target="../media/image71.sv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0.png"/><Relationship Id="rId29" Type="http://schemas.openxmlformats.org/officeDocument/2006/relationships/image" Target="../media/image96.png"/><Relationship Id="rId11" Type="http://schemas.openxmlformats.org/officeDocument/2006/relationships/image" Target="../media/image107.svg"/><Relationship Id="rId24" Type="http://schemas.openxmlformats.org/officeDocument/2006/relationships/image" Target="../media/image118.svg"/><Relationship Id="rId32" Type="http://schemas.openxmlformats.org/officeDocument/2006/relationships/image" Target="../media/image59.png"/><Relationship Id="rId37" Type="http://schemas.openxmlformats.org/officeDocument/2006/relationships/image" Target="../media/image64.svg"/><Relationship Id="rId40" Type="http://schemas.openxmlformats.org/officeDocument/2006/relationships/image" Target="../media/image78.png"/><Relationship Id="rId45" Type="http://schemas.openxmlformats.org/officeDocument/2006/relationships/image" Target="../media/image122.svg"/><Relationship Id="rId53" Type="http://schemas.openxmlformats.org/officeDocument/2006/relationships/image" Target="../media/image2.png"/><Relationship Id="rId5" Type="http://schemas.openxmlformats.org/officeDocument/2006/relationships/image" Target="../media/image68.png"/><Relationship Id="rId10" Type="http://schemas.openxmlformats.org/officeDocument/2006/relationships/image" Target="../media/image106.png"/><Relationship Id="rId19" Type="http://schemas.openxmlformats.org/officeDocument/2006/relationships/image" Target="../media/image113.svg"/><Relationship Id="rId31" Type="http://schemas.openxmlformats.org/officeDocument/2006/relationships/image" Target="../media/image58.svg"/><Relationship Id="rId44" Type="http://schemas.openxmlformats.org/officeDocument/2006/relationships/image" Target="../media/image121.png"/><Relationship Id="rId52" Type="http://schemas.openxmlformats.org/officeDocument/2006/relationships/image" Target="../media/image85.svg"/><Relationship Id="rId4" Type="http://schemas.openxmlformats.org/officeDocument/2006/relationships/image" Target="../media/image73.svg"/><Relationship Id="rId9" Type="http://schemas.openxmlformats.org/officeDocument/2006/relationships/image" Target="../media/image98.svg"/><Relationship Id="rId14" Type="http://schemas.openxmlformats.org/officeDocument/2006/relationships/image" Target="../media/image100.png"/><Relationship Id="rId22" Type="http://schemas.openxmlformats.org/officeDocument/2006/relationships/image" Target="../media/image116.svg"/><Relationship Id="rId27" Type="http://schemas.openxmlformats.org/officeDocument/2006/relationships/image" Target="../media/image66.png"/><Relationship Id="rId30" Type="http://schemas.openxmlformats.org/officeDocument/2006/relationships/image" Target="../media/image57.png"/><Relationship Id="rId35" Type="http://schemas.openxmlformats.org/officeDocument/2006/relationships/image" Target="../media/image62.svg"/><Relationship Id="rId43" Type="http://schemas.openxmlformats.org/officeDocument/2006/relationships/image" Target="../media/image81.svg"/><Relationship Id="rId48" Type="http://schemas.openxmlformats.org/officeDocument/2006/relationships/image" Target="../media/image83.svg"/><Relationship Id="rId8" Type="http://schemas.openxmlformats.org/officeDocument/2006/relationships/image" Target="../media/image97.png"/><Relationship Id="rId51" Type="http://schemas.openxmlformats.org/officeDocument/2006/relationships/image" Target="../media/image84.png"/><Relationship Id="rId3" Type="http://schemas.openxmlformats.org/officeDocument/2006/relationships/image" Target="../media/image72.png"/><Relationship Id="rId12" Type="http://schemas.openxmlformats.org/officeDocument/2006/relationships/image" Target="../media/image108.png"/><Relationship Id="rId17" Type="http://schemas.openxmlformats.org/officeDocument/2006/relationships/image" Target="../media/image111.svg"/><Relationship Id="rId25" Type="http://schemas.openxmlformats.org/officeDocument/2006/relationships/image" Target="../media/image119.png"/><Relationship Id="rId33" Type="http://schemas.openxmlformats.org/officeDocument/2006/relationships/image" Target="../media/image60.svg"/><Relationship Id="rId38" Type="http://schemas.openxmlformats.org/officeDocument/2006/relationships/image" Target="../media/image76.png"/><Relationship Id="rId46" Type="http://schemas.openxmlformats.org/officeDocument/2006/relationships/image" Target="../media/image123.png"/><Relationship Id="rId20" Type="http://schemas.openxmlformats.org/officeDocument/2006/relationships/image" Target="../media/image114.png"/><Relationship Id="rId41" Type="http://schemas.openxmlformats.org/officeDocument/2006/relationships/image" Target="../media/image79.svg"/><Relationship Id="rId54" Type="http://schemas.openxmlformats.org/officeDocument/2006/relationships/image" Target="../media/image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svg"/><Relationship Id="rId15" Type="http://schemas.openxmlformats.org/officeDocument/2006/relationships/image" Target="../media/image101.svg"/><Relationship Id="rId23" Type="http://schemas.openxmlformats.org/officeDocument/2006/relationships/image" Target="../media/image117.png"/><Relationship Id="rId28" Type="http://schemas.openxmlformats.org/officeDocument/2006/relationships/image" Target="../media/image67.svg"/><Relationship Id="rId36" Type="http://schemas.openxmlformats.org/officeDocument/2006/relationships/image" Target="../media/image63.png"/><Relationship Id="rId4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71.svg"/><Relationship Id="rId18" Type="http://schemas.openxmlformats.org/officeDocument/2006/relationships/image" Target="../media/image46.png"/><Relationship Id="rId3" Type="http://schemas.openxmlformats.org/officeDocument/2006/relationships/image" Target="../media/image63.png"/><Relationship Id="rId7" Type="http://schemas.openxmlformats.org/officeDocument/2006/relationships/image" Target="../media/image111.svg"/><Relationship Id="rId12" Type="http://schemas.openxmlformats.org/officeDocument/2006/relationships/image" Target="../media/image70.png"/><Relationship Id="rId17" Type="http://schemas.openxmlformats.org/officeDocument/2006/relationships/image" Target="../media/image69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8.png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93.svg"/><Relationship Id="rId5" Type="http://schemas.openxmlformats.org/officeDocument/2006/relationships/image" Target="../media/image96.png"/><Relationship Id="rId15" Type="http://schemas.openxmlformats.org/officeDocument/2006/relationships/image" Target="../media/image89.svg"/><Relationship Id="rId10" Type="http://schemas.openxmlformats.org/officeDocument/2006/relationships/image" Target="../media/image92.png"/><Relationship Id="rId19" Type="http://schemas.openxmlformats.org/officeDocument/2006/relationships/image" Target="../media/image2.png"/><Relationship Id="rId4" Type="http://schemas.openxmlformats.org/officeDocument/2006/relationships/image" Target="../media/image64.svg"/><Relationship Id="rId9" Type="http://schemas.openxmlformats.org/officeDocument/2006/relationships/image" Target="../media/image91.svg"/><Relationship Id="rId1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77.svg"/><Relationship Id="rId26" Type="http://schemas.openxmlformats.org/officeDocument/2006/relationships/image" Target="../media/image71.svg"/><Relationship Id="rId3" Type="http://schemas.openxmlformats.org/officeDocument/2006/relationships/image" Target="../media/image125.png"/><Relationship Id="rId21" Type="http://schemas.openxmlformats.org/officeDocument/2006/relationships/image" Target="../media/image80.png"/><Relationship Id="rId34" Type="http://schemas.openxmlformats.org/officeDocument/2006/relationships/image" Target="../media/image138.png"/><Relationship Id="rId7" Type="http://schemas.openxmlformats.org/officeDocument/2006/relationships/image" Target="../media/image127.png"/><Relationship Id="rId12" Type="http://schemas.openxmlformats.org/officeDocument/2006/relationships/image" Target="../media/image132.svg"/><Relationship Id="rId17" Type="http://schemas.openxmlformats.org/officeDocument/2006/relationships/image" Target="../media/image76.png"/><Relationship Id="rId25" Type="http://schemas.openxmlformats.org/officeDocument/2006/relationships/image" Target="../media/image70.png"/><Relationship Id="rId33" Type="http://schemas.openxmlformats.org/officeDocument/2006/relationships/image" Target="../media/image137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7.svg"/><Relationship Id="rId20" Type="http://schemas.openxmlformats.org/officeDocument/2006/relationships/image" Target="../media/image79.svg"/><Relationship Id="rId29" Type="http://schemas.openxmlformats.org/officeDocument/2006/relationships/image" Target="../media/image1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svg"/><Relationship Id="rId11" Type="http://schemas.openxmlformats.org/officeDocument/2006/relationships/image" Target="../media/image131.png"/><Relationship Id="rId24" Type="http://schemas.openxmlformats.org/officeDocument/2006/relationships/image" Target="../media/image83.svg"/><Relationship Id="rId32" Type="http://schemas.openxmlformats.org/officeDocument/2006/relationships/image" Target="../media/image136.png"/><Relationship Id="rId5" Type="http://schemas.openxmlformats.org/officeDocument/2006/relationships/image" Target="../media/image97.png"/><Relationship Id="rId15" Type="http://schemas.openxmlformats.org/officeDocument/2006/relationships/image" Target="../media/image66.png"/><Relationship Id="rId23" Type="http://schemas.openxmlformats.org/officeDocument/2006/relationships/image" Target="../media/image82.png"/><Relationship Id="rId28" Type="http://schemas.openxmlformats.org/officeDocument/2006/relationships/image" Target="../media/image134.png"/><Relationship Id="rId10" Type="http://schemas.openxmlformats.org/officeDocument/2006/relationships/image" Target="../media/image130.svg"/><Relationship Id="rId19" Type="http://schemas.openxmlformats.org/officeDocument/2006/relationships/image" Target="../media/image78.png"/><Relationship Id="rId31" Type="http://schemas.openxmlformats.org/officeDocument/2006/relationships/image" Target="../media/image124.svg"/><Relationship Id="rId4" Type="http://schemas.openxmlformats.org/officeDocument/2006/relationships/image" Target="../media/image126.svg"/><Relationship Id="rId9" Type="http://schemas.openxmlformats.org/officeDocument/2006/relationships/image" Target="../media/image129.png"/><Relationship Id="rId14" Type="http://schemas.openxmlformats.org/officeDocument/2006/relationships/image" Target="../media/image64.svg"/><Relationship Id="rId22" Type="http://schemas.openxmlformats.org/officeDocument/2006/relationships/image" Target="../media/image81.svg"/><Relationship Id="rId27" Type="http://schemas.openxmlformats.org/officeDocument/2006/relationships/image" Target="../media/image133.png"/><Relationship Id="rId30" Type="http://schemas.openxmlformats.org/officeDocument/2006/relationships/image" Target="../media/image2.png"/><Relationship Id="rId35" Type="http://schemas.openxmlformats.org/officeDocument/2006/relationships/image" Target="../media/image139.svg"/><Relationship Id="rId8" Type="http://schemas.openxmlformats.org/officeDocument/2006/relationships/image" Target="../media/image12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67.svg"/><Relationship Id="rId3" Type="http://schemas.openxmlformats.org/officeDocument/2006/relationships/image" Target="../media/image133.png"/><Relationship Id="rId7" Type="http://schemas.openxmlformats.org/officeDocument/2006/relationships/image" Target="../media/image93.svg"/><Relationship Id="rId12" Type="http://schemas.openxmlformats.org/officeDocument/2006/relationships/image" Target="../media/image66.png"/><Relationship Id="rId17" Type="http://schemas.openxmlformats.org/officeDocument/2006/relationships/image" Target="../media/image124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64.svg"/><Relationship Id="rId5" Type="http://schemas.openxmlformats.org/officeDocument/2006/relationships/image" Target="../media/image71.svg"/><Relationship Id="rId15" Type="http://schemas.openxmlformats.org/officeDocument/2006/relationships/image" Target="../media/image89.svg"/><Relationship Id="rId10" Type="http://schemas.openxmlformats.org/officeDocument/2006/relationships/image" Target="../media/image63.png"/><Relationship Id="rId4" Type="http://schemas.openxmlformats.org/officeDocument/2006/relationships/image" Target="../media/image70.png"/><Relationship Id="rId9" Type="http://schemas.openxmlformats.org/officeDocument/2006/relationships/image" Target="../media/image91.svg"/><Relationship Id="rId1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svg"/><Relationship Id="rId13" Type="http://schemas.openxmlformats.org/officeDocument/2006/relationships/image" Target="../media/image136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11" Type="http://schemas.openxmlformats.org/officeDocument/2006/relationships/image" Target="../media/image63.png"/><Relationship Id="rId5" Type="http://schemas.openxmlformats.org/officeDocument/2006/relationships/image" Target="../media/image140.png"/><Relationship Id="rId10" Type="http://schemas.openxmlformats.org/officeDocument/2006/relationships/image" Target="../media/image144.svg"/><Relationship Id="rId4" Type="http://schemas.openxmlformats.org/officeDocument/2006/relationships/image" Target="../media/image6.svg"/><Relationship Id="rId9" Type="http://schemas.openxmlformats.org/officeDocument/2006/relationships/image" Target="../media/image143.png"/><Relationship Id="rId14" Type="http://schemas.openxmlformats.org/officeDocument/2006/relationships/image" Target="../media/image14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sv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svg"/><Relationship Id="rId5" Type="http://schemas.openxmlformats.org/officeDocument/2006/relationships/image" Target="../media/image150.png"/><Relationship Id="rId10" Type="http://schemas.openxmlformats.org/officeDocument/2006/relationships/image" Target="../media/image3.svg"/><Relationship Id="rId4" Type="http://schemas.openxmlformats.org/officeDocument/2006/relationships/image" Target="../media/image149.svg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79.svg"/><Relationship Id="rId26" Type="http://schemas.openxmlformats.org/officeDocument/2006/relationships/image" Target="../media/image111.svg"/><Relationship Id="rId39" Type="http://schemas.openxmlformats.org/officeDocument/2006/relationships/image" Target="../media/image100.png"/><Relationship Id="rId21" Type="http://schemas.openxmlformats.org/officeDocument/2006/relationships/image" Target="../media/image66.png"/><Relationship Id="rId34" Type="http://schemas.openxmlformats.org/officeDocument/2006/relationships/image" Target="../media/image167.png"/><Relationship Id="rId42" Type="http://schemas.openxmlformats.org/officeDocument/2006/relationships/image" Target="../media/image3.sv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3.svg"/><Relationship Id="rId20" Type="http://schemas.openxmlformats.org/officeDocument/2006/relationships/image" Target="../media/image64.svg"/><Relationship Id="rId29" Type="http://schemas.openxmlformats.org/officeDocument/2006/relationships/image" Target="../media/image59.png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svg"/><Relationship Id="rId11" Type="http://schemas.openxmlformats.org/officeDocument/2006/relationships/image" Target="../media/image164.png"/><Relationship Id="rId24" Type="http://schemas.openxmlformats.org/officeDocument/2006/relationships/image" Target="../media/image93.svg"/><Relationship Id="rId32" Type="http://schemas.openxmlformats.org/officeDocument/2006/relationships/image" Target="../media/image155.svg"/><Relationship Id="rId37" Type="http://schemas.openxmlformats.org/officeDocument/2006/relationships/image" Target="../media/image170.png"/><Relationship Id="rId40" Type="http://schemas.openxmlformats.org/officeDocument/2006/relationships/image" Target="../media/image101.svg"/><Relationship Id="rId5" Type="http://schemas.openxmlformats.org/officeDocument/2006/relationships/image" Target="../media/image158.png"/><Relationship Id="rId15" Type="http://schemas.openxmlformats.org/officeDocument/2006/relationships/image" Target="../media/image82.png"/><Relationship Id="rId23" Type="http://schemas.openxmlformats.org/officeDocument/2006/relationships/image" Target="../media/image92.png"/><Relationship Id="rId28" Type="http://schemas.openxmlformats.org/officeDocument/2006/relationships/image" Target="../media/image98.svg"/><Relationship Id="rId36" Type="http://schemas.openxmlformats.org/officeDocument/2006/relationships/image" Target="../media/image169.svg"/><Relationship Id="rId10" Type="http://schemas.openxmlformats.org/officeDocument/2006/relationships/image" Target="../media/image163.svg"/><Relationship Id="rId19" Type="http://schemas.openxmlformats.org/officeDocument/2006/relationships/image" Target="../media/image63.png"/><Relationship Id="rId31" Type="http://schemas.openxmlformats.org/officeDocument/2006/relationships/image" Target="../media/image154.png"/><Relationship Id="rId4" Type="http://schemas.openxmlformats.org/officeDocument/2006/relationships/image" Target="../media/image157.svg"/><Relationship Id="rId9" Type="http://schemas.openxmlformats.org/officeDocument/2006/relationships/image" Target="../media/image162.png"/><Relationship Id="rId14" Type="http://schemas.openxmlformats.org/officeDocument/2006/relationships/image" Target="../media/image166.svg"/><Relationship Id="rId22" Type="http://schemas.openxmlformats.org/officeDocument/2006/relationships/image" Target="../media/image67.svg"/><Relationship Id="rId27" Type="http://schemas.openxmlformats.org/officeDocument/2006/relationships/image" Target="../media/image97.png"/><Relationship Id="rId30" Type="http://schemas.openxmlformats.org/officeDocument/2006/relationships/image" Target="../media/image60.svg"/><Relationship Id="rId35" Type="http://schemas.openxmlformats.org/officeDocument/2006/relationships/image" Target="../media/image168.png"/><Relationship Id="rId8" Type="http://schemas.openxmlformats.org/officeDocument/2006/relationships/image" Target="../media/image161.svg"/><Relationship Id="rId3" Type="http://schemas.openxmlformats.org/officeDocument/2006/relationships/image" Target="../media/image156.png"/><Relationship Id="rId12" Type="http://schemas.openxmlformats.org/officeDocument/2006/relationships/image" Target="../media/image165.svg"/><Relationship Id="rId17" Type="http://schemas.openxmlformats.org/officeDocument/2006/relationships/image" Target="../media/image78.png"/><Relationship Id="rId25" Type="http://schemas.openxmlformats.org/officeDocument/2006/relationships/image" Target="../media/image110.png"/><Relationship Id="rId33" Type="http://schemas.openxmlformats.org/officeDocument/2006/relationships/image" Target="../media/image55.png"/><Relationship Id="rId38" Type="http://schemas.openxmlformats.org/officeDocument/2006/relationships/image" Target="../media/image17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13" Type="http://schemas.openxmlformats.org/officeDocument/2006/relationships/image" Target="../media/image176.png"/><Relationship Id="rId18" Type="http://schemas.openxmlformats.org/officeDocument/2006/relationships/image" Target="../media/image179.png"/><Relationship Id="rId3" Type="http://schemas.openxmlformats.org/officeDocument/2006/relationships/image" Target="../media/image156.png"/><Relationship Id="rId21" Type="http://schemas.openxmlformats.org/officeDocument/2006/relationships/image" Target="../media/image155.svg"/><Relationship Id="rId7" Type="http://schemas.openxmlformats.org/officeDocument/2006/relationships/image" Target="../media/image168.png"/><Relationship Id="rId12" Type="http://schemas.openxmlformats.org/officeDocument/2006/relationships/image" Target="../media/image175.svg"/><Relationship Id="rId17" Type="http://schemas.openxmlformats.org/officeDocument/2006/relationships/image" Target="../media/image178.svg"/><Relationship Id="rId25" Type="http://schemas.openxmlformats.org/officeDocument/2006/relationships/image" Target="../media/image3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77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svg"/><Relationship Id="rId11" Type="http://schemas.openxmlformats.org/officeDocument/2006/relationships/image" Target="../media/image174.png"/><Relationship Id="rId24" Type="http://schemas.openxmlformats.org/officeDocument/2006/relationships/image" Target="../media/image2.png"/><Relationship Id="rId5" Type="http://schemas.openxmlformats.org/officeDocument/2006/relationships/image" Target="../media/image160.png"/><Relationship Id="rId15" Type="http://schemas.openxmlformats.org/officeDocument/2006/relationships/image" Target="../media/image98.svg"/><Relationship Id="rId23" Type="http://schemas.openxmlformats.org/officeDocument/2006/relationships/image" Target="../media/image126.svg"/><Relationship Id="rId10" Type="http://schemas.openxmlformats.org/officeDocument/2006/relationships/image" Target="../media/image173.svg"/><Relationship Id="rId19" Type="http://schemas.openxmlformats.org/officeDocument/2006/relationships/image" Target="../media/image180.svg"/><Relationship Id="rId4" Type="http://schemas.openxmlformats.org/officeDocument/2006/relationships/image" Target="../media/image157.svg"/><Relationship Id="rId9" Type="http://schemas.openxmlformats.org/officeDocument/2006/relationships/image" Target="../media/image172.png"/><Relationship Id="rId14" Type="http://schemas.openxmlformats.org/officeDocument/2006/relationships/image" Target="../media/image97.png"/><Relationship Id="rId22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7.svg"/><Relationship Id="rId18" Type="http://schemas.openxmlformats.org/officeDocument/2006/relationships/image" Target="../media/image2.png"/><Relationship Id="rId3" Type="http://schemas.openxmlformats.org/officeDocument/2006/relationships/image" Target="../media/image181.png"/><Relationship Id="rId7" Type="http://schemas.openxmlformats.org/officeDocument/2006/relationships/image" Target="../media/image183.png"/><Relationship Id="rId12" Type="http://schemas.openxmlformats.org/officeDocument/2006/relationships/image" Target="../media/image186.png"/><Relationship Id="rId17" Type="http://schemas.openxmlformats.org/officeDocument/2006/relationships/image" Target="../media/image155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svg"/><Relationship Id="rId11" Type="http://schemas.openxmlformats.org/officeDocument/2006/relationships/image" Target="../media/image98.svg"/><Relationship Id="rId5" Type="http://schemas.openxmlformats.org/officeDocument/2006/relationships/image" Target="../media/image172.png"/><Relationship Id="rId15" Type="http://schemas.openxmlformats.org/officeDocument/2006/relationships/image" Target="../media/image178.svg"/><Relationship Id="rId10" Type="http://schemas.openxmlformats.org/officeDocument/2006/relationships/image" Target="../media/image97.png"/><Relationship Id="rId19" Type="http://schemas.openxmlformats.org/officeDocument/2006/relationships/image" Target="../media/image3.svg"/><Relationship Id="rId4" Type="http://schemas.openxmlformats.org/officeDocument/2006/relationships/image" Target="../media/image182.svg"/><Relationship Id="rId9" Type="http://schemas.openxmlformats.org/officeDocument/2006/relationships/image" Target="../media/image185.svg"/><Relationship Id="rId14" Type="http://schemas.openxmlformats.org/officeDocument/2006/relationships/image" Target="../media/image1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93.svg"/><Relationship Id="rId18" Type="http://schemas.openxmlformats.org/officeDocument/2006/relationships/image" Target="../media/image168.png"/><Relationship Id="rId3" Type="http://schemas.openxmlformats.org/officeDocument/2006/relationships/image" Target="../media/image154.png"/><Relationship Id="rId21" Type="http://schemas.openxmlformats.org/officeDocument/2006/relationships/image" Target="../media/image126.svg"/><Relationship Id="rId7" Type="http://schemas.openxmlformats.org/officeDocument/2006/relationships/image" Target="../media/image55.png"/><Relationship Id="rId12" Type="http://schemas.openxmlformats.org/officeDocument/2006/relationships/image" Target="../media/image192.png"/><Relationship Id="rId17" Type="http://schemas.openxmlformats.org/officeDocument/2006/relationships/image" Target="../media/image161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60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11" Type="http://schemas.openxmlformats.org/officeDocument/2006/relationships/image" Target="../media/image191.png"/><Relationship Id="rId5" Type="http://schemas.openxmlformats.org/officeDocument/2006/relationships/image" Target="../media/image52.png"/><Relationship Id="rId15" Type="http://schemas.openxmlformats.org/officeDocument/2006/relationships/image" Target="../media/image159.svg"/><Relationship Id="rId23" Type="http://schemas.openxmlformats.org/officeDocument/2006/relationships/image" Target="../media/image3.svg"/><Relationship Id="rId10" Type="http://schemas.openxmlformats.org/officeDocument/2006/relationships/image" Target="../media/image98.svg"/><Relationship Id="rId19" Type="http://schemas.openxmlformats.org/officeDocument/2006/relationships/image" Target="../media/image169.svg"/><Relationship Id="rId4" Type="http://schemas.openxmlformats.org/officeDocument/2006/relationships/image" Target="../media/image155.svg"/><Relationship Id="rId9" Type="http://schemas.openxmlformats.org/officeDocument/2006/relationships/image" Target="../media/image97.png"/><Relationship Id="rId14" Type="http://schemas.openxmlformats.org/officeDocument/2006/relationships/image" Target="../media/image158.png"/><Relationship Id="rId2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hyperlink" Target="https://aka.ms/JumpstartMission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6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98.png"/><Relationship Id="rId4" Type="http://schemas.openxmlformats.org/officeDocument/2006/relationships/image" Target="../media/image197.svg"/><Relationship Id="rId9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110.png"/><Relationship Id="rId3" Type="http://schemas.openxmlformats.org/officeDocument/2006/relationships/diagramData" Target="../diagrams/data1.xml"/><Relationship Id="rId21" Type="http://schemas.openxmlformats.org/officeDocument/2006/relationships/image" Target="../media/image98.svg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2.xml"/><Relationship Id="rId16" Type="http://schemas.openxmlformats.org/officeDocument/2006/relationships/diagramColors" Target="../diagrams/colors3.xml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image" Target="../media/image3.sv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111.sv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.svg"/><Relationship Id="rId18" Type="http://schemas.openxmlformats.org/officeDocument/2006/relationships/image" Target="../media/image111.svg"/><Relationship Id="rId26" Type="http://schemas.openxmlformats.org/officeDocument/2006/relationships/image" Target="../media/image213.png"/><Relationship Id="rId39" Type="http://schemas.openxmlformats.org/officeDocument/2006/relationships/image" Target="../media/image3.svg"/><Relationship Id="rId21" Type="http://schemas.openxmlformats.org/officeDocument/2006/relationships/image" Target="../media/image98.svg"/><Relationship Id="rId34" Type="http://schemas.openxmlformats.org/officeDocument/2006/relationships/image" Target="../media/image221.png"/><Relationship Id="rId7" Type="http://schemas.openxmlformats.org/officeDocument/2006/relationships/image" Target="../media/image63.png"/><Relationship Id="rId12" Type="http://schemas.openxmlformats.org/officeDocument/2006/relationships/image" Target="../media/image206.png"/><Relationship Id="rId17" Type="http://schemas.openxmlformats.org/officeDocument/2006/relationships/image" Target="../media/image110.png"/><Relationship Id="rId25" Type="http://schemas.openxmlformats.org/officeDocument/2006/relationships/image" Target="../media/image212.svg"/><Relationship Id="rId33" Type="http://schemas.openxmlformats.org/officeDocument/2006/relationships/image" Target="../media/image220.svg"/><Relationship Id="rId38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31.png"/><Relationship Id="rId20" Type="http://schemas.openxmlformats.org/officeDocument/2006/relationships/image" Target="../media/image97.png"/><Relationship Id="rId29" Type="http://schemas.openxmlformats.org/officeDocument/2006/relationships/image" Target="../media/image2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svg"/><Relationship Id="rId11" Type="http://schemas.openxmlformats.org/officeDocument/2006/relationships/image" Target="../media/image205.png"/><Relationship Id="rId24" Type="http://schemas.openxmlformats.org/officeDocument/2006/relationships/image" Target="../media/image211.png"/><Relationship Id="rId32" Type="http://schemas.openxmlformats.org/officeDocument/2006/relationships/image" Target="../media/image219.png"/><Relationship Id="rId37" Type="http://schemas.openxmlformats.org/officeDocument/2006/relationships/image" Target="../media/image224.svg"/><Relationship Id="rId5" Type="http://schemas.openxmlformats.org/officeDocument/2006/relationships/image" Target="../media/image201.png"/><Relationship Id="rId15" Type="http://schemas.openxmlformats.org/officeDocument/2006/relationships/image" Target="../media/image209.svg"/><Relationship Id="rId23" Type="http://schemas.openxmlformats.org/officeDocument/2006/relationships/image" Target="../media/image89.svg"/><Relationship Id="rId28" Type="http://schemas.openxmlformats.org/officeDocument/2006/relationships/image" Target="../media/image215.png"/><Relationship Id="rId36" Type="http://schemas.openxmlformats.org/officeDocument/2006/relationships/image" Target="../media/image223.png"/><Relationship Id="rId10" Type="http://schemas.openxmlformats.org/officeDocument/2006/relationships/image" Target="../media/image204.svg"/><Relationship Id="rId19" Type="http://schemas.openxmlformats.org/officeDocument/2006/relationships/image" Target="../media/image210.png"/><Relationship Id="rId31" Type="http://schemas.openxmlformats.org/officeDocument/2006/relationships/image" Target="../media/image218.svg"/><Relationship Id="rId4" Type="http://schemas.openxmlformats.org/officeDocument/2006/relationships/image" Target="../media/image200.sv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Relationship Id="rId22" Type="http://schemas.openxmlformats.org/officeDocument/2006/relationships/image" Target="../media/image88.png"/><Relationship Id="rId27" Type="http://schemas.openxmlformats.org/officeDocument/2006/relationships/image" Target="../media/image214.svg"/><Relationship Id="rId30" Type="http://schemas.openxmlformats.org/officeDocument/2006/relationships/image" Target="../media/image217.png"/><Relationship Id="rId35" Type="http://schemas.openxmlformats.org/officeDocument/2006/relationships/image" Target="../media/image222.svg"/><Relationship Id="rId8" Type="http://schemas.openxmlformats.org/officeDocument/2006/relationships/image" Target="../media/image64.svg"/><Relationship Id="rId3" Type="http://schemas.openxmlformats.org/officeDocument/2006/relationships/image" Target="../media/image19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55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3.svg"/><Relationship Id="rId4" Type="http://schemas.openxmlformats.org/officeDocument/2006/relationships/image" Target="../media/image167.png"/><Relationship Id="rId9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2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46.png"/><Relationship Id="rId3" Type="http://schemas.openxmlformats.org/officeDocument/2006/relationships/image" Target="../media/image100.png"/><Relationship Id="rId7" Type="http://schemas.openxmlformats.org/officeDocument/2006/relationships/image" Target="../media/image63.png"/><Relationship Id="rId12" Type="http://schemas.openxmlformats.org/officeDocument/2006/relationships/image" Target="../media/image89.svg"/><Relationship Id="rId17" Type="http://schemas.openxmlformats.org/officeDocument/2006/relationships/image" Target="../media/image3.sv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svg"/><Relationship Id="rId11" Type="http://schemas.openxmlformats.org/officeDocument/2006/relationships/image" Target="../media/image88.png"/><Relationship Id="rId5" Type="http://schemas.openxmlformats.org/officeDocument/2006/relationships/image" Target="../media/image227.png"/><Relationship Id="rId15" Type="http://schemas.openxmlformats.org/officeDocument/2006/relationships/image" Target="../media/image230.svg"/><Relationship Id="rId10" Type="http://schemas.openxmlformats.org/officeDocument/2006/relationships/image" Target="../media/image126.svg"/><Relationship Id="rId4" Type="http://schemas.openxmlformats.org/officeDocument/2006/relationships/image" Target="../media/image101.svg"/><Relationship Id="rId9" Type="http://schemas.openxmlformats.org/officeDocument/2006/relationships/image" Target="../media/image125.png"/><Relationship Id="rId14" Type="http://schemas.openxmlformats.org/officeDocument/2006/relationships/image" Target="../media/image2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98.svg"/><Relationship Id="rId26" Type="http://schemas.openxmlformats.org/officeDocument/2006/relationships/image" Target="../media/image240.svg"/><Relationship Id="rId39" Type="http://schemas.openxmlformats.org/officeDocument/2006/relationships/image" Target="../media/image3.svg"/><Relationship Id="rId21" Type="http://schemas.openxmlformats.org/officeDocument/2006/relationships/image" Target="../media/image235.png"/><Relationship Id="rId34" Type="http://schemas.openxmlformats.org/officeDocument/2006/relationships/image" Target="../media/image171.svg"/><Relationship Id="rId7" Type="http://schemas.openxmlformats.org/officeDocument/2006/relationships/image" Target="../media/image76.png"/><Relationship Id="rId12" Type="http://schemas.openxmlformats.org/officeDocument/2006/relationships/image" Target="../media/image64.svg"/><Relationship Id="rId17" Type="http://schemas.openxmlformats.org/officeDocument/2006/relationships/image" Target="../media/image97.png"/><Relationship Id="rId25" Type="http://schemas.openxmlformats.org/officeDocument/2006/relationships/image" Target="../media/image239.png"/><Relationship Id="rId33" Type="http://schemas.openxmlformats.org/officeDocument/2006/relationships/image" Target="../media/image170.png"/><Relationship Id="rId38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93.svg"/><Relationship Id="rId20" Type="http://schemas.openxmlformats.org/officeDocument/2006/relationships/image" Target="../media/image167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svg"/><Relationship Id="rId11" Type="http://schemas.openxmlformats.org/officeDocument/2006/relationships/image" Target="../media/image63.png"/><Relationship Id="rId24" Type="http://schemas.openxmlformats.org/officeDocument/2006/relationships/image" Target="../media/image238.svg"/><Relationship Id="rId32" Type="http://schemas.openxmlformats.org/officeDocument/2006/relationships/image" Target="../media/image169.svg"/><Relationship Id="rId37" Type="http://schemas.openxmlformats.org/officeDocument/2006/relationships/image" Target="../media/image244.png"/><Relationship Id="rId5" Type="http://schemas.openxmlformats.org/officeDocument/2006/relationships/image" Target="../media/image160.png"/><Relationship Id="rId15" Type="http://schemas.openxmlformats.org/officeDocument/2006/relationships/image" Target="../media/image92.png"/><Relationship Id="rId23" Type="http://schemas.openxmlformats.org/officeDocument/2006/relationships/image" Target="../media/image237.png"/><Relationship Id="rId28" Type="http://schemas.openxmlformats.org/officeDocument/2006/relationships/image" Target="../media/image242.svg"/><Relationship Id="rId36" Type="http://schemas.openxmlformats.org/officeDocument/2006/relationships/image" Target="../media/image101.svg"/><Relationship Id="rId10" Type="http://schemas.openxmlformats.org/officeDocument/2006/relationships/image" Target="../media/image79.svg"/><Relationship Id="rId19" Type="http://schemas.openxmlformats.org/officeDocument/2006/relationships/image" Target="../media/image55.png"/><Relationship Id="rId31" Type="http://schemas.openxmlformats.org/officeDocument/2006/relationships/image" Target="../media/image168.png"/><Relationship Id="rId4" Type="http://schemas.openxmlformats.org/officeDocument/2006/relationships/image" Target="../media/image234.svg"/><Relationship Id="rId9" Type="http://schemas.openxmlformats.org/officeDocument/2006/relationships/image" Target="../media/image78.png"/><Relationship Id="rId14" Type="http://schemas.openxmlformats.org/officeDocument/2006/relationships/image" Target="../media/image67.svg"/><Relationship Id="rId22" Type="http://schemas.openxmlformats.org/officeDocument/2006/relationships/image" Target="../media/image236.svg"/><Relationship Id="rId27" Type="http://schemas.openxmlformats.org/officeDocument/2006/relationships/image" Target="../media/image241.png"/><Relationship Id="rId30" Type="http://schemas.openxmlformats.org/officeDocument/2006/relationships/image" Target="../media/image243.svg"/><Relationship Id="rId35" Type="http://schemas.openxmlformats.org/officeDocument/2006/relationships/image" Target="../media/image100.png"/><Relationship Id="rId8" Type="http://schemas.openxmlformats.org/officeDocument/2006/relationships/image" Target="../media/image166.svg"/><Relationship Id="rId3" Type="http://schemas.openxmlformats.org/officeDocument/2006/relationships/image" Target="../media/image23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sv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98.svg"/><Relationship Id="rId18" Type="http://schemas.openxmlformats.org/officeDocument/2006/relationships/image" Target="../media/image233.png"/><Relationship Id="rId26" Type="http://schemas.openxmlformats.org/officeDocument/2006/relationships/image" Target="../media/image2.png"/><Relationship Id="rId3" Type="http://schemas.openxmlformats.org/officeDocument/2006/relationships/image" Target="../media/image186.png"/><Relationship Id="rId21" Type="http://schemas.openxmlformats.org/officeDocument/2006/relationships/image" Target="../media/image161.svg"/><Relationship Id="rId7" Type="http://schemas.openxmlformats.org/officeDocument/2006/relationships/image" Target="../media/image245.png"/><Relationship Id="rId12" Type="http://schemas.openxmlformats.org/officeDocument/2006/relationships/image" Target="../media/image97.png"/><Relationship Id="rId17" Type="http://schemas.openxmlformats.org/officeDocument/2006/relationships/image" Target="../media/image240.svg"/><Relationship Id="rId25" Type="http://schemas.openxmlformats.org/officeDocument/2006/relationships/image" Target="../media/image167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239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svg"/><Relationship Id="rId11" Type="http://schemas.openxmlformats.org/officeDocument/2006/relationships/image" Target="../media/image238.svg"/><Relationship Id="rId24" Type="http://schemas.openxmlformats.org/officeDocument/2006/relationships/image" Target="../media/image246.png"/><Relationship Id="rId5" Type="http://schemas.openxmlformats.org/officeDocument/2006/relationships/image" Target="../media/image177.png"/><Relationship Id="rId15" Type="http://schemas.openxmlformats.org/officeDocument/2006/relationships/image" Target="../media/image126.svg"/><Relationship Id="rId23" Type="http://schemas.openxmlformats.org/officeDocument/2006/relationships/image" Target="../media/image169.svg"/><Relationship Id="rId10" Type="http://schemas.openxmlformats.org/officeDocument/2006/relationships/image" Target="../media/image237.png"/><Relationship Id="rId19" Type="http://schemas.openxmlformats.org/officeDocument/2006/relationships/image" Target="../media/image234.svg"/><Relationship Id="rId4" Type="http://schemas.openxmlformats.org/officeDocument/2006/relationships/image" Target="../media/image187.svg"/><Relationship Id="rId9" Type="http://schemas.openxmlformats.org/officeDocument/2006/relationships/image" Target="../media/image236.svg"/><Relationship Id="rId14" Type="http://schemas.openxmlformats.org/officeDocument/2006/relationships/image" Target="../media/image125.png"/><Relationship Id="rId22" Type="http://schemas.openxmlformats.org/officeDocument/2006/relationships/image" Target="../media/image168.png"/><Relationship Id="rId27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239.png"/><Relationship Id="rId18" Type="http://schemas.openxmlformats.org/officeDocument/2006/relationships/image" Target="../media/image169.svg"/><Relationship Id="rId3" Type="http://schemas.openxmlformats.org/officeDocument/2006/relationships/image" Target="../media/image235.png"/><Relationship Id="rId21" Type="http://schemas.openxmlformats.org/officeDocument/2006/relationships/image" Target="../media/image126.svg"/><Relationship Id="rId7" Type="http://schemas.openxmlformats.org/officeDocument/2006/relationships/image" Target="../media/image246.png"/><Relationship Id="rId12" Type="http://schemas.openxmlformats.org/officeDocument/2006/relationships/image" Target="../media/image234.svg"/><Relationship Id="rId17" Type="http://schemas.openxmlformats.org/officeDocument/2006/relationships/image" Target="../media/image168.png"/><Relationship Id="rId25" Type="http://schemas.openxmlformats.org/officeDocument/2006/relationships/image" Target="../media/image3.sv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1.sv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svg"/><Relationship Id="rId11" Type="http://schemas.openxmlformats.org/officeDocument/2006/relationships/image" Target="../media/image233.png"/><Relationship Id="rId24" Type="http://schemas.openxmlformats.org/officeDocument/2006/relationships/image" Target="../media/image2.png"/><Relationship Id="rId5" Type="http://schemas.openxmlformats.org/officeDocument/2006/relationships/image" Target="../media/image97.png"/><Relationship Id="rId15" Type="http://schemas.openxmlformats.org/officeDocument/2006/relationships/image" Target="../media/image160.png"/><Relationship Id="rId23" Type="http://schemas.openxmlformats.org/officeDocument/2006/relationships/image" Target="../media/image178.svg"/><Relationship Id="rId10" Type="http://schemas.openxmlformats.org/officeDocument/2006/relationships/image" Target="../media/image238.svg"/><Relationship Id="rId19" Type="http://schemas.openxmlformats.org/officeDocument/2006/relationships/image" Target="../media/image247.png"/><Relationship Id="rId4" Type="http://schemas.openxmlformats.org/officeDocument/2006/relationships/image" Target="../media/image236.svg"/><Relationship Id="rId9" Type="http://schemas.openxmlformats.org/officeDocument/2006/relationships/image" Target="../media/image237.png"/><Relationship Id="rId14" Type="http://schemas.openxmlformats.org/officeDocument/2006/relationships/image" Target="../media/image240.svg"/><Relationship Id="rId22" Type="http://schemas.openxmlformats.org/officeDocument/2006/relationships/image" Target="../media/image17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49.png"/><Relationship Id="rId18" Type="http://schemas.openxmlformats.org/officeDocument/2006/relationships/image" Target="../media/image254.svg"/><Relationship Id="rId3" Type="http://schemas.openxmlformats.org/officeDocument/2006/relationships/image" Target="../media/image186.png"/><Relationship Id="rId21" Type="http://schemas.openxmlformats.org/officeDocument/2006/relationships/image" Target="../media/image2.png"/><Relationship Id="rId7" Type="http://schemas.openxmlformats.org/officeDocument/2006/relationships/image" Target="../media/image245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252.png"/><Relationship Id="rId20" Type="http://schemas.openxmlformats.org/officeDocument/2006/relationships/image" Target="../media/image9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svg"/><Relationship Id="rId11" Type="http://schemas.openxmlformats.org/officeDocument/2006/relationships/image" Target="../media/image126.svg"/><Relationship Id="rId5" Type="http://schemas.openxmlformats.org/officeDocument/2006/relationships/image" Target="../media/image177.png"/><Relationship Id="rId15" Type="http://schemas.openxmlformats.org/officeDocument/2006/relationships/image" Target="../media/image251.png"/><Relationship Id="rId10" Type="http://schemas.openxmlformats.org/officeDocument/2006/relationships/image" Target="../media/image125.png"/><Relationship Id="rId19" Type="http://schemas.openxmlformats.org/officeDocument/2006/relationships/image" Target="../media/image92.png"/><Relationship Id="rId4" Type="http://schemas.openxmlformats.org/officeDocument/2006/relationships/image" Target="../media/image187.svg"/><Relationship Id="rId9" Type="http://schemas.openxmlformats.org/officeDocument/2006/relationships/image" Target="../media/image98.svg"/><Relationship Id="rId14" Type="http://schemas.openxmlformats.org/officeDocument/2006/relationships/image" Target="../media/image250.png"/><Relationship Id="rId22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svg"/><Relationship Id="rId13" Type="http://schemas.openxmlformats.org/officeDocument/2006/relationships/image" Target="../media/image257.jpeg"/><Relationship Id="rId3" Type="http://schemas.openxmlformats.org/officeDocument/2006/relationships/image" Target="../media/image177.png"/><Relationship Id="rId7" Type="http://schemas.openxmlformats.org/officeDocument/2006/relationships/image" Target="../media/image255.png"/><Relationship Id="rId12" Type="http://schemas.openxmlformats.org/officeDocument/2006/relationships/image" Target="../media/image251.png"/><Relationship Id="rId17" Type="http://schemas.openxmlformats.org/officeDocument/2006/relationships/image" Target="../media/image3.sv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svg"/><Relationship Id="rId11" Type="http://schemas.openxmlformats.org/officeDocument/2006/relationships/image" Target="../media/image187.svg"/><Relationship Id="rId5" Type="http://schemas.openxmlformats.org/officeDocument/2006/relationships/image" Target="../media/image97.png"/><Relationship Id="rId15" Type="http://schemas.openxmlformats.org/officeDocument/2006/relationships/image" Target="../media/image245.png"/><Relationship Id="rId10" Type="http://schemas.openxmlformats.org/officeDocument/2006/relationships/image" Target="../media/image186.png"/><Relationship Id="rId4" Type="http://schemas.openxmlformats.org/officeDocument/2006/relationships/image" Target="../media/image178.svg"/><Relationship Id="rId9" Type="http://schemas.openxmlformats.org/officeDocument/2006/relationships/image" Target="../media/image249.png"/><Relationship Id="rId14" Type="http://schemas.openxmlformats.org/officeDocument/2006/relationships/image" Target="../media/image2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svg"/><Relationship Id="rId13" Type="http://schemas.openxmlformats.org/officeDocument/2006/relationships/image" Target="../media/image245.png"/><Relationship Id="rId3" Type="http://schemas.openxmlformats.org/officeDocument/2006/relationships/image" Target="../media/image177.png"/><Relationship Id="rId7" Type="http://schemas.openxmlformats.org/officeDocument/2006/relationships/image" Target="../media/image255.png"/><Relationship Id="rId12" Type="http://schemas.openxmlformats.org/officeDocument/2006/relationships/image" Target="../media/image251.png"/><Relationship Id="rId17" Type="http://schemas.openxmlformats.org/officeDocument/2006/relationships/image" Target="../media/image3.sv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svg"/><Relationship Id="rId11" Type="http://schemas.openxmlformats.org/officeDocument/2006/relationships/image" Target="../media/image187.svg"/><Relationship Id="rId5" Type="http://schemas.openxmlformats.org/officeDocument/2006/relationships/image" Target="../media/image97.png"/><Relationship Id="rId15" Type="http://schemas.openxmlformats.org/officeDocument/2006/relationships/image" Target="../media/image260.png"/><Relationship Id="rId10" Type="http://schemas.openxmlformats.org/officeDocument/2006/relationships/image" Target="../media/image186.png"/><Relationship Id="rId4" Type="http://schemas.openxmlformats.org/officeDocument/2006/relationships/image" Target="../media/image178.svg"/><Relationship Id="rId9" Type="http://schemas.openxmlformats.org/officeDocument/2006/relationships/image" Target="../media/image249.png"/><Relationship Id="rId14" Type="http://schemas.openxmlformats.org/officeDocument/2006/relationships/image" Target="../media/image25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26.svg"/><Relationship Id="rId7" Type="http://schemas.openxmlformats.org/officeDocument/2006/relationships/image" Target="../media/image2.png"/><Relationship Id="rId12" Type="http://schemas.openxmlformats.org/officeDocument/2006/relationships/image" Target="../media/image6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55.png"/><Relationship Id="rId5" Type="http://schemas.openxmlformats.org/officeDocument/2006/relationships/image" Target="../media/image64.svg"/><Relationship Id="rId10" Type="http://schemas.openxmlformats.org/officeDocument/2006/relationships/image" Target="../media/image98.svg"/><Relationship Id="rId4" Type="http://schemas.openxmlformats.org/officeDocument/2006/relationships/image" Target="../media/image63.png"/><Relationship Id="rId9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46.png"/><Relationship Id="rId3" Type="http://schemas.openxmlformats.org/officeDocument/2006/relationships/image" Target="../media/image100.png"/><Relationship Id="rId7" Type="http://schemas.openxmlformats.org/officeDocument/2006/relationships/image" Target="../media/image63.png"/><Relationship Id="rId12" Type="http://schemas.openxmlformats.org/officeDocument/2006/relationships/image" Target="../media/image89.svg"/><Relationship Id="rId17" Type="http://schemas.openxmlformats.org/officeDocument/2006/relationships/image" Target="../media/image3.sv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svg"/><Relationship Id="rId11" Type="http://schemas.openxmlformats.org/officeDocument/2006/relationships/image" Target="../media/image88.png"/><Relationship Id="rId5" Type="http://schemas.openxmlformats.org/officeDocument/2006/relationships/image" Target="../media/image227.png"/><Relationship Id="rId15" Type="http://schemas.openxmlformats.org/officeDocument/2006/relationships/image" Target="../media/image230.svg"/><Relationship Id="rId10" Type="http://schemas.openxmlformats.org/officeDocument/2006/relationships/image" Target="../media/image126.svg"/><Relationship Id="rId4" Type="http://schemas.openxmlformats.org/officeDocument/2006/relationships/image" Target="../media/image101.svg"/><Relationship Id="rId9" Type="http://schemas.openxmlformats.org/officeDocument/2006/relationships/image" Target="../media/image125.png"/><Relationship Id="rId14" Type="http://schemas.openxmlformats.org/officeDocument/2006/relationships/image" Target="../media/image2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0.png"/><Relationship Id="rId21" Type="http://schemas.openxmlformats.org/officeDocument/2006/relationships/image" Target="../media/image267.svg"/><Relationship Id="rId42" Type="http://schemas.openxmlformats.org/officeDocument/2006/relationships/image" Target="../media/image63.png"/><Relationship Id="rId47" Type="http://schemas.openxmlformats.org/officeDocument/2006/relationships/image" Target="../media/image93.svg"/><Relationship Id="rId63" Type="http://schemas.openxmlformats.org/officeDocument/2006/relationships/image" Target="../media/image287.svg"/><Relationship Id="rId68" Type="http://schemas.openxmlformats.org/officeDocument/2006/relationships/image" Target="../media/image288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36.svg"/><Relationship Id="rId29" Type="http://schemas.openxmlformats.org/officeDocument/2006/relationships/image" Target="../media/image273.svg"/><Relationship Id="rId11" Type="http://schemas.openxmlformats.org/officeDocument/2006/relationships/image" Target="../media/image241.png"/><Relationship Id="rId24" Type="http://schemas.openxmlformats.org/officeDocument/2006/relationships/image" Target="../media/image268.png"/><Relationship Id="rId32" Type="http://schemas.openxmlformats.org/officeDocument/2006/relationships/image" Target="../media/image102.png"/><Relationship Id="rId37" Type="http://schemas.openxmlformats.org/officeDocument/2006/relationships/image" Target="../media/image276.svg"/><Relationship Id="rId40" Type="http://schemas.openxmlformats.org/officeDocument/2006/relationships/image" Target="../media/image277.png"/><Relationship Id="rId45" Type="http://schemas.openxmlformats.org/officeDocument/2006/relationships/image" Target="../media/image67.svg"/><Relationship Id="rId53" Type="http://schemas.openxmlformats.org/officeDocument/2006/relationships/image" Target="../media/image98.svg"/><Relationship Id="rId58" Type="http://schemas.openxmlformats.org/officeDocument/2006/relationships/image" Target="../media/image282.png"/><Relationship Id="rId66" Type="http://schemas.openxmlformats.org/officeDocument/2006/relationships/image" Target="../media/image172.png"/><Relationship Id="rId74" Type="http://schemas.openxmlformats.org/officeDocument/2006/relationships/image" Target="../media/image292.png"/><Relationship Id="rId5" Type="http://schemas.openxmlformats.org/officeDocument/2006/relationships/image" Target="../media/image82.png"/><Relationship Id="rId61" Type="http://schemas.openxmlformats.org/officeDocument/2006/relationships/image" Target="../media/image285.svg"/><Relationship Id="rId19" Type="http://schemas.openxmlformats.org/officeDocument/2006/relationships/image" Target="../media/image240.svg"/><Relationship Id="rId14" Type="http://schemas.openxmlformats.org/officeDocument/2006/relationships/image" Target="../media/image264.svg"/><Relationship Id="rId22" Type="http://schemas.openxmlformats.org/officeDocument/2006/relationships/image" Target="../media/image237.png"/><Relationship Id="rId27" Type="http://schemas.openxmlformats.org/officeDocument/2006/relationships/image" Target="../media/image271.svg"/><Relationship Id="rId30" Type="http://schemas.openxmlformats.org/officeDocument/2006/relationships/image" Target="../media/image274.png"/><Relationship Id="rId35" Type="http://schemas.openxmlformats.org/officeDocument/2006/relationships/image" Target="../media/image171.svg"/><Relationship Id="rId43" Type="http://schemas.openxmlformats.org/officeDocument/2006/relationships/image" Target="../media/image64.svg"/><Relationship Id="rId48" Type="http://schemas.openxmlformats.org/officeDocument/2006/relationships/image" Target="../media/image279.png"/><Relationship Id="rId56" Type="http://schemas.openxmlformats.org/officeDocument/2006/relationships/image" Target="../media/image59.png"/><Relationship Id="rId64" Type="http://schemas.openxmlformats.org/officeDocument/2006/relationships/image" Target="../media/image186.png"/><Relationship Id="rId69" Type="http://schemas.openxmlformats.org/officeDocument/2006/relationships/image" Target="../media/image289.svg"/><Relationship Id="rId8" Type="http://schemas.openxmlformats.org/officeDocument/2006/relationships/image" Target="../media/image243.svg"/><Relationship Id="rId51" Type="http://schemas.openxmlformats.org/officeDocument/2006/relationships/image" Target="../media/image281.svg"/><Relationship Id="rId72" Type="http://schemas.openxmlformats.org/officeDocument/2006/relationships/image" Target="../media/image261.png"/><Relationship Id="rId3" Type="http://schemas.openxmlformats.org/officeDocument/2006/relationships/image" Target="../media/image55.png"/><Relationship Id="rId12" Type="http://schemas.openxmlformats.org/officeDocument/2006/relationships/image" Target="../media/image242.svg"/><Relationship Id="rId17" Type="http://schemas.openxmlformats.org/officeDocument/2006/relationships/image" Target="../media/image265.png"/><Relationship Id="rId25" Type="http://schemas.openxmlformats.org/officeDocument/2006/relationships/image" Target="../media/image269.svg"/><Relationship Id="rId33" Type="http://schemas.openxmlformats.org/officeDocument/2006/relationships/image" Target="../media/image103.svg"/><Relationship Id="rId38" Type="http://schemas.openxmlformats.org/officeDocument/2006/relationships/image" Target="../media/image112.png"/><Relationship Id="rId46" Type="http://schemas.openxmlformats.org/officeDocument/2006/relationships/image" Target="../media/image92.png"/><Relationship Id="rId59" Type="http://schemas.openxmlformats.org/officeDocument/2006/relationships/image" Target="../media/image283.svg"/><Relationship Id="rId67" Type="http://schemas.openxmlformats.org/officeDocument/2006/relationships/image" Target="../media/image173.svg"/><Relationship Id="rId20" Type="http://schemas.openxmlformats.org/officeDocument/2006/relationships/image" Target="../media/image266.png"/><Relationship Id="rId41" Type="http://schemas.openxmlformats.org/officeDocument/2006/relationships/image" Target="../media/image278.svg"/><Relationship Id="rId54" Type="http://schemas.openxmlformats.org/officeDocument/2006/relationships/image" Target="../media/image164.png"/><Relationship Id="rId62" Type="http://schemas.openxmlformats.org/officeDocument/2006/relationships/image" Target="../media/image286.png"/><Relationship Id="rId70" Type="http://schemas.openxmlformats.org/officeDocument/2006/relationships/image" Target="../media/image290.png"/><Relationship Id="rId75" Type="http://schemas.openxmlformats.org/officeDocument/2006/relationships/image" Target="../media/image2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5" Type="http://schemas.openxmlformats.org/officeDocument/2006/relationships/image" Target="../media/image235.png"/><Relationship Id="rId23" Type="http://schemas.openxmlformats.org/officeDocument/2006/relationships/image" Target="../media/image238.svg"/><Relationship Id="rId28" Type="http://schemas.openxmlformats.org/officeDocument/2006/relationships/image" Target="../media/image272.png"/><Relationship Id="rId36" Type="http://schemas.openxmlformats.org/officeDocument/2006/relationships/image" Target="../media/image94.png"/><Relationship Id="rId49" Type="http://schemas.openxmlformats.org/officeDocument/2006/relationships/image" Target="../media/image96.png"/><Relationship Id="rId57" Type="http://schemas.openxmlformats.org/officeDocument/2006/relationships/image" Target="../media/image60.svg"/><Relationship Id="rId10" Type="http://schemas.openxmlformats.org/officeDocument/2006/relationships/image" Target="../media/image166.svg"/><Relationship Id="rId31" Type="http://schemas.openxmlformats.org/officeDocument/2006/relationships/image" Target="../media/image275.svg"/><Relationship Id="rId44" Type="http://schemas.openxmlformats.org/officeDocument/2006/relationships/image" Target="../media/image66.png"/><Relationship Id="rId52" Type="http://schemas.openxmlformats.org/officeDocument/2006/relationships/image" Target="../media/image97.png"/><Relationship Id="rId60" Type="http://schemas.openxmlformats.org/officeDocument/2006/relationships/image" Target="../media/image284.png"/><Relationship Id="rId65" Type="http://schemas.openxmlformats.org/officeDocument/2006/relationships/image" Target="../media/image187.svg"/><Relationship Id="rId73" Type="http://schemas.openxmlformats.org/officeDocument/2006/relationships/image" Target="../media/image262.svg"/><Relationship Id="rId4" Type="http://schemas.openxmlformats.org/officeDocument/2006/relationships/image" Target="../media/image167.png"/><Relationship Id="rId9" Type="http://schemas.openxmlformats.org/officeDocument/2006/relationships/image" Target="../media/image76.png"/><Relationship Id="rId13" Type="http://schemas.openxmlformats.org/officeDocument/2006/relationships/image" Target="../media/image263.png"/><Relationship Id="rId18" Type="http://schemas.openxmlformats.org/officeDocument/2006/relationships/image" Target="../media/image239.png"/><Relationship Id="rId39" Type="http://schemas.openxmlformats.org/officeDocument/2006/relationships/image" Target="../media/image113.svg"/><Relationship Id="rId34" Type="http://schemas.openxmlformats.org/officeDocument/2006/relationships/image" Target="../media/image170.png"/><Relationship Id="rId50" Type="http://schemas.openxmlformats.org/officeDocument/2006/relationships/image" Target="../media/image280.png"/><Relationship Id="rId55" Type="http://schemas.openxmlformats.org/officeDocument/2006/relationships/image" Target="../media/image165.svg"/><Relationship Id="rId7" Type="http://schemas.openxmlformats.org/officeDocument/2006/relationships/image" Target="../media/image80.png"/><Relationship Id="rId71" Type="http://schemas.openxmlformats.org/officeDocument/2006/relationships/image" Target="../media/image29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297.svg"/><Relationship Id="rId18" Type="http://schemas.openxmlformats.org/officeDocument/2006/relationships/image" Target="../media/image96.png"/><Relationship Id="rId3" Type="http://schemas.openxmlformats.org/officeDocument/2006/relationships/image" Target="../media/image294.png"/><Relationship Id="rId21" Type="http://schemas.openxmlformats.org/officeDocument/2006/relationships/image" Target="../media/image265.png"/><Relationship Id="rId7" Type="http://schemas.openxmlformats.org/officeDocument/2006/relationships/image" Target="../media/image63.png"/><Relationship Id="rId12" Type="http://schemas.openxmlformats.org/officeDocument/2006/relationships/image" Target="../media/image296.png"/><Relationship Id="rId17" Type="http://schemas.openxmlformats.org/officeDocument/2006/relationships/image" Target="../media/image230.sv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29.png"/><Relationship Id="rId20" Type="http://schemas.openxmlformats.org/officeDocument/2006/relationships/image" Target="../media/image27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svg"/><Relationship Id="rId11" Type="http://schemas.openxmlformats.org/officeDocument/2006/relationships/image" Target="../media/image126.svg"/><Relationship Id="rId5" Type="http://schemas.openxmlformats.org/officeDocument/2006/relationships/image" Target="../media/image227.png"/><Relationship Id="rId15" Type="http://schemas.openxmlformats.org/officeDocument/2006/relationships/image" Target="../media/image89.svg"/><Relationship Id="rId10" Type="http://schemas.openxmlformats.org/officeDocument/2006/relationships/image" Target="../media/image125.png"/><Relationship Id="rId19" Type="http://schemas.openxmlformats.org/officeDocument/2006/relationships/image" Target="../media/image270.png"/><Relationship Id="rId4" Type="http://schemas.openxmlformats.org/officeDocument/2006/relationships/image" Target="../media/image295.svg"/><Relationship Id="rId9" Type="http://schemas.openxmlformats.org/officeDocument/2006/relationships/image" Target="../media/image46.png"/><Relationship Id="rId1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svg"/><Relationship Id="rId3" Type="http://schemas.openxmlformats.org/officeDocument/2006/relationships/image" Target="../media/image186.png"/><Relationship Id="rId7" Type="http://schemas.openxmlformats.org/officeDocument/2006/relationships/image" Target="../media/image298.png"/><Relationship Id="rId12" Type="http://schemas.openxmlformats.org/officeDocument/2006/relationships/image" Target="../media/image239.pn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svg"/><Relationship Id="rId11" Type="http://schemas.openxmlformats.org/officeDocument/2006/relationships/image" Target="../media/image173.svg"/><Relationship Id="rId5" Type="http://schemas.openxmlformats.org/officeDocument/2006/relationships/image" Target="../media/image97.png"/><Relationship Id="rId15" Type="http://schemas.openxmlformats.org/officeDocument/2006/relationships/image" Target="../media/image125.png"/><Relationship Id="rId10" Type="http://schemas.openxmlformats.org/officeDocument/2006/relationships/image" Target="../media/image172.png"/><Relationship Id="rId4" Type="http://schemas.openxmlformats.org/officeDocument/2006/relationships/image" Target="../media/image187.svg"/><Relationship Id="rId9" Type="http://schemas.openxmlformats.org/officeDocument/2006/relationships/image" Target="../media/image236.svg"/><Relationship Id="rId14" Type="http://schemas.openxmlformats.org/officeDocument/2006/relationships/image" Target="../media/image2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262.svg"/><Relationship Id="rId18" Type="http://schemas.openxmlformats.org/officeDocument/2006/relationships/image" Target="../media/image186.png"/><Relationship Id="rId26" Type="http://schemas.openxmlformats.org/officeDocument/2006/relationships/image" Target="../media/image292.png"/><Relationship Id="rId3" Type="http://schemas.openxmlformats.org/officeDocument/2006/relationships/image" Target="../media/image290.png"/><Relationship Id="rId21" Type="http://schemas.openxmlformats.org/officeDocument/2006/relationships/image" Target="../media/image126.svg"/><Relationship Id="rId7" Type="http://schemas.openxmlformats.org/officeDocument/2006/relationships/image" Target="../media/image273.svg"/><Relationship Id="rId12" Type="http://schemas.openxmlformats.org/officeDocument/2006/relationships/image" Target="../media/image261.png"/><Relationship Id="rId17" Type="http://schemas.openxmlformats.org/officeDocument/2006/relationships/image" Target="../media/image98.svg"/><Relationship Id="rId25" Type="http://schemas.openxmlformats.org/officeDocument/2006/relationships/image" Target="../media/image305.sv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97.png"/><Relationship Id="rId20" Type="http://schemas.openxmlformats.org/officeDocument/2006/relationships/image" Target="../media/image125.png"/><Relationship Id="rId29" Type="http://schemas.openxmlformats.org/officeDocument/2006/relationships/image" Target="../media/image30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302.svg"/><Relationship Id="rId24" Type="http://schemas.openxmlformats.org/officeDocument/2006/relationships/image" Target="../media/image304.png"/><Relationship Id="rId5" Type="http://schemas.openxmlformats.org/officeDocument/2006/relationships/image" Target="../media/image300.png"/><Relationship Id="rId15" Type="http://schemas.openxmlformats.org/officeDocument/2006/relationships/image" Target="../media/image303.svg"/><Relationship Id="rId23" Type="http://schemas.openxmlformats.org/officeDocument/2006/relationships/image" Target="../media/image271.svg"/><Relationship Id="rId28" Type="http://schemas.openxmlformats.org/officeDocument/2006/relationships/image" Target="../media/image306.png"/><Relationship Id="rId10" Type="http://schemas.openxmlformats.org/officeDocument/2006/relationships/image" Target="../media/image301.png"/><Relationship Id="rId19" Type="http://schemas.openxmlformats.org/officeDocument/2006/relationships/image" Target="../media/image187.svg"/><Relationship Id="rId4" Type="http://schemas.openxmlformats.org/officeDocument/2006/relationships/image" Target="../media/image291.svg"/><Relationship Id="rId9" Type="http://schemas.openxmlformats.org/officeDocument/2006/relationships/image" Target="../media/image173.svg"/><Relationship Id="rId14" Type="http://schemas.openxmlformats.org/officeDocument/2006/relationships/image" Target="../media/image177.png"/><Relationship Id="rId22" Type="http://schemas.openxmlformats.org/officeDocument/2006/relationships/image" Target="../media/image270.png"/><Relationship Id="rId27" Type="http://schemas.openxmlformats.org/officeDocument/2006/relationships/image" Target="../media/image293.sv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2.svg"/><Relationship Id="rId18" Type="http://schemas.openxmlformats.org/officeDocument/2006/relationships/image" Target="../media/image125.png"/><Relationship Id="rId26" Type="http://schemas.openxmlformats.org/officeDocument/2006/relationships/image" Target="../media/image265.png"/><Relationship Id="rId39" Type="http://schemas.openxmlformats.org/officeDocument/2006/relationships/image" Target="../media/image293.svg"/><Relationship Id="rId21" Type="http://schemas.openxmlformats.org/officeDocument/2006/relationships/image" Target="../media/image236.svg"/><Relationship Id="rId34" Type="http://schemas.openxmlformats.org/officeDocument/2006/relationships/image" Target="../media/image270.png"/><Relationship Id="rId7" Type="http://schemas.openxmlformats.org/officeDocument/2006/relationships/image" Target="../media/image310.png"/><Relationship Id="rId12" Type="http://schemas.openxmlformats.org/officeDocument/2006/relationships/image" Target="../media/image277.png"/><Relationship Id="rId17" Type="http://schemas.openxmlformats.org/officeDocument/2006/relationships/image" Target="../media/image98.svg"/><Relationship Id="rId25" Type="http://schemas.openxmlformats.org/officeDocument/2006/relationships/image" Target="../media/image314.svg"/><Relationship Id="rId33" Type="http://schemas.openxmlformats.org/officeDocument/2006/relationships/image" Target="../media/image317.png"/><Relationship Id="rId38" Type="http://schemas.openxmlformats.org/officeDocument/2006/relationships/image" Target="../media/image292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97.png"/><Relationship Id="rId20" Type="http://schemas.openxmlformats.org/officeDocument/2006/relationships/image" Target="../media/image235.png"/><Relationship Id="rId29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svg"/><Relationship Id="rId11" Type="http://schemas.openxmlformats.org/officeDocument/2006/relationships/image" Target="../media/image307.svg"/><Relationship Id="rId24" Type="http://schemas.openxmlformats.org/officeDocument/2006/relationships/image" Target="../media/image313.png"/><Relationship Id="rId32" Type="http://schemas.openxmlformats.org/officeDocument/2006/relationships/image" Target="../media/image316.svg"/><Relationship Id="rId37" Type="http://schemas.openxmlformats.org/officeDocument/2006/relationships/image" Target="../media/image305.svg"/><Relationship Id="rId5" Type="http://schemas.openxmlformats.org/officeDocument/2006/relationships/image" Target="../media/image308.png"/><Relationship Id="rId15" Type="http://schemas.openxmlformats.org/officeDocument/2006/relationships/image" Target="../media/image303.svg"/><Relationship Id="rId23" Type="http://schemas.openxmlformats.org/officeDocument/2006/relationships/image" Target="../media/image240.svg"/><Relationship Id="rId28" Type="http://schemas.openxmlformats.org/officeDocument/2006/relationships/image" Target="../media/image238.svg"/><Relationship Id="rId36" Type="http://schemas.openxmlformats.org/officeDocument/2006/relationships/image" Target="../media/image304.png"/><Relationship Id="rId10" Type="http://schemas.openxmlformats.org/officeDocument/2006/relationships/image" Target="../media/image306.png"/><Relationship Id="rId19" Type="http://schemas.openxmlformats.org/officeDocument/2006/relationships/image" Target="../media/image126.svg"/><Relationship Id="rId31" Type="http://schemas.openxmlformats.org/officeDocument/2006/relationships/image" Target="../media/image315.png"/><Relationship Id="rId4" Type="http://schemas.openxmlformats.org/officeDocument/2006/relationships/image" Target="../media/image302.svg"/><Relationship Id="rId9" Type="http://schemas.openxmlformats.org/officeDocument/2006/relationships/image" Target="../media/image300.png"/><Relationship Id="rId14" Type="http://schemas.openxmlformats.org/officeDocument/2006/relationships/image" Target="../media/image177.png"/><Relationship Id="rId22" Type="http://schemas.openxmlformats.org/officeDocument/2006/relationships/image" Target="../media/image239.png"/><Relationship Id="rId27" Type="http://schemas.openxmlformats.org/officeDocument/2006/relationships/image" Target="../media/image237.png"/><Relationship Id="rId30" Type="http://schemas.openxmlformats.org/officeDocument/2006/relationships/image" Target="../media/image267.svg"/><Relationship Id="rId35" Type="http://schemas.openxmlformats.org/officeDocument/2006/relationships/image" Target="../media/image271.svg"/><Relationship Id="rId8" Type="http://schemas.openxmlformats.org/officeDocument/2006/relationships/image" Target="../media/image311.svg"/><Relationship Id="rId3" Type="http://schemas.openxmlformats.org/officeDocument/2006/relationships/image" Target="../media/image30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svg"/><Relationship Id="rId3" Type="http://schemas.openxmlformats.org/officeDocument/2006/relationships/image" Target="../media/image237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svg"/><Relationship Id="rId11" Type="http://schemas.openxmlformats.org/officeDocument/2006/relationships/image" Target="../media/image317.png"/><Relationship Id="rId5" Type="http://schemas.openxmlformats.org/officeDocument/2006/relationships/image" Target="../media/image177.png"/><Relationship Id="rId10" Type="http://schemas.openxmlformats.org/officeDocument/2006/relationships/image" Target="../media/image267.svg"/><Relationship Id="rId4" Type="http://schemas.openxmlformats.org/officeDocument/2006/relationships/image" Target="../media/image238.svg"/><Relationship Id="rId9" Type="http://schemas.openxmlformats.org/officeDocument/2006/relationships/image" Target="../media/image26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svg"/><Relationship Id="rId18" Type="http://schemas.openxmlformats.org/officeDocument/2006/relationships/image" Target="../media/image304.png"/><Relationship Id="rId3" Type="http://schemas.openxmlformats.org/officeDocument/2006/relationships/image" Target="../media/image318.png"/><Relationship Id="rId21" Type="http://schemas.openxmlformats.org/officeDocument/2006/relationships/image" Target="../media/image293.svg"/><Relationship Id="rId7" Type="http://schemas.openxmlformats.org/officeDocument/2006/relationships/image" Target="../media/image321.svg"/><Relationship Id="rId12" Type="http://schemas.openxmlformats.org/officeDocument/2006/relationships/image" Target="../media/image326.png"/><Relationship Id="rId17" Type="http://schemas.openxmlformats.org/officeDocument/2006/relationships/image" Target="../media/image178.svg"/><Relationship Id="rId25" Type="http://schemas.openxmlformats.org/officeDocument/2006/relationships/image" Target="../media/image329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77.png"/><Relationship Id="rId20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11" Type="http://schemas.openxmlformats.org/officeDocument/2006/relationships/image" Target="../media/image325.svg"/><Relationship Id="rId24" Type="http://schemas.openxmlformats.org/officeDocument/2006/relationships/image" Target="../media/image328.png"/><Relationship Id="rId5" Type="http://schemas.openxmlformats.org/officeDocument/2006/relationships/image" Target="../media/image298.png"/><Relationship Id="rId15" Type="http://schemas.openxmlformats.org/officeDocument/2006/relationships/image" Target="../media/image98.svg"/><Relationship Id="rId23" Type="http://schemas.openxmlformats.org/officeDocument/2006/relationships/image" Target="../media/image126.svg"/><Relationship Id="rId10" Type="http://schemas.openxmlformats.org/officeDocument/2006/relationships/image" Target="../media/image324.png"/><Relationship Id="rId19" Type="http://schemas.openxmlformats.org/officeDocument/2006/relationships/image" Target="../media/image305.svg"/><Relationship Id="rId4" Type="http://schemas.openxmlformats.org/officeDocument/2006/relationships/image" Target="../media/image319.svg"/><Relationship Id="rId9" Type="http://schemas.openxmlformats.org/officeDocument/2006/relationships/image" Target="../media/image323.svg"/><Relationship Id="rId14" Type="http://schemas.openxmlformats.org/officeDocument/2006/relationships/image" Target="../media/image97.png"/><Relationship Id="rId22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285.svg"/><Relationship Id="rId18" Type="http://schemas.openxmlformats.org/officeDocument/2006/relationships/image" Target="../media/image125.png"/><Relationship Id="rId3" Type="http://schemas.openxmlformats.org/officeDocument/2006/relationships/image" Target="../media/image63.png"/><Relationship Id="rId7" Type="http://schemas.openxmlformats.org/officeDocument/2006/relationships/image" Target="../media/image97.png"/><Relationship Id="rId12" Type="http://schemas.openxmlformats.org/officeDocument/2006/relationships/image" Target="../media/image284.png"/><Relationship Id="rId17" Type="http://schemas.openxmlformats.org/officeDocument/2006/relationships/image" Target="../media/image187.sv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283.svg"/><Relationship Id="rId5" Type="http://schemas.openxmlformats.org/officeDocument/2006/relationships/image" Target="../media/image167.png"/><Relationship Id="rId15" Type="http://schemas.openxmlformats.org/officeDocument/2006/relationships/image" Target="../media/image287.svg"/><Relationship Id="rId10" Type="http://schemas.openxmlformats.org/officeDocument/2006/relationships/image" Target="../media/image282.png"/><Relationship Id="rId19" Type="http://schemas.openxmlformats.org/officeDocument/2006/relationships/image" Target="../media/image126.svg"/><Relationship Id="rId4" Type="http://schemas.openxmlformats.org/officeDocument/2006/relationships/image" Target="../media/image64.svg"/><Relationship Id="rId9" Type="http://schemas.openxmlformats.org/officeDocument/2006/relationships/image" Target="../media/image279.png"/><Relationship Id="rId14" Type="http://schemas.openxmlformats.org/officeDocument/2006/relationships/image" Target="../media/image286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330.png"/><Relationship Id="rId26" Type="http://schemas.openxmlformats.org/officeDocument/2006/relationships/image" Target="../media/image125.png"/><Relationship Id="rId3" Type="http://schemas.openxmlformats.org/officeDocument/2006/relationships/image" Target="../media/image239.png"/><Relationship Id="rId21" Type="http://schemas.openxmlformats.org/officeDocument/2006/relationships/image" Target="../media/image333.svg"/><Relationship Id="rId34" Type="http://schemas.openxmlformats.org/officeDocument/2006/relationships/image" Target="../media/image261.png"/><Relationship Id="rId7" Type="http://schemas.openxmlformats.org/officeDocument/2006/relationships/image" Target="../media/image238.svg"/><Relationship Id="rId12" Type="http://schemas.openxmlformats.org/officeDocument/2006/relationships/image" Target="../media/image98.svg"/><Relationship Id="rId17" Type="http://schemas.openxmlformats.org/officeDocument/2006/relationships/image" Target="../media/image178.svg"/><Relationship Id="rId25" Type="http://schemas.openxmlformats.org/officeDocument/2006/relationships/image" Target="../media/image337.svg"/><Relationship Id="rId33" Type="http://schemas.openxmlformats.org/officeDocument/2006/relationships/image" Target="../media/image339.sv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177.png"/><Relationship Id="rId20" Type="http://schemas.openxmlformats.org/officeDocument/2006/relationships/image" Target="../media/image332.png"/><Relationship Id="rId29" Type="http://schemas.openxmlformats.org/officeDocument/2006/relationships/image" Target="../media/image2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97.png"/><Relationship Id="rId24" Type="http://schemas.openxmlformats.org/officeDocument/2006/relationships/image" Target="../media/image336.png"/><Relationship Id="rId32" Type="http://schemas.openxmlformats.org/officeDocument/2006/relationships/image" Target="../media/image338.png"/><Relationship Id="rId5" Type="http://schemas.openxmlformats.org/officeDocument/2006/relationships/image" Target="../media/image265.png"/><Relationship Id="rId15" Type="http://schemas.openxmlformats.org/officeDocument/2006/relationships/image" Target="../media/image167.png"/><Relationship Id="rId23" Type="http://schemas.openxmlformats.org/officeDocument/2006/relationships/image" Target="../media/image335.svg"/><Relationship Id="rId28" Type="http://schemas.openxmlformats.org/officeDocument/2006/relationships/image" Target="../media/image266.png"/><Relationship Id="rId10" Type="http://schemas.openxmlformats.org/officeDocument/2006/relationships/image" Target="../media/image236.svg"/><Relationship Id="rId19" Type="http://schemas.openxmlformats.org/officeDocument/2006/relationships/image" Target="../media/image331.svg"/><Relationship Id="rId31" Type="http://schemas.openxmlformats.org/officeDocument/2006/relationships/image" Target="../media/image316.svg"/><Relationship Id="rId4" Type="http://schemas.openxmlformats.org/officeDocument/2006/relationships/image" Target="../media/image240.svg"/><Relationship Id="rId9" Type="http://schemas.openxmlformats.org/officeDocument/2006/relationships/image" Target="../media/image235.png"/><Relationship Id="rId14" Type="http://schemas.openxmlformats.org/officeDocument/2006/relationships/image" Target="../media/image64.svg"/><Relationship Id="rId22" Type="http://schemas.openxmlformats.org/officeDocument/2006/relationships/image" Target="../media/image334.png"/><Relationship Id="rId27" Type="http://schemas.openxmlformats.org/officeDocument/2006/relationships/image" Target="../media/image126.svg"/><Relationship Id="rId30" Type="http://schemas.openxmlformats.org/officeDocument/2006/relationships/image" Target="../media/image315.png"/><Relationship Id="rId35" Type="http://schemas.openxmlformats.org/officeDocument/2006/relationships/image" Target="../media/image262.svg"/><Relationship Id="rId8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svg"/><Relationship Id="rId13" Type="http://schemas.openxmlformats.org/officeDocument/2006/relationships/image" Target="../media/image350.png"/><Relationship Id="rId18" Type="http://schemas.openxmlformats.org/officeDocument/2006/relationships/image" Target="../media/image269.sv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svg"/><Relationship Id="rId17" Type="http://schemas.openxmlformats.org/officeDocument/2006/relationships/image" Target="../media/image268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3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sv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svg"/><Relationship Id="rId4" Type="http://schemas.openxmlformats.org/officeDocument/2006/relationships/image" Target="../media/image341.svg"/><Relationship Id="rId9" Type="http://schemas.openxmlformats.org/officeDocument/2006/relationships/image" Target="../media/image346.png"/><Relationship Id="rId14" Type="http://schemas.openxmlformats.org/officeDocument/2006/relationships/image" Target="../media/image351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svg"/><Relationship Id="rId13" Type="http://schemas.openxmlformats.org/officeDocument/2006/relationships/image" Target="../media/image2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12" Type="http://schemas.openxmlformats.org/officeDocument/2006/relationships/image" Target="../media/image364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8.svg"/><Relationship Id="rId11" Type="http://schemas.openxmlformats.org/officeDocument/2006/relationships/image" Target="../media/image363.png"/><Relationship Id="rId5" Type="http://schemas.openxmlformats.org/officeDocument/2006/relationships/image" Target="../media/image357.png"/><Relationship Id="rId10" Type="http://schemas.openxmlformats.org/officeDocument/2006/relationships/image" Target="../media/image362.svg"/><Relationship Id="rId4" Type="http://schemas.openxmlformats.org/officeDocument/2006/relationships/image" Target="../media/image356.svg"/><Relationship Id="rId9" Type="http://schemas.openxmlformats.org/officeDocument/2006/relationships/image" Target="../media/image361.png"/><Relationship Id="rId14" Type="http://schemas.openxmlformats.org/officeDocument/2006/relationships/image" Target="../media/image3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dla.dev/permissive-2-0/" TargetMode="External"/><Relationship Id="rId2" Type="http://schemas.openxmlformats.org/officeDocument/2006/relationships/hyperlink" Target="https://github.com/Azure/arc_jumpstart_drops?tab=MIT-1-ov-file#readm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_arc/issues/new/choose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aka.ms/AzureArcJumpstartDiscussions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io/azure_jumpstart_arcbox/ITPr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azurearcjumpstart.io/azure_jumpstart_arcbox/DevOp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98D2C3-3041-125A-EFF0-B1D92303188D}"/>
              </a:ext>
            </a:extLst>
          </p:cNvPr>
          <p:cNvSpPr txBox="1"/>
          <p:nvPr/>
        </p:nvSpPr>
        <p:spPr>
          <a:xfrm>
            <a:off x="2714560" y="5898971"/>
            <a:ext cx="676287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aka.ms/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ArcJumpstart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31104-16D5-414E-73E7-7ECF34D4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02" y="2056166"/>
            <a:ext cx="7077195" cy="274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1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6AD5C-FA98-BCE5-6332-771C0BE67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F065-7560-B892-A447-07A3F5CB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ArcBox ITPros architecture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6444E9-9158-1255-F492-EB9F84C69476}"/>
              </a:ext>
            </a:extLst>
          </p:cNvPr>
          <p:cNvGrpSpPr/>
          <p:nvPr/>
        </p:nvGrpSpPr>
        <p:grpSpPr>
          <a:xfrm>
            <a:off x="279400" y="1133758"/>
            <a:ext cx="11633200" cy="5625600"/>
            <a:chOff x="285377" y="1127934"/>
            <a:chExt cx="11633200" cy="5625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DFF38CC-A634-F934-8BCF-C97A9CD3C01B}"/>
                </a:ext>
              </a:extLst>
            </p:cNvPr>
            <p:cNvSpPr/>
            <p:nvPr/>
          </p:nvSpPr>
          <p:spPr bwMode="auto">
            <a:xfrm>
              <a:off x="285377" y="1575682"/>
              <a:ext cx="11633200" cy="5177852"/>
            </a:xfrm>
            <a:prstGeom prst="roundRect">
              <a:avLst>
                <a:gd name="adj" fmla="val 2058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CB390D2-2D4D-2D00-C98C-BE1395C94554}"/>
                </a:ext>
              </a:extLst>
            </p:cNvPr>
            <p:cNvSpPr/>
            <p:nvPr/>
          </p:nvSpPr>
          <p:spPr bwMode="auto">
            <a:xfrm>
              <a:off x="2187573" y="3298060"/>
              <a:ext cx="2006224" cy="94333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ArcBox-SQL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server and SQL server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AC79FBF-5C17-B6B1-68FE-77BC137064B4}"/>
                </a:ext>
              </a:extLst>
            </p:cNvPr>
            <p:cNvSpPr/>
            <p:nvPr/>
          </p:nvSpPr>
          <p:spPr bwMode="auto">
            <a:xfrm>
              <a:off x="2187573" y="4304798"/>
              <a:ext cx="2006224" cy="94487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ArcBox-SQL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Nested Hyper-V VM</a:t>
              </a:r>
              <a:endParaRPr kumimoji="0" lang="en-US" sz="85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3DC8CE-6937-BFE8-50DA-AB59B7766B25}"/>
                </a:ext>
              </a:extLst>
            </p:cNvPr>
            <p:cNvGrpSpPr/>
            <p:nvPr/>
          </p:nvGrpSpPr>
          <p:grpSpPr>
            <a:xfrm>
              <a:off x="2764516" y="3787097"/>
              <a:ext cx="852335" cy="365760"/>
              <a:chOff x="4413114" y="4525029"/>
              <a:chExt cx="852335" cy="365760"/>
            </a:xfrm>
          </p:grpSpPr>
          <p:pic>
            <p:nvPicPr>
              <p:cNvPr id="1065" name="Graphic 1064">
                <a:extLst>
                  <a:ext uri="{FF2B5EF4-FFF2-40B4-BE49-F238E27FC236}">
                    <a16:creationId xmlns:a16="http://schemas.microsoft.com/office/drawing/2014/main" id="{48D41D50-82A1-1EBF-12B0-3ABFA5AF1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13114" y="4525029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143AD815-6226-273C-A08F-8C3DA7EA8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99689" y="4525029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61B8A65-ED2D-AD84-F4D4-F73B9E80C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19807" y="4814316"/>
              <a:ext cx="341755" cy="365760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5D66BDC-4FE1-7FF7-72E0-DC363C35301F}"/>
                </a:ext>
              </a:extLst>
            </p:cNvPr>
            <p:cNvSpPr/>
            <p:nvPr/>
          </p:nvSpPr>
          <p:spPr bwMode="auto">
            <a:xfrm>
              <a:off x="2187572" y="5300025"/>
              <a:ext cx="7806741" cy="802973"/>
            </a:xfrm>
            <a:prstGeom prst="roundRect">
              <a:avLst>
                <a:gd name="adj" fmla="val 4645"/>
              </a:avLst>
            </a:prstGeom>
            <a:solidFill>
              <a:srgbClr val="3D053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ArcBox-Client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Server 2025 Client VM (deployed in Azure, nested virtualization enabled)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8B49922-1633-20E1-014A-078ED5EED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96107" y="5518631"/>
              <a:ext cx="365760" cy="36576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A922D9D-F072-FECB-A035-26C4B01419F8}"/>
                </a:ext>
              </a:extLst>
            </p:cNvPr>
            <p:cNvGrpSpPr/>
            <p:nvPr/>
          </p:nvGrpSpPr>
          <p:grpSpPr>
            <a:xfrm>
              <a:off x="4243239" y="3298061"/>
              <a:ext cx="1404393" cy="1951616"/>
              <a:chOff x="6330963" y="2650464"/>
              <a:chExt cx="1404393" cy="1951616"/>
            </a:xfrm>
          </p:grpSpPr>
          <p:grpSp>
            <p:nvGrpSpPr>
              <p:cNvPr id="1060" name="Group 1059">
                <a:extLst>
                  <a:ext uri="{FF2B5EF4-FFF2-40B4-BE49-F238E27FC236}">
                    <a16:creationId xmlns:a16="http://schemas.microsoft.com/office/drawing/2014/main" id="{5B509D1A-0FE7-50AD-707C-E8E0B7B51D07}"/>
                  </a:ext>
                </a:extLst>
              </p:cNvPr>
              <p:cNvGrpSpPr/>
              <p:nvPr/>
            </p:nvGrpSpPr>
            <p:grpSpPr>
              <a:xfrm>
                <a:off x="6330963" y="2650464"/>
                <a:ext cx="1404393" cy="1951616"/>
                <a:chOff x="10677648" y="3216678"/>
                <a:chExt cx="1348448" cy="1637817"/>
              </a:xfrm>
            </p:grpSpPr>
            <p:sp>
              <p:nvSpPr>
                <p:cNvPr id="1063" name="Rectangle: Rounded Corners 1062">
                  <a:extLst>
                    <a:ext uri="{FF2B5EF4-FFF2-40B4-BE49-F238E27FC236}">
                      <a16:creationId xmlns:a16="http://schemas.microsoft.com/office/drawing/2014/main" id="{A76E4BD4-2CD4-CC2E-33C1-C53B1FBBB490}"/>
                    </a:ext>
                  </a:extLst>
                </p:cNvPr>
                <p:cNvSpPr/>
                <p:nvPr/>
              </p:nvSpPr>
              <p:spPr bwMode="auto">
                <a:xfrm>
                  <a:off x="10677648" y="4061542"/>
                  <a:ext cx="1348448" cy="79295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ArcBox-Win2K22 </a:t>
                  </a:r>
                  <a:r>
                    <a:rPr kumimoji="0" lang="en-US" sz="8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Nested Hyper-V VM</a:t>
                  </a:r>
                </a:p>
              </p:txBody>
            </p:sp>
            <p:sp>
              <p:nvSpPr>
                <p:cNvPr id="1064" name="Rectangle: Rounded Corners 1063">
                  <a:extLst>
                    <a:ext uri="{FF2B5EF4-FFF2-40B4-BE49-F238E27FC236}">
                      <a16:creationId xmlns:a16="http://schemas.microsoft.com/office/drawing/2014/main" id="{70F8697F-DEFD-70BC-523A-20E60E55DE90}"/>
                    </a:ext>
                  </a:extLst>
                </p:cNvPr>
                <p:cNvSpPr/>
                <p:nvPr/>
              </p:nvSpPr>
              <p:spPr bwMode="auto">
                <a:xfrm>
                  <a:off x="10677648" y="3216678"/>
                  <a:ext cx="1348448" cy="79165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ArcBox-Win2K22 </a:t>
                  </a:r>
                  <a:b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8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Arc-enabled server</a:t>
                  </a:r>
                </a:p>
              </p:txBody>
            </p:sp>
          </p:grpSp>
          <p:pic>
            <p:nvPicPr>
              <p:cNvPr id="1061" name="Graphic 1060">
                <a:extLst>
                  <a:ext uri="{FF2B5EF4-FFF2-40B4-BE49-F238E27FC236}">
                    <a16:creationId xmlns:a16="http://schemas.microsoft.com/office/drawing/2014/main" id="{D0803882-EDAC-26F9-1390-9D6C8A592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850279" y="3139500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062" name="Graphic 1061">
                <a:extLst>
                  <a:ext uri="{FF2B5EF4-FFF2-40B4-BE49-F238E27FC236}">
                    <a16:creationId xmlns:a16="http://schemas.microsoft.com/office/drawing/2014/main" id="{B9E140A5-2846-2A18-907C-6FAB0B847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874284" y="4166719"/>
                <a:ext cx="341755" cy="36576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3A575D-8043-EAC9-7A78-361BF7FD7A97}"/>
                </a:ext>
              </a:extLst>
            </p:cNvPr>
            <p:cNvGrpSpPr/>
            <p:nvPr/>
          </p:nvGrpSpPr>
          <p:grpSpPr>
            <a:xfrm>
              <a:off x="5696849" y="3296518"/>
              <a:ext cx="1404393" cy="1951616"/>
              <a:chOff x="6330963" y="2650464"/>
              <a:chExt cx="1404393" cy="1951616"/>
            </a:xfrm>
          </p:grpSpPr>
          <p:grpSp>
            <p:nvGrpSpPr>
              <p:cNvPr id="1055" name="Group 1054">
                <a:extLst>
                  <a:ext uri="{FF2B5EF4-FFF2-40B4-BE49-F238E27FC236}">
                    <a16:creationId xmlns:a16="http://schemas.microsoft.com/office/drawing/2014/main" id="{0899DA2C-3647-5585-34A8-400BB479C859}"/>
                  </a:ext>
                </a:extLst>
              </p:cNvPr>
              <p:cNvGrpSpPr/>
              <p:nvPr/>
            </p:nvGrpSpPr>
            <p:grpSpPr>
              <a:xfrm>
                <a:off x="6330963" y="2650464"/>
                <a:ext cx="1404393" cy="1951616"/>
                <a:chOff x="10677648" y="3216678"/>
                <a:chExt cx="1348448" cy="1637817"/>
              </a:xfrm>
            </p:grpSpPr>
            <p:sp>
              <p:nvSpPr>
                <p:cNvPr id="1058" name="Rectangle: Rounded Corners 1057">
                  <a:extLst>
                    <a:ext uri="{FF2B5EF4-FFF2-40B4-BE49-F238E27FC236}">
                      <a16:creationId xmlns:a16="http://schemas.microsoft.com/office/drawing/2014/main" id="{BA103AB5-B5FE-A27B-416D-46F714DE8782}"/>
                    </a:ext>
                  </a:extLst>
                </p:cNvPr>
                <p:cNvSpPr/>
                <p:nvPr/>
              </p:nvSpPr>
              <p:spPr bwMode="auto">
                <a:xfrm>
                  <a:off x="10677648" y="4061542"/>
                  <a:ext cx="1348448" cy="79295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ArcBox-Win2K25</a:t>
                  </a:r>
                  <a:b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</a:t>
                  </a:r>
                  <a:r>
                    <a:rPr kumimoji="0" lang="en-US" sz="8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Nested Hyper-V VM</a:t>
                  </a:r>
                </a:p>
              </p:txBody>
            </p:sp>
            <p:sp>
              <p:nvSpPr>
                <p:cNvPr id="1059" name="Rectangle: Rounded Corners 1058">
                  <a:extLst>
                    <a:ext uri="{FF2B5EF4-FFF2-40B4-BE49-F238E27FC236}">
                      <a16:creationId xmlns:a16="http://schemas.microsoft.com/office/drawing/2014/main" id="{64AF26F1-074B-D3E5-AFB9-7CDB72115E1A}"/>
                    </a:ext>
                  </a:extLst>
                </p:cNvPr>
                <p:cNvSpPr/>
                <p:nvPr/>
              </p:nvSpPr>
              <p:spPr bwMode="auto">
                <a:xfrm>
                  <a:off x="10677648" y="3216678"/>
                  <a:ext cx="1348448" cy="79165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ArcBox-Win2K25 </a:t>
                  </a:r>
                  <a:b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8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Arc-enabled server</a:t>
                  </a:r>
                </a:p>
              </p:txBody>
            </p:sp>
          </p:grpSp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8CACD615-FF41-6C89-6F28-B5E9DF352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850279" y="3139500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057" name="Graphic 1056">
                <a:extLst>
                  <a:ext uri="{FF2B5EF4-FFF2-40B4-BE49-F238E27FC236}">
                    <a16:creationId xmlns:a16="http://schemas.microsoft.com/office/drawing/2014/main" id="{7CE00B7B-3ABA-7149-EA1A-A04C09E77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874284" y="4166719"/>
                <a:ext cx="341755" cy="36576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2E7729D-E344-B3CC-06FB-A68CA06C3C2B}"/>
                </a:ext>
              </a:extLst>
            </p:cNvPr>
            <p:cNvGrpSpPr/>
            <p:nvPr/>
          </p:nvGrpSpPr>
          <p:grpSpPr>
            <a:xfrm>
              <a:off x="7150459" y="3296518"/>
              <a:ext cx="1404393" cy="1951616"/>
              <a:chOff x="9238183" y="2648921"/>
              <a:chExt cx="1404393" cy="1951616"/>
            </a:xfrm>
          </p:grpSpPr>
          <p:grpSp>
            <p:nvGrpSpPr>
              <p:cNvPr id="1041" name="Group 1040">
                <a:extLst>
                  <a:ext uri="{FF2B5EF4-FFF2-40B4-BE49-F238E27FC236}">
                    <a16:creationId xmlns:a16="http://schemas.microsoft.com/office/drawing/2014/main" id="{82E46FF0-E2AF-9CD4-3BC3-856CE71BE1C2}"/>
                  </a:ext>
                </a:extLst>
              </p:cNvPr>
              <p:cNvGrpSpPr/>
              <p:nvPr/>
            </p:nvGrpSpPr>
            <p:grpSpPr>
              <a:xfrm>
                <a:off x="9238183" y="2648921"/>
                <a:ext cx="1404393" cy="1951616"/>
                <a:chOff x="10677648" y="3216678"/>
                <a:chExt cx="1348448" cy="1637817"/>
              </a:xfrm>
            </p:grpSpPr>
            <p:sp>
              <p:nvSpPr>
                <p:cNvPr id="1053" name="Rectangle: Rounded Corners 1052">
                  <a:extLst>
                    <a:ext uri="{FF2B5EF4-FFF2-40B4-BE49-F238E27FC236}">
                      <a16:creationId xmlns:a16="http://schemas.microsoft.com/office/drawing/2014/main" id="{832EC876-DA9D-F84E-59C8-F751B9B0BE05}"/>
                    </a:ext>
                  </a:extLst>
                </p:cNvPr>
                <p:cNvSpPr/>
                <p:nvPr/>
              </p:nvSpPr>
              <p:spPr bwMode="auto">
                <a:xfrm>
                  <a:off x="10677648" y="4061542"/>
                  <a:ext cx="1348448" cy="79295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ArcBox-Ubuntu-01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Nested Hyper-V VM</a:t>
                  </a:r>
                </a:p>
              </p:txBody>
            </p:sp>
            <p:sp>
              <p:nvSpPr>
                <p:cNvPr id="1054" name="Rectangle: Rounded Corners 1053">
                  <a:extLst>
                    <a:ext uri="{FF2B5EF4-FFF2-40B4-BE49-F238E27FC236}">
                      <a16:creationId xmlns:a16="http://schemas.microsoft.com/office/drawing/2014/main" id="{2B6A915C-E8DC-6CC3-EF16-A4DFC7243548}"/>
                    </a:ext>
                  </a:extLst>
                </p:cNvPr>
                <p:cNvSpPr/>
                <p:nvPr/>
              </p:nvSpPr>
              <p:spPr bwMode="auto">
                <a:xfrm>
                  <a:off x="10677648" y="3216678"/>
                  <a:ext cx="1348448" cy="79165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ArcBox-Ubuntu-01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Arc-enabled server</a:t>
                  </a:r>
                </a:p>
              </p:txBody>
            </p:sp>
          </p:grpSp>
          <p:pic>
            <p:nvPicPr>
              <p:cNvPr id="1046" name="Graphic 1045">
                <a:extLst>
                  <a:ext uri="{FF2B5EF4-FFF2-40B4-BE49-F238E27FC236}">
                    <a16:creationId xmlns:a16="http://schemas.microsoft.com/office/drawing/2014/main" id="{48360FAD-2761-0B09-EBAD-75CD2AFDC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57499" y="3137957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052" name="Picture 2">
                <a:extLst>
                  <a:ext uri="{FF2B5EF4-FFF2-40B4-BE49-F238E27FC236}">
                    <a16:creationId xmlns:a16="http://schemas.microsoft.com/office/drawing/2014/main" id="{255B750C-48C0-A7C4-20F4-58F6A5AB17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2412" y="4165176"/>
                <a:ext cx="355933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2E46E28-FCC5-B0D3-AF23-1A8962077949}"/>
                </a:ext>
              </a:extLst>
            </p:cNvPr>
            <p:cNvGrpSpPr/>
            <p:nvPr/>
          </p:nvGrpSpPr>
          <p:grpSpPr>
            <a:xfrm>
              <a:off x="8594976" y="3296518"/>
              <a:ext cx="1404393" cy="1951616"/>
              <a:chOff x="9238183" y="2648921"/>
              <a:chExt cx="1404393" cy="1951616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CEF8F049-B6B6-ED5B-9C3D-062F03142739}"/>
                  </a:ext>
                </a:extLst>
              </p:cNvPr>
              <p:cNvGrpSpPr/>
              <p:nvPr/>
            </p:nvGrpSpPr>
            <p:grpSpPr>
              <a:xfrm>
                <a:off x="9238183" y="2648921"/>
                <a:ext cx="1404393" cy="1951616"/>
                <a:chOff x="10677648" y="3216678"/>
                <a:chExt cx="1348448" cy="1637817"/>
              </a:xfrm>
            </p:grpSpPr>
            <p:sp>
              <p:nvSpPr>
                <p:cNvPr id="1035" name="Rectangle: Rounded Corners 1034">
                  <a:extLst>
                    <a:ext uri="{FF2B5EF4-FFF2-40B4-BE49-F238E27FC236}">
                      <a16:creationId xmlns:a16="http://schemas.microsoft.com/office/drawing/2014/main" id="{BCED7A2E-5F76-8B79-F82F-4C14FB73B9EF}"/>
                    </a:ext>
                  </a:extLst>
                </p:cNvPr>
                <p:cNvSpPr/>
                <p:nvPr/>
              </p:nvSpPr>
              <p:spPr bwMode="auto">
                <a:xfrm>
                  <a:off x="10677648" y="4061542"/>
                  <a:ext cx="1348448" cy="79295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ArcBox-Ubuntu-02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Nested Hyper-V VM</a:t>
                  </a:r>
                </a:p>
              </p:txBody>
            </p:sp>
            <p:sp>
              <p:nvSpPr>
                <p:cNvPr id="1039" name="Rectangle: Rounded Corners 1038">
                  <a:extLst>
                    <a:ext uri="{FF2B5EF4-FFF2-40B4-BE49-F238E27FC236}">
                      <a16:creationId xmlns:a16="http://schemas.microsoft.com/office/drawing/2014/main" id="{61BF009C-1382-A42B-C0C3-232FD068C346}"/>
                    </a:ext>
                  </a:extLst>
                </p:cNvPr>
                <p:cNvSpPr/>
                <p:nvPr/>
              </p:nvSpPr>
              <p:spPr bwMode="auto">
                <a:xfrm>
                  <a:off x="10677648" y="3216678"/>
                  <a:ext cx="1348448" cy="791657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ArcBox-Ubuntu-02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Arc-enabled server</a:t>
                  </a:r>
                </a:p>
              </p:txBody>
            </p:sp>
          </p:grpSp>
          <p:pic>
            <p:nvPicPr>
              <p:cNvPr id="1025" name="Graphic 1024">
                <a:extLst>
                  <a:ext uri="{FF2B5EF4-FFF2-40B4-BE49-F238E27FC236}">
                    <a16:creationId xmlns:a16="http://schemas.microsoft.com/office/drawing/2014/main" id="{A50E8E87-83BF-DD27-0A96-5F85FF65D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57499" y="3137957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030" name="Picture 2">
                <a:extLst>
                  <a:ext uri="{FF2B5EF4-FFF2-40B4-BE49-F238E27FC236}">
                    <a16:creationId xmlns:a16="http://schemas.microsoft.com/office/drawing/2014/main" id="{F792C2A4-0477-1B73-37A5-CB5B7C64E3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2412" y="4165176"/>
                <a:ext cx="355933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1ED94C9-7050-0F67-1CFD-3ED8B4993FD7}"/>
                </a:ext>
              </a:extLst>
            </p:cNvPr>
            <p:cNvSpPr/>
            <p:nvPr/>
          </p:nvSpPr>
          <p:spPr bwMode="auto">
            <a:xfrm>
              <a:off x="2187572" y="6168757"/>
              <a:ext cx="7806741" cy="521364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 Azure Virtual Network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3964E7A3-589E-11CD-1705-46DA9F5E1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54028" y="6225519"/>
              <a:ext cx="407839" cy="407839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6A574C-6C75-C01B-62AD-24CA71E90619}"/>
                </a:ext>
              </a:extLst>
            </p:cNvPr>
            <p:cNvGrpSpPr/>
            <p:nvPr/>
          </p:nvGrpSpPr>
          <p:grpSpPr>
            <a:xfrm>
              <a:off x="4076635" y="1127934"/>
              <a:ext cx="4038729" cy="398353"/>
              <a:chOff x="4076635" y="994195"/>
              <a:chExt cx="4038729" cy="398353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1E2BE58E-7268-379C-5822-7810673CAA6F}"/>
                  </a:ext>
                </a:extLst>
              </p:cNvPr>
              <p:cNvSpPr/>
              <p:nvPr/>
            </p:nvSpPr>
            <p:spPr bwMode="auto">
              <a:xfrm>
                <a:off x="4076635" y="994195"/>
                <a:ext cx="4038729" cy="398353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2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Deployed via ARM Template or Bicep 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FD6D38C0-561C-0DA2-ABF6-13E0EA464CDE}"/>
                  </a:ext>
                </a:extLst>
              </p:cNvPr>
              <p:cNvGrpSpPr/>
              <p:nvPr/>
            </p:nvGrpSpPr>
            <p:grpSpPr>
              <a:xfrm>
                <a:off x="6924291" y="1036123"/>
                <a:ext cx="735947" cy="320040"/>
                <a:chOff x="6541015" y="336766"/>
                <a:chExt cx="735947" cy="320040"/>
              </a:xfrm>
            </p:grpSpPr>
            <p:pic>
              <p:nvPicPr>
                <p:cNvPr id="92" name="Graphic 91">
                  <a:extLst>
                    <a:ext uri="{FF2B5EF4-FFF2-40B4-BE49-F238E27FC236}">
                      <a16:creationId xmlns:a16="http://schemas.microsoft.com/office/drawing/2014/main" id="{07ADD277-60CF-3E39-F681-59D3BC22D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41015" y="336766"/>
                  <a:ext cx="320040" cy="320040"/>
                </a:xfrm>
                <a:prstGeom prst="rect">
                  <a:avLst/>
                </a:prstGeom>
              </p:spPr>
            </p:pic>
            <p:pic>
              <p:nvPicPr>
                <p:cNvPr id="100" name="Picture 6" descr="AzureFunBytes - Getting started with Bicep - Azure DevOps Blog">
                  <a:extLst>
                    <a:ext uri="{FF2B5EF4-FFF2-40B4-BE49-F238E27FC236}">
                      <a16:creationId xmlns:a16="http://schemas.microsoft.com/office/drawing/2014/main" id="{383688B4-72B1-EEF3-90EF-37B002FEEB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6922" y="336766"/>
                  <a:ext cx="320040" cy="320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DFE4F1E-049B-7CE3-34B4-BF36BB4E37AD}"/>
                </a:ext>
              </a:extLst>
            </p:cNvPr>
            <p:cNvGrpSpPr/>
            <p:nvPr/>
          </p:nvGrpSpPr>
          <p:grpSpPr>
            <a:xfrm>
              <a:off x="388497" y="1604997"/>
              <a:ext cx="2353044" cy="365760"/>
              <a:chOff x="883552" y="1430273"/>
              <a:chExt cx="2353044" cy="365760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E4473528-25AE-1BE5-CAC4-D93A4C75A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83552" y="1430273"/>
                <a:ext cx="365760" cy="365760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8DA7ECC-B0CE-BEDC-C1AC-96579102C0E9}"/>
                  </a:ext>
                </a:extLst>
              </p:cNvPr>
              <p:cNvSpPr txBox="1"/>
              <p:nvPr/>
            </p:nvSpPr>
            <p:spPr>
              <a:xfrm>
                <a:off x="1182369" y="1455666"/>
                <a:ext cx="2054227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ArcBox resource group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1C836E3D-26DB-90AA-4472-AF9024D71C4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15364" y="1334582"/>
              <a:ext cx="603504" cy="240228"/>
            </a:xfrm>
            <a:prstGeom prst="bentConnector3">
              <a:avLst>
                <a:gd name="adj1" fmla="val 79"/>
              </a:avLst>
            </a:prstGeom>
            <a:ln w="1270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DC48F3-2670-66A6-0F5C-D32B37591DB5}"/>
                </a:ext>
              </a:extLst>
            </p:cNvPr>
            <p:cNvGrpSpPr/>
            <p:nvPr/>
          </p:nvGrpSpPr>
          <p:grpSpPr>
            <a:xfrm>
              <a:off x="417632" y="2041707"/>
              <a:ext cx="11368690" cy="1190627"/>
              <a:chOff x="1123937" y="1849166"/>
              <a:chExt cx="11368690" cy="11906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919D285-E12C-F96E-90EB-55A8A229E1AC}"/>
                  </a:ext>
                </a:extLst>
              </p:cNvPr>
              <p:cNvSpPr/>
              <p:nvPr/>
            </p:nvSpPr>
            <p:spPr bwMode="auto">
              <a:xfrm>
                <a:off x="1123937" y="1849166"/>
                <a:ext cx="11368690" cy="372923"/>
              </a:xfrm>
              <a:prstGeom prst="roundRect">
                <a:avLst>
                  <a:gd name="adj" fmla="val 4645"/>
                </a:avLst>
              </a:prstGeom>
              <a:solidFill>
                <a:srgbClr val="042226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ArcBox Workbook</a:t>
                </a:r>
              </a:p>
            </p:txBody>
          </p:sp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EA7C4C42-7AED-0456-A567-BF47BB364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288301" y="1898467"/>
                <a:ext cx="274320" cy="27432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A6E8231-F211-65B0-420C-747BF6A2BD05}"/>
                  </a:ext>
                </a:extLst>
              </p:cNvPr>
              <p:cNvGrpSpPr/>
              <p:nvPr/>
            </p:nvGrpSpPr>
            <p:grpSpPr>
              <a:xfrm>
                <a:off x="1123937" y="2302267"/>
                <a:ext cx="7083595" cy="736010"/>
                <a:chOff x="-5646076" y="4051066"/>
                <a:chExt cx="7083595" cy="736010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CD54E20C-593C-F747-E8CF-28BB1E02482F}"/>
                    </a:ext>
                  </a:extLst>
                </p:cNvPr>
                <p:cNvGrpSpPr/>
                <p:nvPr/>
              </p:nvGrpSpPr>
              <p:grpSpPr>
                <a:xfrm>
                  <a:off x="65919" y="4055556"/>
                  <a:ext cx="1371600" cy="731520"/>
                  <a:chOff x="65919" y="4055556"/>
                  <a:chExt cx="1371600" cy="731520"/>
                </a:xfrm>
              </p:grpSpPr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DF584129-B0BA-3EC4-FE66-5E9A2D0437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919" y="4055556"/>
                    <a:ext cx="1371600" cy="7315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226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Microsoft Sentinel</a:t>
                    </a:r>
                  </a:p>
                </p:txBody>
              </p:sp>
              <p:pic>
                <p:nvPicPr>
                  <p:cNvPr id="78" name="Graphic 77">
                    <a:extLst>
                      <a:ext uri="{FF2B5EF4-FFF2-40B4-BE49-F238E27FC236}">
                        <a16:creationId xmlns:a16="http://schemas.microsoft.com/office/drawing/2014/main" id="{5D454877-3A23-5E05-EFA1-5DAAFC5B99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8839" y="4357144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4940721-A830-03B1-A623-C58E1B1A066A}"/>
                    </a:ext>
                  </a:extLst>
                </p:cNvPr>
                <p:cNvGrpSpPr/>
                <p:nvPr/>
              </p:nvGrpSpPr>
              <p:grpSpPr>
                <a:xfrm>
                  <a:off x="-5646076" y="4059519"/>
                  <a:ext cx="1371600" cy="727213"/>
                  <a:chOff x="2315115" y="2025412"/>
                  <a:chExt cx="1371600" cy="727213"/>
                </a:xfrm>
              </p:grpSpPr>
              <p:sp>
                <p:nvSpPr>
                  <p:cNvPr id="75" name="Rectangle: Rounded Corners 74">
                    <a:extLst>
                      <a:ext uri="{FF2B5EF4-FFF2-40B4-BE49-F238E27FC236}">
                        <a16:creationId xmlns:a16="http://schemas.microsoft.com/office/drawing/2014/main" id="{C9EBD999-6800-FA0F-3CE5-EA59945422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15115" y="2025412"/>
                    <a:ext cx="1371600" cy="727213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226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Monitor</a:t>
                    </a:r>
                  </a:p>
                </p:txBody>
              </p:sp>
              <p:pic>
                <p:nvPicPr>
                  <p:cNvPr id="76" name="Graphic 75">
                    <a:extLst>
                      <a:ext uri="{FF2B5EF4-FFF2-40B4-BE49-F238E27FC236}">
                        <a16:creationId xmlns:a16="http://schemas.microsoft.com/office/drawing/2014/main" id="{D3223217-2574-636C-F82F-EF6133DF2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8035" y="2319426"/>
                    <a:ext cx="365760" cy="3638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9826AD1-C39D-26D4-2552-992C3B6B944B}"/>
                    </a:ext>
                  </a:extLst>
                </p:cNvPr>
                <p:cNvGrpSpPr/>
                <p:nvPr/>
              </p:nvGrpSpPr>
              <p:grpSpPr>
                <a:xfrm>
                  <a:off x="-2790090" y="4051066"/>
                  <a:ext cx="1371600" cy="731520"/>
                  <a:chOff x="5597015" y="2026260"/>
                  <a:chExt cx="1371600" cy="731520"/>
                </a:xfrm>
              </p:grpSpPr>
              <p:sp>
                <p:nvSpPr>
                  <p:cNvPr id="73" name="Rectangle: Rounded Corners 72">
                    <a:extLst>
                      <a:ext uri="{FF2B5EF4-FFF2-40B4-BE49-F238E27FC236}">
                        <a16:creationId xmlns:a16="http://schemas.microsoft.com/office/drawing/2014/main" id="{ADB00C98-3276-21A8-DDEF-4B0FEDDF7B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7015" y="2026260"/>
                    <a:ext cx="1371600" cy="7315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226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Log Analytics</a:t>
                    </a:r>
                  </a:p>
                </p:txBody>
              </p:sp>
              <p:pic>
                <p:nvPicPr>
                  <p:cNvPr id="74" name="Graphic 73">
                    <a:extLst>
                      <a:ext uri="{FF2B5EF4-FFF2-40B4-BE49-F238E27FC236}">
                        <a16:creationId xmlns:a16="http://schemas.microsoft.com/office/drawing/2014/main" id="{D822FFB4-65E3-2C5D-EF83-CA14CECC14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6910" y="2323049"/>
                    <a:ext cx="365760" cy="3638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7A38EBA-3A71-1840-9B17-DAB24D7B8058}"/>
                    </a:ext>
                  </a:extLst>
                </p:cNvPr>
                <p:cNvGrpSpPr/>
                <p:nvPr/>
              </p:nvGrpSpPr>
              <p:grpSpPr>
                <a:xfrm>
                  <a:off x="-4217650" y="4054294"/>
                  <a:ext cx="1371600" cy="731520"/>
                  <a:chOff x="3956498" y="2029812"/>
                  <a:chExt cx="1371600" cy="731520"/>
                </a:xfrm>
              </p:grpSpPr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063F8410-4BAA-E247-C909-55716E77F4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6498" y="2029812"/>
                    <a:ext cx="1371600" cy="7315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226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Policy</a:t>
                    </a:r>
                  </a:p>
                </p:txBody>
              </p:sp>
              <p:pic>
                <p:nvPicPr>
                  <p:cNvPr id="72" name="Graphic 71">
                    <a:extLst>
                      <a:ext uri="{FF2B5EF4-FFF2-40B4-BE49-F238E27FC236}">
                        <a16:creationId xmlns:a16="http://schemas.microsoft.com/office/drawing/2014/main" id="{B25C1B05-0095-46DD-4A70-B1088FAD99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6807" y="2332662"/>
                    <a:ext cx="365760" cy="3638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BD316128-01B7-D74B-802E-60E3F8F94FBC}"/>
                    </a:ext>
                  </a:extLst>
                </p:cNvPr>
                <p:cNvGrpSpPr/>
                <p:nvPr/>
              </p:nvGrpSpPr>
              <p:grpSpPr>
                <a:xfrm>
                  <a:off x="-1359511" y="4051066"/>
                  <a:ext cx="1369025" cy="731520"/>
                  <a:chOff x="1497341" y="4051359"/>
                  <a:chExt cx="1369025" cy="731520"/>
                </a:xfrm>
              </p:grpSpPr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67315A96-1A75-A26C-018E-2042ED514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97341" y="4051359"/>
                    <a:ext cx="1369025" cy="7315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226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Microsoft Defender </a:t>
                    </a:r>
                    <a:b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</a:br>
                    <a: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for Cloud (Servers and SQL)</a:t>
                    </a:r>
                  </a:p>
                </p:txBody>
              </p:sp>
              <p:pic>
                <p:nvPicPr>
                  <p:cNvPr id="70" name="Graphic 69">
                    <a:extLst>
                      <a:ext uri="{FF2B5EF4-FFF2-40B4-BE49-F238E27FC236}">
                        <a16:creationId xmlns:a16="http://schemas.microsoft.com/office/drawing/2014/main" id="{43E564FE-83BE-21D9-75E2-9913680E9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20546" y="4379351"/>
                    <a:ext cx="320040" cy="32004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9966F29-D3E8-0FEA-1268-9C320841659B}"/>
                  </a:ext>
                </a:extLst>
              </p:cNvPr>
              <p:cNvGrpSpPr/>
              <p:nvPr/>
            </p:nvGrpSpPr>
            <p:grpSpPr>
              <a:xfrm>
                <a:off x="9698172" y="2308859"/>
                <a:ext cx="2794455" cy="730934"/>
                <a:chOff x="9003550" y="2158612"/>
                <a:chExt cx="2794455" cy="730934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D2C4933-9A36-E6CE-AA76-20C7AFB53DE9}"/>
                    </a:ext>
                  </a:extLst>
                </p:cNvPr>
                <p:cNvGrpSpPr/>
                <p:nvPr/>
              </p:nvGrpSpPr>
              <p:grpSpPr>
                <a:xfrm>
                  <a:off x="9003550" y="2158612"/>
                  <a:ext cx="1369025" cy="730934"/>
                  <a:chOff x="9003550" y="2158612"/>
                  <a:chExt cx="1369025" cy="730934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F5E58279-4953-0E5E-9903-34E982B2CE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3550" y="2158612"/>
                    <a:ext cx="1369025" cy="73093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226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Migration assessment</a:t>
                    </a:r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70BFDC79-B950-C3E8-F0F6-CF37B971E7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96DAC541-7B7A-43D3-8B79-37D633B846F1}">
                        <asvg:svgBlip xmlns:asvg="http://schemas.microsoft.com/office/drawing/2016/SVG/main" r:embed="rId3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5182" y="2445167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4997F695-1D56-4BA8-DFC8-D845AFD811C8}"/>
                    </a:ext>
                  </a:extLst>
                </p:cNvPr>
                <p:cNvGrpSpPr/>
                <p:nvPr/>
              </p:nvGrpSpPr>
              <p:grpSpPr>
                <a:xfrm>
                  <a:off x="10428980" y="2158612"/>
                  <a:ext cx="1369025" cy="730934"/>
                  <a:chOff x="10428980" y="2158612"/>
                  <a:chExt cx="1369025" cy="730934"/>
                </a:xfrm>
              </p:grpSpPr>
              <p:sp>
                <p:nvSpPr>
                  <p:cNvPr id="55" name="Rectangle: Rounded Corners 54">
                    <a:extLst>
                      <a:ext uri="{FF2B5EF4-FFF2-40B4-BE49-F238E27FC236}">
                        <a16:creationId xmlns:a16="http://schemas.microsoft.com/office/drawing/2014/main" id="{2C36B0FD-4634-FA66-27C3-2B2CC823C3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28980" y="2158612"/>
                    <a:ext cx="1369025" cy="730934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226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Best practices assessment</a:t>
                    </a:r>
                  </a:p>
                </p:txBody>
              </p:sp>
              <p:pic>
                <p:nvPicPr>
                  <p:cNvPr id="56" name="Graphic 55">
                    <a:extLst>
                      <a:ext uri="{FF2B5EF4-FFF2-40B4-BE49-F238E27FC236}">
                        <a16:creationId xmlns:a16="http://schemas.microsoft.com/office/drawing/2014/main" id="{B5773AF7-E1A1-866A-9509-3BFAE59BBE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96DAC541-7B7A-43D3-8B79-37D633B846F1}">
                        <asvg:svgBlip xmlns:asvg="http://schemas.microsoft.com/office/drawing/2016/SVG/main" r:embed="rId3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76332" y="2543316"/>
                    <a:ext cx="274320" cy="274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46B1905-5464-32FB-3DCE-BAD4B60613D1}"/>
                  </a:ext>
                </a:extLst>
              </p:cNvPr>
              <p:cNvGrpSpPr/>
              <p:nvPr/>
            </p:nvGrpSpPr>
            <p:grpSpPr>
              <a:xfrm>
                <a:off x="8270612" y="2308859"/>
                <a:ext cx="1369025" cy="730934"/>
                <a:chOff x="8270612" y="2308859"/>
                <a:chExt cx="1369025" cy="730934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82D264F2-5847-6ED4-ECFC-8BADDA7CB201}"/>
                    </a:ext>
                  </a:extLst>
                </p:cNvPr>
                <p:cNvSpPr/>
                <p:nvPr/>
              </p:nvSpPr>
              <p:spPr bwMode="auto">
                <a:xfrm>
                  <a:off x="8270612" y="2308859"/>
                  <a:ext cx="1369025" cy="730934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42226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Update Manager</a:t>
                  </a:r>
                </a:p>
              </p:txBody>
            </p:sp>
            <p:pic>
              <p:nvPicPr>
                <p:cNvPr id="47" name="Graphic 46">
                  <a:extLst>
                    <a:ext uri="{FF2B5EF4-FFF2-40B4-BE49-F238E27FC236}">
                      <a16:creationId xmlns:a16="http://schemas.microsoft.com/office/drawing/2014/main" id="{F0C8A483-35E0-F6B2-C567-4DB590D2E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2244" y="2598110"/>
                  <a:ext cx="365760" cy="36576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7456D8B7-8074-904D-516F-1E72F1C7344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ArcBox ITPros ARM/Bicep deployment automation flow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6A739D-7F8D-CECF-6247-F598FA46ABDA}"/>
              </a:ext>
            </a:extLst>
          </p:cNvPr>
          <p:cNvGrpSpPr/>
          <p:nvPr/>
        </p:nvGrpSpPr>
        <p:grpSpPr>
          <a:xfrm>
            <a:off x="731087" y="1039086"/>
            <a:ext cx="10729826" cy="5653109"/>
            <a:chOff x="731087" y="1039086"/>
            <a:chExt cx="10729826" cy="565310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5795C7A-FA64-CB20-B63F-33BE13584926}"/>
                </a:ext>
              </a:extLst>
            </p:cNvPr>
            <p:cNvSpPr/>
            <p:nvPr/>
          </p:nvSpPr>
          <p:spPr bwMode="auto">
            <a:xfrm>
              <a:off x="942679" y="2645536"/>
              <a:ext cx="10518234" cy="4046659"/>
            </a:xfrm>
            <a:prstGeom prst="roundRect">
              <a:avLst>
                <a:gd name="adj" fmla="val 2058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AD78C07-644E-25EC-960D-8AE8E97280EE}"/>
                </a:ext>
              </a:extLst>
            </p:cNvPr>
            <p:cNvSpPr/>
            <p:nvPr/>
          </p:nvSpPr>
          <p:spPr bwMode="auto">
            <a:xfrm>
              <a:off x="5030857" y="1223364"/>
              <a:ext cx="2343046" cy="422427"/>
            </a:xfrm>
            <a:prstGeom prst="roundRect">
              <a:avLst>
                <a:gd name="adj" fmla="val 4645"/>
              </a:avLst>
            </a:prstGeom>
            <a:solidFill>
              <a:schemeClr val="bg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Jumpstart ArcBox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template</a:t>
              </a: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2FD738-3C5A-E989-6823-A461408B1871}"/>
                </a:ext>
              </a:extLst>
            </p:cNvPr>
            <p:cNvGrpSpPr/>
            <p:nvPr/>
          </p:nvGrpSpPr>
          <p:grpSpPr>
            <a:xfrm>
              <a:off x="1878481" y="1039086"/>
              <a:ext cx="1062404" cy="724751"/>
              <a:chOff x="4673087" y="1388481"/>
              <a:chExt cx="1062404" cy="724751"/>
            </a:xfrm>
          </p:grpSpPr>
          <p:pic>
            <p:nvPicPr>
              <p:cNvPr id="110" name="Graphic 109" descr="User">
                <a:extLst>
                  <a:ext uri="{FF2B5EF4-FFF2-40B4-BE49-F238E27FC236}">
                    <a16:creationId xmlns:a16="http://schemas.microsoft.com/office/drawing/2014/main" id="{4F2411D3-5E52-B815-5512-2DF0CD23C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31578" y="1388481"/>
                <a:ext cx="550979" cy="550979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076955-D138-ECB6-F729-D6022E789DDB}"/>
                  </a:ext>
                </a:extLst>
              </p:cNvPr>
              <p:cNvSpPr txBox="1"/>
              <p:nvPr/>
            </p:nvSpPr>
            <p:spPr>
              <a:xfrm>
                <a:off x="4673087" y="1882400"/>
                <a:ext cx="1062404" cy="2308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Jumpstart user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75A9DF-2B68-9B99-B3B3-5712723FC7E8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724133" y="1434220"/>
              <a:ext cx="2306724" cy="35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5AA481-4BBF-4F6C-4D3D-2049CE452DDF}"/>
                </a:ext>
              </a:extLst>
            </p:cNvPr>
            <p:cNvSpPr txBox="1"/>
            <p:nvPr/>
          </p:nvSpPr>
          <p:spPr>
            <a:xfrm>
              <a:off x="2993826" y="1434705"/>
              <a:ext cx="1722057" cy="246221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ARM / Bicep deployment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EFB3C2-5DDE-64DE-FF11-3418A0963281}"/>
                </a:ext>
              </a:extLst>
            </p:cNvPr>
            <p:cNvGrpSpPr/>
            <p:nvPr/>
          </p:nvGrpSpPr>
          <p:grpSpPr>
            <a:xfrm>
              <a:off x="3486880" y="1046301"/>
              <a:ext cx="735947" cy="320040"/>
              <a:chOff x="3563387" y="913814"/>
              <a:chExt cx="735947" cy="320040"/>
            </a:xfrm>
          </p:grpSpPr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821A4AF1-C5D3-B30C-B60E-80310DAB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63387" y="913814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109" name="Picture 6" descr="AzureFunBytes - Getting started with Bicep - Azure DevOps Blog">
                <a:extLst>
                  <a:ext uri="{FF2B5EF4-FFF2-40B4-BE49-F238E27FC236}">
                    <a16:creationId xmlns:a16="http://schemas.microsoft.com/office/drawing/2014/main" id="{A02D30E3-FDE2-672C-25F1-A8B99E30E9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9294" y="913814"/>
                <a:ext cx="320040" cy="32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BD84ED9E-2AD8-FBC4-6CA1-23F5FF41C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6" idx="2"/>
              <a:endCxn id="102" idx="0"/>
            </p:cNvCxnSpPr>
            <p:nvPr/>
          </p:nvCxnSpPr>
          <p:spPr>
            <a:xfrm rot="5400000">
              <a:off x="4660141" y="544702"/>
              <a:ext cx="441151" cy="26433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6319E30-45BC-A1D8-C838-DACC2D6A0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6" idx="2"/>
              <a:endCxn id="104" idx="0"/>
            </p:cNvCxnSpPr>
            <p:nvPr/>
          </p:nvCxnSpPr>
          <p:spPr>
            <a:xfrm rot="16200000" flipH="1">
              <a:off x="7848214" y="-43"/>
              <a:ext cx="441151" cy="373281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C5B0ABA-F708-044B-92BD-91B89ED6D42D}"/>
                </a:ext>
              </a:extLst>
            </p:cNvPr>
            <p:cNvGrpSpPr/>
            <p:nvPr/>
          </p:nvGrpSpPr>
          <p:grpSpPr>
            <a:xfrm>
              <a:off x="1308197" y="3491665"/>
              <a:ext cx="4508059" cy="778693"/>
              <a:chOff x="3713549" y="2803861"/>
              <a:chExt cx="3471378" cy="1166254"/>
            </a:xfrm>
            <a:solidFill>
              <a:schemeClr val="tx2">
                <a:lumMod val="10000"/>
              </a:schemeClr>
            </a:solidFill>
          </p:grpSpPr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339E411C-CB5A-DB5C-B5B9-26D736DFC276}"/>
                  </a:ext>
                </a:extLst>
              </p:cNvPr>
              <p:cNvSpPr/>
              <p:nvPr/>
            </p:nvSpPr>
            <p:spPr bwMode="auto">
              <a:xfrm>
                <a:off x="3713549" y="2803861"/>
                <a:ext cx="3471378" cy="116625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ArcBox Client Azure VM</a:t>
                </a:r>
              </a:p>
            </p:txBody>
          </p: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9E8D5694-F8C2-25EF-8385-48B0EC3D918F}"/>
                  </a:ext>
                </a:extLst>
              </p:cNvPr>
              <p:cNvSpPr/>
              <p:nvPr/>
            </p:nvSpPr>
            <p:spPr bwMode="auto">
              <a:xfrm>
                <a:off x="4461022" y="3295381"/>
                <a:ext cx="1971544" cy="57969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“Servers” logon </a:t>
                </a:r>
                <a:b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PowerShell scripts</a:t>
                </a: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3DFCD86-0437-D8FA-FBE6-B75784948DB5}"/>
                </a:ext>
              </a:extLst>
            </p:cNvPr>
            <p:cNvSpPr/>
            <p:nvPr/>
          </p:nvSpPr>
          <p:spPr bwMode="auto">
            <a:xfrm>
              <a:off x="1308199" y="4337910"/>
              <a:ext cx="2072475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servers and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SQL onboarding scripts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2AA8FB3-E91F-FD8F-86B3-9F71D8F92712}"/>
                </a:ext>
              </a:extLst>
            </p:cNvPr>
            <p:cNvSpPr/>
            <p:nvPr/>
          </p:nvSpPr>
          <p:spPr bwMode="auto">
            <a:xfrm>
              <a:off x="1308199" y="4794392"/>
              <a:ext cx="2072475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 Azure Monitor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workbook template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EEC57E5-74AE-28F3-1444-E2D622C0490D}"/>
                </a:ext>
              </a:extLst>
            </p:cNvPr>
            <p:cNvSpPr/>
            <p:nvPr/>
          </p:nvSpPr>
          <p:spPr bwMode="auto">
            <a:xfrm>
              <a:off x="6329681" y="3490289"/>
              <a:ext cx="2220509" cy="4961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 Azure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storage account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C77CECB-F73F-AA5E-E526-47947A078CC5}"/>
                </a:ext>
              </a:extLst>
            </p:cNvPr>
            <p:cNvSpPr/>
            <p:nvPr/>
          </p:nvSpPr>
          <p:spPr bwMode="auto">
            <a:xfrm>
              <a:off x="8900013" y="3486527"/>
              <a:ext cx="2072475" cy="4961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 management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and operations artifacts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93CA32C-C441-94C1-A835-CF3B9A3A6B3B}"/>
                </a:ext>
              </a:extLst>
            </p:cNvPr>
            <p:cNvSpPr/>
            <p:nvPr/>
          </p:nvSpPr>
          <p:spPr bwMode="auto">
            <a:xfrm>
              <a:off x="8900013" y="4081673"/>
              <a:ext cx="2072475" cy="4961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Policy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assignments template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0D81795-1215-3B40-BA86-264BEAD2DC42}"/>
                </a:ext>
              </a:extLst>
            </p:cNvPr>
            <p:cNvSpPr/>
            <p:nvPr/>
          </p:nvSpPr>
          <p:spPr bwMode="auto">
            <a:xfrm>
              <a:off x="8900013" y="4676819"/>
              <a:ext cx="2072475" cy="4961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Log Analytics workspace and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Update Management enablement solution for Log Analytics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C1C4966-E53E-C70C-34F0-87A2EF0DED78}"/>
                </a:ext>
              </a:extLst>
            </p:cNvPr>
            <p:cNvSpPr/>
            <p:nvPr/>
          </p:nvSpPr>
          <p:spPr bwMode="auto">
            <a:xfrm>
              <a:off x="1308199" y="5251685"/>
              <a:ext cx="2072475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PowerShell DSC configuration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7F1D1F8-E52D-FC35-FA24-CB95EFB0C862}"/>
                </a:ext>
              </a:extLst>
            </p:cNvPr>
            <p:cNvSpPr/>
            <p:nvPr/>
          </p:nvSpPr>
          <p:spPr bwMode="auto">
            <a:xfrm>
              <a:off x="1488749" y="5708978"/>
              <a:ext cx="1891925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WinGet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Packages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BC343DD-A3DC-5E93-3A16-444E1D40BBAF}"/>
                </a:ext>
              </a:extLst>
            </p:cNvPr>
            <p:cNvSpPr/>
            <p:nvPr/>
          </p:nvSpPr>
          <p:spPr bwMode="auto">
            <a:xfrm>
              <a:off x="1488749" y="6179502"/>
              <a:ext cx="1891925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Hyper-V host and VM setup</a:t>
              </a:r>
            </a:p>
          </p:txBody>
        </p: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00DE3788-E6D6-A8D4-15C1-38A7C9268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" idx="1"/>
              <a:endCxn id="16" idx="1"/>
            </p:cNvCxnSpPr>
            <p:nvPr/>
          </p:nvCxnSpPr>
          <p:spPr>
            <a:xfrm rot="10800000" flipV="1">
              <a:off x="1308199" y="4013373"/>
              <a:ext cx="970694" cy="519001"/>
            </a:xfrm>
            <a:prstGeom prst="bentConnector3">
              <a:avLst>
                <a:gd name="adj1" fmla="val 12355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7F65AD85-927A-E097-1C67-59F071844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" idx="1"/>
              <a:endCxn id="17" idx="1"/>
            </p:cNvCxnSpPr>
            <p:nvPr/>
          </p:nvCxnSpPr>
          <p:spPr>
            <a:xfrm rot="10800000" flipV="1">
              <a:off x="1308199" y="4013373"/>
              <a:ext cx="970694" cy="975483"/>
            </a:xfrm>
            <a:prstGeom prst="bentConnector3">
              <a:avLst>
                <a:gd name="adj1" fmla="val 12355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9FF52E4D-44C1-7CC6-F24A-A22400EBB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" idx="1"/>
              <a:endCxn id="22" idx="1"/>
            </p:cNvCxnSpPr>
            <p:nvPr/>
          </p:nvCxnSpPr>
          <p:spPr>
            <a:xfrm rot="10800000" flipV="1">
              <a:off x="1308199" y="4013374"/>
              <a:ext cx="970694" cy="1432776"/>
            </a:xfrm>
            <a:prstGeom prst="bentConnector3">
              <a:avLst>
                <a:gd name="adj1" fmla="val 12355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756974AD-A861-C6C6-54D9-34220AE78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rot="16200000" flipH="1">
              <a:off x="1291479" y="5706173"/>
              <a:ext cx="262830" cy="131710"/>
            </a:xfrm>
            <a:prstGeom prst="bentConnector2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AA0A0BBF-11DE-58B1-0609-A3A80631C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 rot="16200000" flipH="1">
              <a:off x="1056217" y="5941435"/>
              <a:ext cx="733354" cy="131710"/>
            </a:xfrm>
            <a:prstGeom prst="bentConnector2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3BFF7F9D-72FF-531D-4DB5-E1C83D66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9" idx="3"/>
              <a:endCxn id="20" idx="3"/>
            </p:cNvCxnSpPr>
            <p:nvPr/>
          </p:nvCxnSpPr>
          <p:spPr>
            <a:xfrm>
              <a:off x="10972488" y="3734611"/>
              <a:ext cx="12700" cy="595146"/>
            </a:xfrm>
            <a:prstGeom prst="bentConnector3">
              <a:avLst>
                <a:gd name="adj1" fmla="val 180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015BC6E4-9792-65E6-5B83-A751F5F11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9" idx="3"/>
              <a:endCxn id="21" idx="3"/>
            </p:cNvCxnSpPr>
            <p:nvPr/>
          </p:nvCxnSpPr>
          <p:spPr>
            <a:xfrm>
              <a:off x="10972488" y="3734611"/>
              <a:ext cx="12700" cy="1190292"/>
            </a:xfrm>
            <a:prstGeom prst="bentConnector3">
              <a:avLst>
                <a:gd name="adj1" fmla="val 180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ECAE2A4-8BD1-B26A-D2E1-2A6F1AFCCBD9}"/>
                </a:ext>
              </a:extLst>
            </p:cNvPr>
            <p:cNvGrpSpPr/>
            <p:nvPr/>
          </p:nvGrpSpPr>
          <p:grpSpPr>
            <a:xfrm>
              <a:off x="8763675" y="2086942"/>
              <a:ext cx="2343046" cy="422427"/>
              <a:chOff x="7907553" y="2120038"/>
              <a:chExt cx="2343046" cy="422427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2903C17A-F64E-2C12-0421-56C693B217C6}"/>
                  </a:ext>
                </a:extLst>
              </p:cNvPr>
              <p:cNvSpPr/>
              <p:nvPr/>
            </p:nvSpPr>
            <p:spPr bwMode="auto">
              <a:xfrm>
                <a:off x="7907553" y="2120038"/>
                <a:ext cx="2343046" cy="422427"/>
              </a:xfrm>
              <a:prstGeom prst="roundRect">
                <a:avLst>
                  <a:gd name="adj" fmla="val 4645"/>
                </a:avLst>
              </a:prstGeom>
              <a:solidFill>
                <a:schemeClr val="bg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Management artifacts </a:t>
                </a:r>
                <a:b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template</a:t>
                </a: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05" name="Graphic 104">
                <a:extLst>
                  <a:ext uri="{FF2B5EF4-FFF2-40B4-BE49-F238E27FC236}">
                    <a16:creationId xmlns:a16="http://schemas.microsoft.com/office/drawing/2014/main" id="{3B2D2BB1-FBA4-D0A9-521A-303CC76DC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44334" y="2146755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53C90E3-08D2-7A02-9BA2-6D23FA27A230}"/>
                </a:ext>
              </a:extLst>
            </p:cNvPr>
            <p:cNvGrpSpPr/>
            <p:nvPr/>
          </p:nvGrpSpPr>
          <p:grpSpPr>
            <a:xfrm>
              <a:off x="2387529" y="2086942"/>
              <a:ext cx="2343046" cy="422427"/>
              <a:chOff x="2330673" y="2120038"/>
              <a:chExt cx="2343046" cy="422427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AD60D7EB-0385-2B0C-815B-4ED3999DF769}"/>
                  </a:ext>
                </a:extLst>
              </p:cNvPr>
              <p:cNvSpPr/>
              <p:nvPr/>
            </p:nvSpPr>
            <p:spPr bwMode="auto">
              <a:xfrm>
                <a:off x="2330673" y="2120038"/>
                <a:ext cx="2343046" cy="422427"/>
              </a:xfrm>
              <a:prstGeom prst="roundRect">
                <a:avLst>
                  <a:gd name="adj" fmla="val 4645"/>
                </a:avLst>
              </a:prstGeom>
              <a:solidFill>
                <a:schemeClr val="bg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Client VM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template</a:t>
                </a: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C12A2A8D-3741-48BA-BA52-B24F86D81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394356" y="2154195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C0DDE71-3301-9743-F883-9E59C20FE9BC}"/>
                </a:ext>
              </a:extLst>
            </p:cNvPr>
            <p:cNvGrpSpPr/>
            <p:nvPr/>
          </p:nvGrpSpPr>
          <p:grpSpPr>
            <a:xfrm>
              <a:off x="6270488" y="2085325"/>
              <a:ext cx="2343046" cy="422427"/>
              <a:chOff x="5119114" y="2112598"/>
              <a:chExt cx="2343046" cy="422427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CAB8ED5C-9D70-9AB1-27D6-F1B4138CAF09}"/>
                  </a:ext>
                </a:extLst>
              </p:cNvPr>
              <p:cNvSpPr/>
              <p:nvPr/>
            </p:nvSpPr>
            <p:spPr bwMode="auto">
              <a:xfrm>
                <a:off x="5119114" y="2112598"/>
                <a:ext cx="2343046" cy="422427"/>
              </a:xfrm>
              <a:prstGeom prst="roundRect">
                <a:avLst>
                  <a:gd name="adj" fmla="val 4645"/>
                </a:avLst>
              </a:prstGeom>
              <a:solidFill>
                <a:schemeClr val="bg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storage account </a:t>
                </a:r>
                <a:b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template</a:t>
                </a: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914AC5BE-9B84-A77B-8F7F-48F327B73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185153" y="2169615"/>
                <a:ext cx="320040" cy="320040"/>
              </a:xfrm>
              <a:prstGeom prst="rect">
                <a:avLst/>
              </a:prstGeom>
            </p:spPr>
          </p:pic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C29BCB2-BACD-C3A8-5630-F1DC7004F610}"/>
                </a:ext>
              </a:extLst>
            </p:cNvPr>
            <p:cNvCxnSpPr>
              <a:cxnSpLocks/>
              <a:stCxn id="102" idx="2"/>
              <a:endCxn id="106" idx="0"/>
            </p:cNvCxnSpPr>
            <p:nvPr/>
          </p:nvCxnSpPr>
          <p:spPr>
            <a:xfrm>
              <a:off x="3559052" y="2509369"/>
              <a:ext cx="3175" cy="9822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D70DED6-00C6-D70E-82DB-F6DDA01247AB}"/>
                </a:ext>
              </a:extLst>
            </p:cNvPr>
            <p:cNvCxnSpPr>
              <a:cxnSpLocks/>
              <a:stCxn id="104" idx="2"/>
              <a:endCxn id="19" idx="0"/>
            </p:cNvCxnSpPr>
            <p:nvPr/>
          </p:nvCxnSpPr>
          <p:spPr>
            <a:xfrm>
              <a:off x="9935198" y="2509369"/>
              <a:ext cx="1053" cy="97715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7B7495C-7C81-34B6-A5FA-AF3B9084E92D}"/>
                </a:ext>
              </a:extLst>
            </p:cNvPr>
            <p:cNvCxnSpPr>
              <a:cxnSpLocks/>
              <a:stCxn id="99" idx="2"/>
              <a:endCxn id="18" idx="0"/>
            </p:cNvCxnSpPr>
            <p:nvPr/>
          </p:nvCxnSpPr>
          <p:spPr>
            <a:xfrm flipH="1">
              <a:off x="7439936" y="2507752"/>
              <a:ext cx="2075" cy="98253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F8B2A9C0-85BE-11B2-E3DC-2702BA791773}"/>
                </a:ext>
              </a:extLst>
            </p:cNvPr>
            <p:cNvSpPr/>
            <p:nvPr/>
          </p:nvSpPr>
          <p:spPr bwMode="auto">
            <a:xfrm>
              <a:off x="3743781" y="4337909"/>
              <a:ext cx="2072475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SQL Best Practices Assessment</a:t>
              </a: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0087D51-E271-1F07-22E9-83283C598FD4}"/>
                </a:ext>
              </a:extLst>
            </p:cNvPr>
            <p:cNvSpPr/>
            <p:nvPr/>
          </p:nvSpPr>
          <p:spPr bwMode="auto">
            <a:xfrm>
              <a:off x="3743781" y="4797619"/>
              <a:ext cx="2072475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SQL Server Migration Assessment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4CE608AA-D0AE-585B-BC7E-51DEFC8BC8A0}"/>
                </a:ext>
              </a:extLst>
            </p:cNvPr>
            <p:cNvSpPr/>
            <p:nvPr/>
          </p:nvSpPr>
          <p:spPr bwMode="auto">
            <a:xfrm>
              <a:off x="3743781" y="5254912"/>
              <a:ext cx="2072475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Defender for SQL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39631D1-BD3A-3606-59A6-26BBD6595D55}"/>
                </a:ext>
              </a:extLst>
            </p:cNvPr>
            <p:cNvSpPr/>
            <p:nvPr/>
          </p:nvSpPr>
          <p:spPr bwMode="auto">
            <a:xfrm>
              <a:off x="3743781" y="5712205"/>
              <a:ext cx="2072475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Defender for SQL data collection rules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8853EE3-DA51-91D1-AA64-3E5C1BE7E41C}"/>
                </a:ext>
              </a:extLst>
            </p:cNvPr>
            <p:cNvSpPr/>
            <p:nvPr/>
          </p:nvSpPr>
          <p:spPr bwMode="auto">
            <a:xfrm>
              <a:off x="3743781" y="6176905"/>
              <a:ext cx="2072475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Defender for SQL threat simulation</a:t>
              </a:r>
            </a:p>
          </p:txBody>
        </p: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0A4BA9C1-2C92-402A-5F3E-207BE50A7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81" idx="1"/>
              <a:endCxn id="82" idx="1"/>
            </p:cNvCxnSpPr>
            <p:nvPr/>
          </p:nvCxnSpPr>
          <p:spPr>
            <a:xfrm rot="10800000" flipV="1">
              <a:off x="3743781" y="4532374"/>
              <a:ext cx="12700" cy="459710"/>
            </a:xfrm>
            <a:prstGeom prst="bentConnector3">
              <a:avLst>
                <a:gd name="adj1" fmla="val 180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73BC784-9876-3F3B-E1F7-FFF319492ACC}"/>
                </a:ext>
              </a:extLst>
            </p:cNvPr>
            <p:cNvCxnSpPr>
              <a:cxnSpLocks/>
              <a:stCxn id="16" idx="3"/>
              <a:endCxn id="81" idx="1"/>
            </p:cNvCxnSpPr>
            <p:nvPr/>
          </p:nvCxnSpPr>
          <p:spPr>
            <a:xfrm flipV="1">
              <a:off x="3380674" y="4532374"/>
              <a:ext cx="363107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DB3A1E5F-FF95-0B50-9BAE-9B0F93AC2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81" idx="1"/>
              <a:endCxn id="83" idx="1"/>
            </p:cNvCxnSpPr>
            <p:nvPr/>
          </p:nvCxnSpPr>
          <p:spPr>
            <a:xfrm rot="10800000" flipV="1">
              <a:off x="3743781" y="4532373"/>
              <a:ext cx="12700" cy="917003"/>
            </a:xfrm>
            <a:prstGeom prst="bentConnector3">
              <a:avLst>
                <a:gd name="adj1" fmla="val 180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3DA76A56-B2D6-FD63-25AC-9E8703532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81" idx="1"/>
              <a:endCxn id="84" idx="1"/>
            </p:cNvCxnSpPr>
            <p:nvPr/>
          </p:nvCxnSpPr>
          <p:spPr>
            <a:xfrm rot="10800000" flipV="1">
              <a:off x="3743781" y="4532374"/>
              <a:ext cx="12700" cy="1374296"/>
            </a:xfrm>
            <a:prstGeom prst="bentConnector3">
              <a:avLst>
                <a:gd name="adj1" fmla="val 180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30296233-FAFE-0176-BBE5-F559ABF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rot="10800000" flipV="1">
              <a:off x="3743781" y="4532373"/>
              <a:ext cx="12700" cy="1841593"/>
            </a:xfrm>
            <a:prstGeom prst="bentConnector3">
              <a:avLst>
                <a:gd name="adj1" fmla="val 180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087FC5FE-E49D-E73F-E1AB-98376B6B6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6" idx="2"/>
              <a:endCxn id="99" idx="0"/>
            </p:cNvCxnSpPr>
            <p:nvPr/>
          </p:nvCxnSpPr>
          <p:spPr>
            <a:xfrm rot="16200000" flipH="1">
              <a:off x="6602428" y="1245742"/>
              <a:ext cx="439534" cy="123963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568EB553-C901-1223-33EE-F69C34A58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90409" y="3039943"/>
              <a:ext cx="365760" cy="36576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B132356-C73D-9F31-4D8B-002665230F14}"/>
                </a:ext>
              </a:extLst>
            </p:cNvPr>
            <p:cNvSpPr txBox="1"/>
            <p:nvPr/>
          </p:nvSpPr>
          <p:spPr>
            <a:xfrm>
              <a:off x="731087" y="2656193"/>
              <a:ext cx="1484404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ArcBox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resource group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1C66F505-3CC1-EA65-2F3E-69AE9CFEB5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0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ArcBox DevOps architecture</a:t>
            </a:r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B94530D-7F58-AD1D-1A9B-C6724B975DF4}"/>
              </a:ext>
            </a:extLst>
          </p:cNvPr>
          <p:cNvGrpSpPr/>
          <p:nvPr/>
        </p:nvGrpSpPr>
        <p:grpSpPr>
          <a:xfrm>
            <a:off x="242047" y="747938"/>
            <a:ext cx="11707906" cy="6056600"/>
            <a:chOff x="241121" y="741842"/>
            <a:chExt cx="11707906" cy="6056600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86844990-8092-C601-2A76-91C4309856B8}"/>
                </a:ext>
              </a:extLst>
            </p:cNvPr>
            <p:cNvSpPr/>
            <p:nvPr/>
          </p:nvSpPr>
          <p:spPr bwMode="auto">
            <a:xfrm>
              <a:off x="241121" y="1208692"/>
              <a:ext cx="11707906" cy="5589750"/>
            </a:xfrm>
            <a:prstGeom prst="roundRect">
              <a:avLst>
                <a:gd name="adj" fmla="val 2058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25" name="Graphic 124">
              <a:extLst>
                <a:ext uri="{FF2B5EF4-FFF2-40B4-BE49-F238E27FC236}">
                  <a16:creationId xmlns:a16="http://schemas.microsoft.com/office/drawing/2014/main" id="{E9F66CF2-128B-BA16-2E01-7EF9E0F75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962" y="1292073"/>
              <a:ext cx="365760" cy="365760"/>
            </a:xfrm>
            <a:prstGeom prst="rect">
              <a:avLst/>
            </a:prstGeom>
          </p:spPr>
        </p:pic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97A6BF6-BD93-AAEB-5E2C-4C5AD9083CCD}"/>
                </a:ext>
              </a:extLst>
            </p:cNvPr>
            <p:cNvGrpSpPr/>
            <p:nvPr/>
          </p:nvGrpSpPr>
          <p:grpSpPr>
            <a:xfrm>
              <a:off x="2767847" y="1290304"/>
              <a:ext cx="7094143" cy="1154650"/>
              <a:chOff x="2767847" y="1194684"/>
              <a:chExt cx="7094143" cy="115465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368B879-D371-3C28-C8FC-957D96EF3C3C}"/>
                  </a:ext>
                </a:extLst>
              </p:cNvPr>
              <p:cNvSpPr/>
              <p:nvPr/>
            </p:nvSpPr>
            <p:spPr bwMode="auto">
              <a:xfrm>
                <a:off x="2767847" y="1194684"/>
                <a:ext cx="7094143" cy="372923"/>
              </a:xfrm>
              <a:prstGeom prst="roundRect">
                <a:avLst>
                  <a:gd name="adj" fmla="val 4645"/>
                </a:avLst>
              </a:prstGeom>
              <a:solidFill>
                <a:srgbClr val="042226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ArcBox Workbook</a:t>
                </a:r>
              </a:p>
            </p:txBody>
          </p:sp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69EED3EF-5154-6ED0-79F6-B88168BC8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927133" y="1243985"/>
                <a:ext cx="274320" cy="274320"/>
              </a:xfrm>
              <a:prstGeom prst="rect">
                <a:avLst/>
              </a:prstGeom>
            </p:spPr>
          </p:pic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F20AF84-5BB1-D109-8DD2-F0EF40ABBE3C}"/>
                  </a:ext>
                </a:extLst>
              </p:cNvPr>
              <p:cNvGrpSpPr/>
              <p:nvPr/>
            </p:nvGrpSpPr>
            <p:grpSpPr>
              <a:xfrm>
                <a:off x="2767847" y="1607810"/>
                <a:ext cx="7094143" cy="741524"/>
                <a:chOff x="435990" y="1801680"/>
                <a:chExt cx="7094143" cy="741524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4E58253-A516-D434-84E5-5CB262407491}"/>
                    </a:ext>
                  </a:extLst>
                </p:cNvPr>
                <p:cNvGrpSpPr/>
                <p:nvPr/>
              </p:nvGrpSpPr>
              <p:grpSpPr>
                <a:xfrm>
                  <a:off x="435990" y="1806905"/>
                  <a:ext cx="1371600" cy="727213"/>
                  <a:chOff x="2315115" y="2025412"/>
                  <a:chExt cx="1371600" cy="727213"/>
                </a:xfrm>
              </p:grpSpPr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D930FC95-564C-8506-4E0A-A3DE4700BD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15115" y="2025412"/>
                    <a:ext cx="1371600" cy="727213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226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Monitor</a:t>
                    </a:r>
                  </a:p>
                </p:txBody>
              </p:sp>
              <p:pic>
                <p:nvPicPr>
                  <p:cNvPr id="7" name="Graphic 6">
                    <a:extLst>
                      <a:ext uri="{FF2B5EF4-FFF2-40B4-BE49-F238E27FC236}">
                        <a16:creationId xmlns:a16="http://schemas.microsoft.com/office/drawing/2014/main" id="{77A23D64-A573-60AA-0FDC-D686A4E0EB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8035" y="2319426"/>
                    <a:ext cx="365760" cy="3638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5A58F85-6DD9-7DFA-3521-B721CC75B9A4}"/>
                    </a:ext>
                  </a:extLst>
                </p:cNvPr>
                <p:cNvGrpSpPr/>
                <p:nvPr/>
              </p:nvGrpSpPr>
              <p:grpSpPr>
                <a:xfrm>
                  <a:off x="3292842" y="1806905"/>
                  <a:ext cx="1371600" cy="731520"/>
                  <a:chOff x="5597881" y="2034713"/>
                  <a:chExt cx="1371600" cy="731520"/>
                </a:xfrm>
              </p:grpSpPr>
              <p:sp>
                <p:nvSpPr>
                  <p:cNvPr id="11" name="Rectangle: Rounded Corners 10">
                    <a:extLst>
                      <a:ext uri="{FF2B5EF4-FFF2-40B4-BE49-F238E27FC236}">
                        <a16:creationId xmlns:a16="http://schemas.microsoft.com/office/drawing/2014/main" id="{C9BBEAC8-5B0E-C3EA-2C7C-833A228FB1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7881" y="2034713"/>
                    <a:ext cx="1371600" cy="7315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226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Log Analytics</a:t>
                    </a:r>
                  </a:p>
                </p:txBody>
              </p:sp>
              <p:pic>
                <p:nvPicPr>
                  <p:cNvPr id="14" name="Graphic 13">
                    <a:extLst>
                      <a:ext uri="{FF2B5EF4-FFF2-40B4-BE49-F238E27FC236}">
                        <a16:creationId xmlns:a16="http://schemas.microsoft.com/office/drawing/2014/main" id="{C25F1320-6F7B-B58B-8162-D7C6D8EBD2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6910" y="2323049"/>
                    <a:ext cx="365760" cy="3638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3063CAD-48ED-EB6F-4667-23FEA21CEAA7}"/>
                    </a:ext>
                  </a:extLst>
                </p:cNvPr>
                <p:cNvGrpSpPr/>
                <p:nvPr/>
              </p:nvGrpSpPr>
              <p:grpSpPr>
                <a:xfrm>
                  <a:off x="1864416" y="1801680"/>
                  <a:ext cx="1371600" cy="731520"/>
                  <a:chOff x="3956498" y="2029812"/>
                  <a:chExt cx="1371600" cy="731520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D8468FEE-D52B-7CBE-7118-8DA08CB18A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6498" y="2029812"/>
                    <a:ext cx="1371600" cy="7315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226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Azure Policy</a:t>
                    </a:r>
                  </a:p>
                </p:txBody>
              </p:sp>
              <p:pic>
                <p:nvPicPr>
                  <p:cNvPr id="17" name="Graphic 16">
                    <a:extLst>
                      <a:ext uri="{FF2B5EF4-FFF2-40B4-BE49-F238E27FC236}">
                        <a16:creationId xmlns:a16="http://schemas.microsoft.com/office/drawing/2014/main" id="{20DA73F8-F126-F558-8B45-6A9976FBB3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6807" y="2332662"/>
                    <a:ext cx="365760" cy="3638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AD1C05F-726C-C82C-72F1-2BBF0475B737}"/>
                    </a:ext>
                  </a:extLst>
                </p:cNvPr>
                <p:cNvGrpSpPr/>
                <p:nvPr/>
              </p:nvGrpSpPr>
              <p:grpSpPr>
                <a:xfrm>
                  <a:off x="4726975" y="1811684"/>
                  <a:ext cx="1369025" cy="731520"/>
                  <a:chOff x="4749253" y="2177263"/>
                  <a:chExt cx="1369025" cy="731520"/>
                </a:xfrm>
              </p:grpSpPr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8FB1344F-D90C-6D9D-BDB7-5597C0AFE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49253" y="2177263"/>
                    <a:ext cx="1369025" cy="73152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rgbClr val="042226"/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Microsoft Defender </a:t>
                    </a:r>
                    <a:b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</a:br>
                    <a:r>
                      <a: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for Containers</a:t>
                    </a:r>
                  </a:p>
                </p:txBody>
              </p:sp>
              <p:pic>
                <p:nvPicPr>
                  <p:cNvPr id="38" name="Graphic 37">
                    <a:extLst>
                      <a:ext uri="{FF2B5EF4-FFF2-40B4-BE49-F238E27FC236}">
                        <a16:creationId xmlns:a16="http://schemas.microsoft.com/office/drawing/2014/main" id="{DE5210B0-0082-79A1-3A4E-7013285639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3745" y="2516898"/>
                    <a:ext cx="320040" cy="32004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E4E1659A-1A92-4298-8FB0-81FE3921F41B}"/>
                    </a:ext>
                  </a:extLst>
                </p:cNvPr>
                <p:cNvSpPr/>
                <p:nvPr/>
              </p:nvSpPr>
              <p:spPr bwMode="auto">
                <a:xfrm>
                  <a:off x="6158533" y="1811684"/>
                  <a:ext cx="1371600" cy="731520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042226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GitOps Configurations</a:t>
                  </a:r>
                </a:p>
              </p:txBody>
            </p:sp>
            <p:pic>
              <p:nvPicPr>
                <p:cNvPr id="48" name="Graphic 47">
                  <a:extLst>
                    <a:ext uri="{FF2B5EF4-FFF2-40B4-BE49-F238E27FC236}">
                      <a16:creationId xmlns:a16="http://schemas.microsoft.com/office/drawing/2014/main" id="{3867C2FC-91B2-0BC7-6995-844B07167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0443" y="2104530"/>
                  <a:ext cx="367779" cy="3657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F0DEDEC-BEFD-584D-F79B-CB874196AA6D}"/>
                </a:ext>
              </a:extLst>
            </p:cNvPr>
            <p:cNvGrpSpPr/>
            <p:nvPr/>
          </p:nvGrpSpPr>
          <p:grpSpPr>
            <a:xfrm>
              <a:off x="1638293" y="2518258"/>
              <a:ext cx="9364660" cy="4190229"/>
              <a:chOff x="1656222" y="2487786"/>
              <a:chExt cx="9364660" cy="4190229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966B0B2-08FB-5B65-B75A-9FC21515EFDB}"/>
                  </a:ext>
                </a:extLst>
              </p:cNvPr>
              <p:cNvGrpSpPr/>
              <p:nvPr/>
            </p:nvGrpSpPr>
            <p:grpSpPr>
              <a:xfrm>
                <a:off x="3997958" y="2487787"/>
                <a:ext cx="3474803" cy="3763602"/>
                <a:chOff x="4358598" y="2774658"/>
                <a:chExt cx="3474803" cy="3763602"/>
              </a:xfrm>
            </p:grpSpPr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C83D0D15-CB8F-693D-146E-A8D4E1E7158A}"/>
                    </a:ext>
                  </a:extLst>
                </p:cNvPr>
                <p:cNvSpPr/>
                <p:nvPr/>
              </p:nvSpPr>
              <p:spPr bwMode="auto">
                <a:xfrm>
                  <a:off x="4358598" y="2774658"/>
                  <a:ext cx="3474803" cy="3763602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Ubuntu Azure virtual machine</a:t>
                  </a:r>
                </a:p>
              </p:txBody>
            </p:sp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C856419D-8007-33D9-8EC5-5130F29428BB}"/>
                    </a:ext>
                  </a:extLst>
                </p:cNvPr>
                <p:cNvSpPr/>
                <p:nvPr/>
              </p:nvSpPr>
              <p:spPr bwMode="auto">
                <a:xfrm>
                  <a:off x="4517733" y="2851469"/>
                  <a:ext cx="3167529" cy="318080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F62EF6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Rancher k3s </a:t>
                  </a:r>
                  <a:b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three</a:t>
                  </a: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-node cluster </a:t>
                  </a: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62EF6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(pre-configured)</a:t>
                  </a:r>
                </a:p>
              </p:txBody>
            </p:sp>
            <p:pic>
              <p:nvPicPr>
                <p:cNvPr id="71" name="Picture 4" descr="Rancher-icon | Brands RA - RZ">
                  <a:extLst>
                    <a:ext uri="{FF2B5EF4-FFF2-40B4-BE49-F238E27FC236}">
                      <a16:creationId xmlns:a16="http://schemas.microsoft.com/office/drawing/2014/main" id="{280E8599-735E-A79E-2027-F1F3AD2EF0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401" y="5404757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5047A954-69F3-7923-E5F3-244F5EE8FFEE}"/>
                    </a:ext>
                  </a:extLst>
                </p:cNvPr>
                <p:cNvGrpSpPr/>
                <p:nvPr/>
              </p:nvGrpSpPr>
              <p:grpSpPr>
                <a:xfrm>
                  <a:off x="4634719" y="2929163"/>
                  <a:ext cx="2922563" cy="2547661"/>
                  <a:chOff x="1055648" y="2506565"/>
                  <a:chExt cx="2922563" cy="2547661"/>
                </a:xfrm>
              </p:grpSpPr>
              <p:sp>
                <p:nvSpPr>
                  <p:cNvPr id="73" name="Rectangle: Rounded Corners 72">
                    <a:extLst>
                      <a:ext uri="{FF2B5EF4-FFF2-40B4-BE49-F238E27FC236}">
                        <a16:creationId xmlns:a16="http://schemas.microsoft.com/office/drawing/2014/main" id="{41DFA2D4-454C-DE4F-FB4F-B97B7DE59C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55648" y="2506565"/>
                    <a:ext cx="2922563" cy="254766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Arc-enabled Kubernetes </a:t>
                    </a:r>
                    <a:b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</a:b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cluster</a:t>
                    </a:r>
                  </a:p>
                </p:txBody>
              </p:sp>
              <p:pic>
                <p:nvPicPr>
                  <p:cNvPr id="74" name="Graphic 73">
                    <a:extLst>
                      <a:ext uri="{FF2B5EF4-FFF2-40B4-BE49-F238E27FC236}">
                        <a16:creationId xmlns:a16="http://schemas.microsoft.com/office/drawing/2014/main" id="{D6147719-B70E-D3E1-B7AE-C174BB747B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1363" y="2661323"/>
                    <a:ext cx="365760" cy="365760"/>
                  </a:xfrm>
                  <a:prstGeom prst="rect">
                    <a:avLst/>
                  </a:prstGeom>
                </p:spPr>
              </p:pic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5FDAB736-923E-0C72-9E58-9DBCA5F849FA}"/>
                      </a:ext>
                    </a:extLst>
                  </p:cNvPr>
                  <p:cNvGrpSpPr/>
                  <p:nvPr/>
                </p:nvGrpSpPr>
                <p:grpSpPr>
                  <a:xfrm>
                    <a:off x="1761647" y="3027083"/>
                    <a:ext cx="1510567" cy="1937604"/>
                    <a:chOff x="1761647" y="3027083"/>
                    <a:chExt cx="1510567" cy="1937604"/>
                  </a:xfrm>
                </p:grpSpPr>
                <p:sp>
                  <p:nvSpPr>
                    <p:cNvPr id="76" name="Rectangle: Rounded Corners 75">
                      <a:extLst>
                        <a:ext uri="{FF2B5EF4-FFF2-40B4-BE49-F238E27FC236}">
                          <a16:creationId xmlns:a16="http://schemas.microsoft.com/office/drawing/2014/main" id="{F758DFEE-49FB-0F41-8CD1-7993FF88C9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61647" y="4307732"/>
                      <a:ext cx="1510567" cy="656955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5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Sample application</a:t>
                      </a:r>
                    </a:p>
                  </p:txBody>
                </p:sp>
                <p:sp>
                  <p:nvSpPr>
                    <p:cNvPr id="77" name="Rectangle: Rounded Corners 76">
                      <a:extLst>
                        <a:ext uri="{FF2B5EF4-FFF2-40B4-BE49-F238E27FC236}">
                          <a16:creationId xmlns:a16="http://schemas.microsoft.com/office/drawing/2014/main" id="{F3969C00-004D-0E8D-7A99-5D796A520A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61647" y="3027083"/>
                      <a:ext cx="1510567" cy="656955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rgbClr val="005D6C"/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Istio Service Mesh </a:t>
                      </a:r>
                    </a:p>
                  </p:txBody>
                </p:sp>
                <p:pic>
                  <p:nvPicPr>
                    <p:cNvPr id="78" name="Picture 77" descr="A blue and white logo&#10;&#10;Description automatically generated">
                      <a:extLst>
                        <a:ext uri="{FF2B5EF4-FFF2-40B4-BE49-F238E27FC236}">
                          <a16:creationId xmlns:a16="http://schemas.microsoft.com/office/drawing/2014/main" id="{1BB4C515-DAEC-7677-C568-94795D357E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34052" y="3266471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9" name="Graphic 78">
                      <a:extLst>
                        <a:ext uri="{FF2B5EF4-FFF2-40B4-BE49-F238E27FC236}">
                          <a16:creationId xmlns:a16="http://schemas.microsoft.com/office/drawing/2014/main" id="{E524D7DD-894F-F2B9-98E2-4C2007D834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34052" y="4557095"/>
                      <a:ext cx="365760" cy="36576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80" name="Straight Arrow Connector 79">
                      <a:extLst>
                        <a:ext uri="{FF2B5EF4-FFF2-40B4-BE49-F238E27FC236}">
                          <a16:creationId xmlns:a16="http://schemas.microsoft.com/office/drawing/2014/main" id="{245AD56D-B5AC-A896-181D-866880E35620}"/>
                        </a:ext>
                      </a:extLst>
                    </p:cNvPr>
                    <p:cNvCxnSpPr>
                      <a:cxnSpLocks/>
                      <a:stCxn id="77" idx="2"/>
                      <a:endCxn id="76" idx="0"/>
                    </p:cNvCxnSpPr>
                    <p:nvPr/>
                  </p:nvCxnSpPr>
                  <p:spPr>
                    <a:xfrm>
                      <a:off x="2516931" y="3684038"/>
                      <a:ext cx="0" cy="623694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5CD29D4B-6B43-48F7-A3E6-0B09151E2A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71537" y="3825069"/>
                      <a:ext cx="646072" cy="3416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R="0" lvl="0" indent="0"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kumimoji="0" sz="9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</a:defRPr>
                      </a:lvl1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Traffic </a:t>
                      </a:r>
                    </a:p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splitting</a:t>
                      </a:r>
                    </a:p>
                  </p:txBody>
                </p:sp>
              </p:grpSp>
            </p:grpSp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F98A1356-E7AB-DAD6-2D69-09B34FC8FF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4719" y="6124636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01C8F57-076E-AD9D-B6F6-F3831B509406}"/>
                  </a:ext>
                </a:extLst>
              </p:cNvPr>
              <p:cNvGrpSpPr/>
              <p:nvPr/>
            </p:nvGrpSpPr>
            <p:grpSpPr>
              <a:xfrm>
                <a:off x="1656223" y="2487786"/>
                <a:ext cx="2262168" cy="3763603"/>
                <a:chOff x="2016863" y="2774657"/>
                <a:chExt cx="2262168" cy="3763603"/>
              </a:xfrm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B3F6646E-0F7F-97F2-FAE1-66D284D10E7E}"/>
                    </a:ext>
                  </a:extLst>
                </p:cNvPr>
                <p:cNvSpPr/>
                <p:nvPr/>
              </p:nvSpPr>
              <p:spPr bwMode="auto">
                <a:xfrm>
                  <a:off x="2016863" y="2774657"/>
                  <a:ext cx="2262168" cy="376360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3D0536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ArcBox-Client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b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Windows Server 2025 Client </a:t>
                  </a:r>
                  <a:b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virtual machine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84" name="Graphic 83">
                  <a:extLst>
                    <a:ext uri="{FF2B5EF4-FFF2-40B4-BE49-F238E27FC236}">
                      <a16:creationId xmlns:a16="http://schemas.microsoft.com/office/drawing/2014/main" id="{2544963D-5BE6-4043-2CC2-98E8411AE6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9843" y="6124636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75015043-CE84-981F-BC8F-BE27A0BFFB24}"/>
                    </a:ext>
                  </a:extLst>
                </p:cNvPr>
                <p:cNvSpPr/>
                <p:nvPr/>
              </p:nvSpPr>
              <p:spPr bwMode="auto">
                <a:xfrm>
                  <a:off x="2394628" y="3449681"/>
                  <a:ext cx="1476189" cy="1280649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DevOps tools</a:t>
                  </a:r>
                </a:p>
              </p:txBody>
            </p:sp>
            <p:pic>
              <p:nvPicPr>
                <p:cNvPr id="86" name="Graphic 85">
                  <a:extLst>
                    <a:ext uri="{FF2B5EF4-FFF2-40B4-BE49-F238E27FC236}">
                      <a16:creationId xmlns:a16="http://schemas.microsoft.com/office/drawing/2014/main" id="{1F2E5BED-9231-DDBC-62DB-D8B4DC82D3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4122" y="3961283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4A048E28-0E8A-4062-14FD-4D698A555D80}"/>
                  </a:ext>
                </a:extLst>
              </p:cNvPr>
              <p:cNvSpPr/>
              <p:nvPr/>
            </p:nvSpPr>
            <p:spPr bwMode="auto">
              <a:xfrm>
                <a:off x="1656222" y="6295359"/>
                <a:ext cx="9364659" cy="38265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ArcBox Azure Virtual Network</a:t>
                </a:r>
              </a:p>
            </p:txBody>
          </p:sp>
          <p:pic>
            <p:nvPicPr>
              <p:cNvPr id="106" name="Graphic 105">
                <a:extLst>
                  <a:ext uri="{FF2B5EF4-FFF2-40B4-BE49-F238E27FC236}">
                    <a16:creationId xmlns:a16="http://schemas.microsoft.com/office/drawing/2014/main" id="{FADB2BED-6449-DCE7-368C-79C2E9BD0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1793383" y="6303807"/>
                <a:ext cx="365760" cy="365760"/>
              </a:xfrm>
              <a:prstGeom prst="rect">
                <a:avLst/>
              </a:prstGeom>
            </p:spPr>
          </p:pic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28AC439-E9E1-F81C-D76D-1010A534D4D0}"/>
                  </a:ext>
                </a:extLst>
              </p:cNvPr>
              <p:cNvGrpSpPr/>
              <p:nvPr/>
            </p:nvGrpSpPr>
            <p:grpSpPr>
              <a:xfrm>
                <a:off x="7546079" y="2487787"/>
                <a:ext cx="3474803" cy="3763602"/>
                <a:chOff x="4358598" y="2774658"/>
                <a:chExt cx="3474803" cy="3763602"/>
              </a:xfrm>
            </p:grpSpPr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E64D8DBA-6DF6-3E4D-7142-CBF122634C46}"/>
                    </a:ext>
                  </a:extLst>
                </p:cNvPr>
                <p:cNvSpPr/>
                <p:nvPr/>
              </p:nvSpPr>
              <p:spPr bwMode="auto">
                <a:xfrm>
                  <a:off x="4358598" y="2774658"/>
                  <a:ext cx="3474803" cy="3763602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Ubuntu Azure virtual machine</a:t>
                  </a:r>
                </a:p>
              </p:txBody>
            </p:sp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C7ECB1D5-F8C3-7FC4-EFA7-113D29283AE8}"/>
                    </a:ext>
                  </a:extLst>
                </p:cNvPr>
                <p:cNvSpPr/>
                <p:nvPr/>
              </p:nvSpPr>
              <p:spPr bwMode="auto">
                <a:xfrm>
                  <a:off x="4517733" y="2851469"/>
                  <a:ext cx="3167529" cy="3180808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solidFill>
                    <a:srgbClr val="A1F30D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182880" rIns="9144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Rancher k3s </a:t>
                  </a:r>
                  <a:b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three</a:t>
                  </a: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-node cluster </a:t>
                  </a: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(vanilla)</a:t>
                  </a:r>
                </a:p>
              </p:txBody>
            </p:sp>
            <p:pic>
              <p:nvPicPr>
                <p:cNvPr id="110" name="Picture 4" descr="Rancher-icon | Brands RA - RZ">
                  <a:extLst>
                    <a:ext uri="{FF2B5EF4-FFF2-40B4-BE49-F238E27FC236}">
                      <a16:creationId xmlns:a16="http://schemas.microsoft.com/office/drawing/2014/main" id="{A8B7972D-BA11-8450-BA9D-D428F0B0FE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401" y="5404757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1EDA92D7-0471-D3F8-6A4D-75A9F45074F5}"/>
                    </a:ext>
                  </a:extLst>
                </p:cNvPr>
                <p:cNvGrpSpPr/>
                <p:nvPr/>
              </p:nvGrpSpPr>
              <p:grpSpPr>
                <a:xfrm>
                  <a:off x="4634719" y="2929163"/>
                  <a:ext cx="2922563" cy="2547661"/>
                  <a:chOff x="1055648" y="2506565"/>
                  <a:chExt cx="2922563" cy="2547661"/>
                </a:xfrm>
              </p:grpSpPr>
              <p:sp>
                <p:nvSpPr>
                  <p:cNvPr id="113" name="Rectangle: Rounded Corners 112">
                    <a:extLst>
                      <a:ext uri="{FF2B5EF4-FFF2-40B4-BE49-F238E27FC236}">
                        <a16:creationId xmlns:a16="http://schemas.microsoft.com/office/drawing/2014/main" id="{FA144A94-501A-36A2-3F4A-6CFEEEB4AE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55648" y="2506565"/>
                    <a:ext cx="2922563" cy="2547661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Arc-enabled Kubernetes </a:t>
                    </a:r>
                    <a:b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</a:b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cluster</a:t>
                    </a:r>
                  </a:p>
                </p:txBody>
              </p:sp>
              <p:pic>
                <p:nvPicPr>
                  <p:cNvPr id="114" name="Graphic 113">
                    <a:extLst>
                      <a:ext uri="{FF2B5EF4-FFF2-40B4-BE49-F238E27FC236}">
                        <a16:creationId xmlns:a16="http://schemas.microsoft.com/office/drawing/2014/main" id="{5965DAF6-B24A-FFB7-1563-AF72191850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1363" y="2661323"/>
                    <a:ext cx="365760" cy="365760"/>
                  </a:xfrm>
                  <a:prstGeom prst="rect">
                    <a:avLst/>
                  </a:prstGeom>
                </p:spPr>
              </p:pic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FCA9B790-AE95-9CD8-E1F3-4E0B96898061}"/>
                      </a:ext>
                    </a:extLst>
                  </p:cNvPr>
                  <p:cNvGrpSpPr/>
                  <p:nvPr/>
                </p:nvGrpSpPr>
                <p:grpSpPr>
                  <a:xfrm>
                    <a:off x="1761647" y="3027083"/>
                    <a:ext cx="1510567" cy="1937604"/>
                    <a:chOff x="1761647" y="3027083"/>
                    <a:chExt cx="1510567" cy="1937604"/>
                  </a:xfrm>
                </p:grpSpPr>
                <p:sp>
                  <p:nvSpPr>
                    <p:cNvPr id="116" name="Rectangle: Rounded Corners 115">
                      <a:extLst>
                        <a:ext uri="{FF2B5EF4-FFF2-40B4-BE49-F238E27FC236}">
                          <a16:creationId xmlns:a16="http://schemas.microsoft.com/office/drawing/2014/main" id="{B4240845-1E6C-9E1F-01F6-130162A6205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61647" y="4307732"/>
                      <a:ext cx="1510567" cy="656955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5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Sample application</a:t>
                      </a:r>
                    </a:p>
                  </p:txBody>
                </p:sp>
                <p:sp>
                  <p:nvSpPr>
                    <p:cNvPr id="117" name="Rectangle: Rounded Corners 116">
                      <a:extLst>
                        <a:ext uri="{FF2B5EF4-FFF2-40B4-BE49-F238E27FC236}">
                          <a16:creationId xmlns:a16="http://schemas.microsoft.com/office/drawing/2014/main" id="{16BE8248-55F6-8187-14D6-56C06BC1F74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61647" y="3027083"/>
                      <a:ext cx="1510567" cy="656955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rgbClr val="005D6C"/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Istio Service Mesh </a:t>
                      </a:r>
                    </a:p>
                  </p:txBody>
                </p:sp>
                <p:pic>
                  <p:nvPicPr>
                    <p:cNvPr id="118" name="Picture 117" descr="A blue and white logo&#10;&#10;Description automatically generated">
                      <a:extLst>
                        <a:ext uri="{FF2B5EF4-FFF2-40B4-BE49-F238E27FC236}">
                          <a16:creationId xmlns:a16="http://schemas.microsoft.com/office/drawing/2014/main" id="{3714E552-C70E-A891-E659-9B5D7CD65E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34052" y="3266471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9" name="Graphic 118">
                      <a:extLst>
                        <a:ext uri="{FF2B5EF4-FFF2-40B4-BE49-F238E27FC236}">
                          <a16:creationId xmlns:a16="http://schemas.microsoft.com/office/drawing/2014/main" id="{5815F969-3915-30C7-8B29-7FBDB29282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34052" y="4557095"/>
                      <a:ext cx="365760" cy="36576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20" name="Straight Arrow Connector 119">
                      <a:extLst>
                        <a:ext uri="{FF2B5EF4-FFF2-40B4-BE49-F238E27FC236}">
                          <a16:creationId xmlns:a16="http://schemas.microsoft.com/office/drawing/2014/main" id="{E90817EF-DFB2-1011-A4B8-5D24EF0EA7AB}"/>
                        </a:ext>
                      </a:extLst>
                    </p:cNvPr>
                    <p:cNvCxnSpPr>
                      <a:cxnSpLocks/>
                      <a:stCxn id="117" idx="2"/>
                      <a:endCxn id="116" idx="0"/>
                    </p:cNvCxnSpPr>
                    <p:nvPr/>
                  </p:nvCxnSpPr>
                  <p:spPr>
                    <a:xfrm>
                      <a:off x="2516931" y="3684038"/>
                      <a:ext cx="0" cy="623694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7E8BA9F2-8162-48DB-29EB-E1CEBB5C47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71537" y="3825069"/>
                      <a:ext cx="646072" cy="3416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R="0" lvl="0" indent="0"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 kumimoji="0" sz="9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</a:defRPr>
                      </a:lvl1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Traffic </a:t>
                      </a:r>
                    </a:p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splitting</a:t>
                      </a:r>
                    </a:p>
                  </p:txBody>
                </p:sp>
              </p:grpSp>
            </p:grpSp>
            <p:pic>
              <p:nvPicPr>
                <p:cNvPr id="112" name="Graphic 111">
                  <a:extLst>
                    <a:ext uri="{FF2B5EF4-FFF2-40B4-BE49-F238E27FC236}">
                      <a16:creationId xmlns:a16="http://schemas.microsoft.com/office/drawing/2014/main" id="{F14AF0CF-FF6E-26CC-0C9C-E61BE09B6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4719" y="6124636"/>
                  <a:ext cx="365760" cy="3657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202A747-F616-BE8A-5F6F-0526E2BE1924}"/>
                </a:ext>
              </a:extLst>
            </p:cNvPr>
            <p:cNvGrpSpPr/>
            <p:nvPr/>
          </p:nvGrpSpPr>
          <p:grpSpPr>
            <a:xfrm>
              <a:off x="4075710" y="741842"/>
              <a:ext cx="4038729" cy="398353"/>
              <a:chOff x="4076635" y="994195"/>
              <a:chExt cx="4038729" cy="398353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CBF4CF6A-32A4-3DAE-9736-1EEE251CCFD1}"/>
                  </a:ext>
                </a:extLst>
              </p:cNvPr>
              <p:cNvSpPr/>
              <p:nvPr/>
            </p:nvSpPr>
            <p:spPr bwMode="auto">
              <a:xfrm>
                <a:off x="4076635" y="994195"/>
                <a:ext cx="4038729" cy="398353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2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Deployed via ARM Template or Bicep 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28D1B8EB-4AED-E25F-B563-6BF3F41917D8}"/>
                  </a:ext>
                </a:extLst>
              </p:cNvPr>
              <p:cNvGrpSpPr/>
              <p:nvPr/>
            </p:nvGrpSpPr>
            <p:grpSpPr>
              <a:xfrm>
                <a:off x="6924291" y="1036123"/>
                <a:ext cx="735947" cy="320040"/>
                <a:chOff x="6541015" y="336766"/>
                <a:chExt cx="735947" cy="320040"/>
              </a:xfrm>
            </p:grpSpPr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BC7102BA-F150-E1BB-75F5-81B4A576A3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41015" y="336766"/>
                  <a:ext cx="320040" cy="320040"/>
                </a:xfrm>
                <a:prstGeom prst="rect">
                  <a:avLst/>
                </a:prstGeom>
              </p:spPr>
            </p:pic>
            <p:pic>
              <p:nvPicPr>
                <p:cNvPr id="130" name="Picture 6" descr="AzureFunBytes - Getting started with Bicep - Azure DevOps Blog">
                  <a:extLst>
                    <a:ext uri="{FF2B5EF4-FFF2-40B4-BE49-F238E27FC236}">
                      <a16:creationId xmlns:a16="http://schemas.microsoft.com/office/drawing/2014/main" id="{4C2A30BE-5C67-4896-05F5-73F2F9B9F7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6922" y="336766"/>
                  <a:ext cx="320040" cy="320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CB97B0CF-06A2-FBBC-6862-9A89357F04D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14440" y="941018"/>
              <a:ext cx="877861" cy="263824"/>
            </a:xfrm>
            <a:prstGeom prst="bentConnector3">
              <a:avLst>
                <a:gd name="adj1" fmla="val 89"/>
              </a:avLst>
            </a:prstGeom>
            <a:ln w="1270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598042F-8472-7D05-4FBB-C50550FAE33E}"/>
                </a:ext>
              </a:extLst>
            </p:cNvPr>
            <p:cNvSpPr txBox="1"/>
            <p:nvPr/>
          </p:nvSpPr>
          <p:spPr>
            <a:xfrm>
              <a:off x="626779" y="1317466"/>
              <a:ext cx="2054227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 resource group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B7BE8EDE-5083-4CDB-476F-446FB388FA1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ArcBox DevOps ARM/Bicep deployment automation flow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25405A-4212-D7C9-93C5-1D4C58CFD553}"/>
              </a:ext>
            </a:extLst>
          </p:cNvPr>
          <p:cNvSpPr/>
          <p:nvPr/>
        </p:nvSpPr>
        <p:spPr bwMode="auto">
          <a:xfrm>
            <a:off x="63277" y="2725725"/>
            <a:ext cx="12065447" cy="4053646"/>
          </a:xfrm>
          <a:prstGeom prst="roundRect">
            <a:avLst>
              <a:gd name="adj" fmla="val 2058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4FCC8B-1AD9-557A-E2AF-81B3E6B7DF2B}"/>
              </a:ext>
            </a:extLst>
          </p:cNvPr>
          <p:cNvSpPr/>
          <p:nvPr/>
        </p:nvSpPr>
        <p:spPr bwMode="auto">
          <a:xfrm>
            <a:off x="3921992" y="2153319"/>
            <a:ext cx="3275250" cy="422427"/>
          </a:xfrm>
          <a:prstGeom prst="roundRect">
            <a:avLst>
              <a:gd name="adj" fmla="val 4645"/>
            </a:avLst>
          </a:prstGeom>
          <a:solidFill>
            <a:schemeClr val="bg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K3s 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template</a:t>
            </a: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D1F050C-9290-B328-BED2-833B34D93B21}"/>
              </a:ext>
            </a:extLst>
          </p:cNvPr>
          <p:cNvSpPr/>
          <p:nvPr/>
        </p:nvSpPr>
        <p:spPr bwMode="auto">
          <a:xfrm>
            <a:off x="7713844" y="3559222"/>
            <a:ext cx="1831229" cy="49616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ArcBox Azure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storage account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1642391-BD9A-D227-F3FF-565491E65EED}"/>
              </a:ext>
            </a:extLst>
          </p:cNvPr>
          <p:cNvSpPr/>
          <p:nvPr/>
        </p:nvSpPr>
        <p:spPr bwMode="auto">
          <a:xfrm>
            <a:off x="9805511" y="3551346"/>
            <a:ext cx="2072475" cy="49616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ArcBox management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and operations artifacts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637D3C8-A12D-D1F8-9364-DF921B91591E}"/>
              </a:ext>
            </a:extLst>
          </p:cNvPr>
          <p:cNvSpPr/>
          <p:nvPr/>
        </p:nvSpPr>
        <p:spPr bwMode="auto">
          <a:xfrm>
            <a:off x="9805511" y="4146492"/>
            <a:ext cx="2072475" cy="49616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Policy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assignments template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00ED161-99C1-9922-591B-A6E1558C31C8}"/>
              </a:ext>
            </a:extLst>
          </p:cNvPr>
          <p:cNvSpPr/>
          <p:nvPr/>
        </p:nvSpPr>
        <p:spPr bwMode="auto">
          <a:xfrm>
            <a:off x="9805511" y="4741638"/>
            <a:ext cx="2072475" cy="49616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Log Analytics workspace and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Update Management enablement solution for Log Analytics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28D5AD61-36FE-2254-E711-5A4395990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11877986" y="3799430"/>
            <a:ext cx="12700" cy="595146"/>
          </a:xfrm>
          <a:prstGeom prst="bentConnector3">
            <a:avLst>
              <a:gd name="adj1" fmla="val 1120000"/>
            </a:avLst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B5254D07-8EBD-7148-8221-277A8FC09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3"/>
            <a:endCxn id="69" idx="3"/>
          </p:cNvCxnSpPr>
          <p:nvPr/>
        </p:nvCxnSpPr>
        <p:spPr>
          <a:xfrm>
            <a:off x="11877986" y="3799430"/>
            <a:ext cx="12700" cy="1190292"/>
          </a:xfrm>
          <a:prstGeom prst="bentConnector3">
            <a:avLst>
              <a:gd name="adj1" fmla="val 1160000"/>
            </a:avLst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1DB8C34-721E-12FC-DC81-659AF2C76990}"/>
              </a:ext>
            </a:extLst>
          </p:cNvPr>
          <p:cNvGrpSpPr/>
          <p:nvPr/>
        </p:nvGrpSpPr>
        <p:grpSpPr>
          <a:xfrm>
            <a:off x="1065737" y="2158386"/>
            <a:ext cx="2343046" cy="422427"/>
            <a:chOff x="2330673" y="2120038"/>
            <a:chExt cx="2343046" cy="422427"/>
          </a:xfrm>
        </p:grpSpPr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2A070B2E-92FD-CD13-D7D9-8996935D8DCA}"/>
                </a:ext>
              </a:extLst>
            </p:cNvPr>
            <p:cNvSpPr/>
            <p:nvPr/>
          </p:nvSpPr>
          <p:spPr bwMode="auto">
            <a:xfrm>
              <a:off x="2330673" y="2120038"/>
              <a:ext cx="2343046" cy="422427"/>
            </a:xfrm>
            <a:prstGeom prst="roundRect">
              <a:avLst>
                <a:gd name="adj" fmla="val 4645"/>
              </a:avLst>
            </a:prstGeom>
            <a:solidFill>
              <a:schemeClr val="bg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Client VM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template</a:t>
              </a: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42D7CD55-7A18-D8AF-6816-AB9365820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94356" y="2154195"/>
              <a:ext cx="365760" cy="365760"/>
            </a:xfrm>
            <a:prstGeom prst="rect">
              <a:avLst/>
            </a:prstGeom>
          </p:spPr>
        </p:pic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6DFBAAC-0F7F-AD09-F8F7-3069F22FA23B}"/>
              </a:ext>
            </a:extLst>
          </p:cNvPr>
          <p:cNvCxnSpPr>
            <a:cxnSpLocks/>
            <a:stCxn id="183" idx="2"/>
            <a:endCxn id="185" idx="0"/>
          </p:cNvCxnSpPr>
          <p:nvPr/>
        </p:nvCxnSpPr>
        <p:spPr>
          <a:xfrm>
            <a:off x="2237260" y="2580813"/>
            <a:ext cx="863" cy="9642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4" descr="Rancher-icon | Brands RA - RZ">
            <a:extLst>
              <a:ext uri="{FF2B5EF4-FFF2-40B4-BE49-F238E27FC236}">
                <a16:creationId xmlns:a16="http://schemas.microsoft.com/office/drawing/2014/main" id="{AE93A5FA-BA6A-5334-EC2A-8D9EA1BF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67" y="2192543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EBE5B136-1A93-6C88-1E81-C13C97BA5415}"/>
              </a:ext>
            </a:extLst>
          </p:cNvPr>
          <p:cNvGrpSpPr/>
          <p:nvPr/>
        </p:nvGrpSpPr>
        <p:grpSpPr>
          <a:xfrm>
            <a:off x="9670225" y="2158386"/>
            <a:ext cx="2343046" cy="422427"/>
            <a:chOff x="7907553" y="2120038"/>
            <a:chExt cx="2343046" cy="422427"/>
          </a:xfrm>
        </p:grpSpPr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77230A52-08F2-1B6D-2685-812ECDD88025}"/>
                </a:ext>
              </a:extLst>
            </p:cNvPr>
            <p:cNvSpPr/>
            <p:nvPr/>
          </p:nvSpPr>
          <p:spPr bwMode="auto">
            <a:xfrm>
              <a:off x="7907553" y="2120038"/>
              <a:ext cx="2343046" cy="422427"/>
            </a:xfrm>
            <a:prstGeom prst="roundRect">
              <a:avLst>
                <a:gd name="adj" fmla="val 4645"/>
              </a:avLst>
            </a:prstGeom>
            <a:solidFill>
              <a:schemeClr val="bg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Management artifacts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template</a:t>
              </a: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92634A25-99BE-1933-AE95-DDE8F2BFB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44334" y="2146755"/>
              <a:ext cx="365760" cy="36576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7A279B8-B54C-E670-3FC8-AE0382957235}"/>
              </a:ext>
            </a:extLst>
          </p:cNvPr>
          <p:cNvGrpSpPr/>
          <p:nvPr/>
        </p:nvGrpSpPr>
        <p:grpSpPr>
          <a:xfrm>
            <a:off x="7715530" y="2158386"/>
            <a:ext cx="1831232" cy="422427"/>
            <a:chOff x="5119114" y="2112598"/>
            <a:chExt cx="1831232" cy="422427"/>
          </a:xfrm>
        </p:grpSpPr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142EB4AA-D05D-99F4-C0CA-5FDB18F085FA}"/>
                </a:ext>
              </a:extLst>
            </p:cNvPr>
            <p:cNvSpPr/>
            <p:nvPr/>
          </p:nvSpPr>
          <p:spPr bwMode="auto">
            <a:xfrm>
              <a:off x="5119114" y="2112598"/>
              <a:ext cx="1831232" cy="422427"/>
            </a:xfrm>
            <a:prstGeom prst="roundRect">
              <a:avLst>
                <a:gd name="adj" fmla="val 4645"/>
              </a:avLst>
            </a:prstGeom>
            <a:solidFill>
              <a:schemeClr val="bg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storage 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account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template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C696F7CA-5018-1D12-89AD-CBCD20482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86184" y="2190535"/>
              <a:ext cx="274320" cy="274320"/>
            </a:xfrm>
            <a:prstGeom prst="rect">
              <a:avLst/>
            </a:prstGeom>
          </p:spPr>
        </p:pic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9396530-05E8-5FD7-B809-46760C12A844}"/>
              </a:ext>
            </a:extLst>
          </p:cNvPr>
          <p:cNvCxnSpPr>
            <a:cxnSpLocks/>
            <a:stCxn id="179" idx="2"/>
            <a:endCxn id="63" idx="0"/>
          </p:cNvCxnSpPr>
          <p:nvPr/>
        </p:nvCxnSpPr>
        <p:spPr>
          <a:xfrm flipH="1">
            <a:off x="8629459" y="2580813"/>
            <a:ext cx="1687" cy="97840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315747B-A458-5823-8AEE-4B14F188123C}"/>
              </a:ext>
            </a:extLst>
          </p:cNvPr>
          <p:cNvCxnSpPr>
            <a:cxnSpLocks/>
            <a:stCxn id="181" idx="2"/>
            <a:endCxn id="66" idx="0"/>
          </p:cNvCxnSpPr>
          <p:nvPr/>
        </p:nvCxnSpPr>
        <p:spPr>
          <a:xfrm>
            <a:off x="10841748" y="2580813"/>
            <a:ext cx="1" cy="9705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Graphic 100">
            <a:extLst>
              <a:ext uri="{FF2B5EF4-FFF2-40B4-BE49-F238E27FC236}">
                <a16:creationId xmlns:a16="http://schemas.microsoft.com/office/drawing/2014/main" id="{EA0B53E8-71F2-E090-B577-713DE91BAB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144" y="3109549"/>
            <a:ext cx="365760" cy="36576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DCBA7CC0-E626-8128-0529-D74C04426B2B}"/>
              </a:ext>
            </a:extLst>
          </p:cNvPr>
          <p:cNvSpPr txBox="1"/>
          <p:nvPr/>
        </p:nvSpPr>
        <p:spPr>
          <a:xfrm>
            <a:off x="63277" y="2726639"/>
            <a:ext cx="1086991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ArcBox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resource group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1DA19159-DA3D-398C-8B2D-CC9B4E30D8ED}"/>
              </a:ext>
            </a:extLst>
          </p:cNvPr>
          <p:cNvSpPr/>
          <p:nvPr/>
        </p:nvSpPr>
        <p:spPr bwMode="auto">
          <a:xfrm>
            <a:off x="4906212" y="1210354"/>
            <a:ext cx="2343046" cy="422427"/>
          </a:xfrm>
          <a:prstGeom prst="roundRect">
            <a:avLst>
              <a:gd name="adj" fmla="val 4645"/>
            </a:avLst>
          </a:prstGeom>
          <a:solidFill>
            <a:schemeClr val="bg2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Jumpstart ArcBox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template</a:t>
            </a: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4A64983-8A18-DE3B-A265-DDC106DAF4F7}"/>
              </a:ext>
            </a:extLst>
          </p:cNvPr>
          <p:cNvGrpSpPr/>
          <p:nvPr/>
        </p:nvGrpSpPr>
        <p:grpSpPr>
          <a:xfrm>
            <a:off x="1860216" y="1039086"/>
            <a:ext cx="1062404" cy="724751"/>
            <a:chOff x="4673087" y="1388481"/>
            <a:chExt cx="1062404" cy="724751"/>
          </a:xfrm>
        </p:grpSpPr>
        <p:pic>
          <p:nvPicPr>
            <p:cNvPr id="177" name="Graphic 176" descr="User">
              <a:extLst>
                <a:ext uri="{FF2B5EF4-FFF2-40B4-BE49-F238E27FC236}">
                  <a16:creationId xmlns:a16="http://schemas.microsoft.com/office/drawing/2014/main" id="{FD4F93A1-81B4-B99F-2BF6-6A902B12B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31578" y="1388481"/>
              <a:ext cx="550979" cy="550979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46898CF-7552-8B67-8F43-05CF966099D1}"/>
                </a:ext>
              </a:extLst>
            </p:cNvPr>
            <p:cNvSpPr txBox="1"/>
            <p:nvPr/>
          </p:nvSpPr>
          <p:spPr>
            <a:xfrm>
              <a:off x="4673087" y="1882400"/>
              <a:ext cx="1062404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Jumpstart user</a:t>
              </a: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72C5E7D-CE90-E822-9AD8-3D5B4ED6FCA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2669686" y="1421568"/>
            <a:ext cx="223652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D8B3750-ABBE-E629-9834-003212E548B8}"/>
              </a:ext>
            </a:extLst>
          </p:cNvPr>
          <p:cNvSpPr txBox="1"/>
          <p:nvPr/>
        </p:nvSpPr>
        <p:spPr>
          <a:xfrm>
            <a:off x="2931221" y="1441103"/>
            <a:ext cx="1722057" cy="24622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ARM / Bicep deployment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D34238A-A4EA-5783-9FC2-54A09F9C39CF}"/>
              </a:ext>
            </a:extLst>
          </p:cNvPr>
          <p:cNvGrpSpPr/>
          <p:nvPr/>
        </p:nvGrpSpPr>
        <p:grpSpPr>
          <a:xfrm>
            <a:off x="3419975" y="1045292"/>
            <a:ext cx="735947" cy="320040"/>
            <a:chOff x="3563387" y="913814"/>
            <a:chExt cx="735947" cy="320040"/>
          </a:xfrm>
        </p:grpSpPr>
        <p:pic>
          <p:nvPicPr>
            <p:cNvPr id="175" name="Graphic 174">
              <a:extLst>
                <a:ext uri="{FF2B5EF4-FFF2-40B4-BE49-F238E27FC236}">
                  <a16:creationId xmlns:a16="http://schemas.microsoft.com/office/drawing/2014/main" id="{28F5A516-6B91-DA7E-F278-9D88E8378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63387" y="913814"/>
              <a:ext cx="320040" cy="320040"/>
            </a:xfrm>
            <a:prstGeom prst="rect">
              <a:avLst/>
            </a:prstGeom>
          </p:spPr>
        </p:pic>
        <p:pic>
          <p:nvPicPr>
            <p:cNvPr id="176" name="Picture 6" descr="AzureFunBytes - Getting started with Bicep - Azure DevOps Blog">
              <a:extLst>
                <a:ext uri="{FF2B5EF4-FFF2-40B4-BE49-F238E27FC236}">
                  <a16:creationId xmlns:a16="http://schemas.microsoft.com/office/drawing/2014/main" id="{F07AD4BB-1773-4588-D841-703C77BDC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294" y="913814"/>
              <a:ext cx="320040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12DD6C8A-6367-610A-0D3D-F1BB2C56C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 rot="5400000">
            <a:off x="3894696" y="-24654"/>
            <a:ext cx="525605" cy="3840475"/>
          </a:xfrm>
          <a:prstGeom prst="bentConnector3">
            <a:avLst>
              <a:gd name="adj1" fmla="val 50000"/>
            </a:avLst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8932BB5-6715-4073-EDA3-E03223FD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3" idx="2"/>
            <a:endCxn id="179" idx="0"/>
          </p:cNvCxnSpPr>
          <p:nvPr/>
        </p:nvCxnSpPr>
        <p:spPr>
          <a:xfrm rot="16200000" flipH="1">
            <a:off x="7091638" y="618877"/>
            <a:ext cx="525605" cy="2553411"/>
          </a:xfrm>
          <a:prstGeom prst="bentConnector3">
            <a:avLst>
              <a:gd name="adj1" fmla="val 50000"/>
            </a:avLst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7AC77CEB-961D-7765-C000-FE18ECCA0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3" idx="2"/>
            <a:endCxn id="181" idx="0"/>
          </p:cNvCxnSpPr>
          <p:nvPr/>
        </p:nvCxnSpPr>
        <p:spPr>
          <a:xfrm rot="16200000" flipH="1">
            <a:off x="8196939" y="-486424"/>
            <a:ext cx="525605" cy="4764013"/>
          </a:xfrm>
          <a:prstGeom prst="bentConnector3">
            <a:avLst>
              <a:gd name="adj1" fmla="val 50000"/>
            </a:avLst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0004A2F-3E18-BC51-D1C8-5AFFAFAA61C1}"/>
              </a:ext>
            </a:extLst>
          </p:cNvPr>
          <p:cNvGrpSpPr/>
          <p:nvPr/>
        </p:nvGrpSpPr>
        <p:grpSpPr>
          <a:xfrm>
            <a:off x="958544" y="3545099"/>
            <a:ext cx="2559157" cy="3045759"/>
            <a:chOff x="912824" y="3545099"/>
            <a:chExt cx="2559157" cy="3045759"/>
          </a:xfrm>
          <a:solidFill>
            <a:schemeClr val="bg2">
              <a:lumMod val="50000"/>
            </a:schemeClr>
          </a:solidFill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6726F77F-442E-CDA2-6B9A-E8D86E02B437}"/>
                </a:ext>
              </a:extLst>
            </p:cNvPr>
            <p:cNvSpPr/>
            <p:nvPr/>
          </p:nvSpPr>
          <p:spPr bwMode="auto">
            <a:xfrm>
              <a:off x="912824" y="3545099"/>
              <a:ext cx="2559157" cy="778693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 Client Azure VM</a:t>
              </a:r>
            </a:p>
          </p:txBody>
        </p: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70D8A3C4-903A-05FE-0A58-CAD7510556C0}"/>
                </a:ext>
              </a:extLst>
            </p:cNvPr>
            <p:cNvSpPr/>
            <p:nvPr/>
          </p:nvSpPr>
          <p:spPr bwMode="auto">
            <a:xfrm>
              <a:off x="1063774" y="3809644"/>
              <a:ext cx="2245204" cy="387054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“DevOps” logon 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PowerShell scripts</a:t>
              </a: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E11BF638-78F6-B2E7-7FEF-65B94B61D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rot="16200000" flipH="1">
              <a:off x="1281183" y="5919079"/>
              <a:ext cx="158094" cy="131590"/>
            </a:xfrm>
            <a:prstGeom prst="bentConnector2">
              <a:avLst/>
            </a:prstGeom>
            <a:grpFill/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AEED1B74-6B78-D715-F00D-1C1C33C7F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rot="16200000" flipH="1">
              <a:off x="1068670" y="6076585"/>
              <a:ext cx="583120" cy="131590"/>
            </a:xfrm>
            <a:prstGeom prst="bentConnector2">
              <a:avLst/>
            </a:prstGeom>
            <a:grpFill/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144274E-0407-DF8E-A8EF-6486AD2C7E71}"/>
                </a:ext>
              </a:extLst>
            </p:cNvPr>
            <p:cNvGrpSpPr/>
            <p:nvPr/>
          </p:nvGrpSpPr>
          <p:grpSpPr>
            <a:xfrm>
              <a:off x="1262650" y="4437989"/>
              <a:ext cx="1849881" cy="2152869"/>
              <a:chOff x="287577" y="4485742"/>
              <a:chExt cx="1849881" cy="2152869"/>
            </a:xfrm>
            <a:grpFill/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0E40B04-6EDF-7172-BDAA-7E468BFD5298}"/>
                  </a:ext>
                </a:extLst>
              </p:cNvPr>
              <p:cNvSpPr/>
              <p:nvPr/>
            </p:nvSpPr>
            <p:spPr bwMode="auto">
              <a:xfrm>
                <a:off x="287577" y="4485742"/>
                <a:ext cx="1847452" cy="313836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Arc-enabled Kubernetes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cluster extensions scripts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EA1F805-5A3D-480E-8DED-02BA14544D87}"/>
                  </a:ext>
                </a:extLst>
              </p:cNvPr>
              <p:cNvSpPr/>
              <p:nvPr/>
            </p:nvSpPr>
            <p:spPr bwMode="auto">
              <a:xfrm>
                <a:off x="287577" y="4846913"/>
                <a:ext cx="1847452" cy="313836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Jumpstart sample apps</a:t>
                </a:r>
                <a:b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deployment logic scripts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97A2AA6-2E89-55D1-62F2-350117FD9A65}"/>
                  </a:ext>
                </a:extLst>
              </p:cNvPr>
              <p:cNvSpPr/>
              <p:nvPr/>
            </p:nvSpPr>
            <p:spPr bwMode="auto">
              <a:xfrm>
                <a:off x="287578" y="5584737"/>
                <a:ext cx="1847452" cy="313836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PowerShell DSC configuration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A7BC1DF-DCCA-70FB-88EE-7AFCD661A525}"/>
                  </a:ext>
                </a:extLst>
              </p:cNvPr>
              <p:cNvSpPr/>
              <p:nvPr/>
            </p:nvSpPr>
            <p:spPr bwMode="auto">
              <a:xfrm>
                <a:off x="450952" y="5954756"/>
                <a:ext cx="1686506" cy="313836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WinGet</a:t>
                </a: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Packages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7411225-7187-68B7-3C43-1A13976DDD1E}"/>
                  </a:ext>
                </a:extLst>
              </p:cNvPr>
              <p:cNvSpPr/>
              <p:nvPr/>
            </p:nvSpPr>
            <p:spPr bwMode="auto">
              <a:xfrm>
                <a:off x="450952" y="6324775"/>
                <a:ext cx="1686506" cy="313836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Hyper-V host and VM setup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2956066-4AFA-2FC4-8FB4-F65BBE69850C}"/>
                  </a:ext>
                </a:extLst>
              </p:cNvPr>
              <p:cNvSpPr/>
              <p:nvPr/>
            </p:nvSpPr>
            <p:spPr bwMode="auto">
              <a:xfrm>
                <a:off x="287578" y="5215894"/>
                <a:ext cx="1847452" cy="313836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ArcBox Azure Monitor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workbook template</a:t>
                </a:r>
              </a:p>
            </p:txBody>
          </p:sp>
        </p:grp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F0AB30E-594C-74DB-79EB-CD00BC1D6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6" idx="1"/>
              <a:endCxn id="10" idx="1"/>
            </p:cNvCxnSpPr>
            <p:nvPr/>
          </p:nvCxnSpPr>
          <p:spPr>
            <a:xfrm rot="10800000" flipH="1" flipV="1">
              <a:off x="1063774" y="4003171"/>
              <a:ext cx="198876" cy="591736"/>
            </a:xfrm>
            <a:prstGeom prst="bentConnector3">
              <a:avLst>
                <a:gd name="adj1" fmla="val -114946"/>
              </a:avLst>
            </a:prstGeom>
            <a:grpFill/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FF567350-7940-F697-8F5B-06B12D724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6" idx="1"/>
              <a:endCxn id="11" idx="1"/>
            </p:cNvCxnSpPr>
            <p:nvPr/>
          </p:nvCxnSpPr>
          <p:spPr>
            <a:xfrm rot="10800000" flipH="1" flipV="1">
              <a:off x="1063774" y="4003170"/>
              <a:ext cx="198876" cy="952907"/>
            </a:xfrm>
            <a:prstGeom prst="bentConnector3">
              <a:avLst>
                <a:gd name="adj1" fmla="val -114946"/>
              </a:avLst>
            </a:prstGeom>
            <a:grpFill/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793C89E6-212A-050B-B35C-57DBF13F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6" idx="1"/>
              <a:endCxn id="34" idx="1"/>
            </p:cNvCxnSpPr>
            <p:nvPr/>
          </p:nvCxnSpPr>
          <p:spPr>
            <a:xfrm rot="10800000" flipH="1" flipV="1">
              <a:off x="1063773" y="4003171"/>
              <a:ext cx="198877" cy="1321888"/>
            </a:xfrm>
            <a:prstGeom prst="bentConnector3">
              <a:avLst>
                <a:gd name="adj1" fmla="val -114945"/>
              </a:avLst>
            </a:prstGeom>
            <a:grpFill/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8BC5D444-A2F5-FC78-F25D-CDFDCB045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6" idx="1"/>
              <a:endCxn id="12" idx="1"/>
            </p:cNvCxnSpPr>
            <p:nvPr/>
          </p:nvCxnSpPr>
          <p:spPr>
            <a:xfrm rot="10800000" flipH="1" flipV="1">
              <a:off x="1063773" y="4003170"/>
              <a:ext cx="198877" cy="1690731"/>
            </a:xfrm>
            <a:prstGeom prst="bentConnector3">
              <a:avLst>
                <a:gd name="adj1" fmla="val -114945"/>
              </a:avLst>
            </a:prstGeom>
            <a:grpFill/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FD8CA70-EE85-D785-89E3-5DBB033D8320}"/>
              </a:ext>
            </a:extLst>
          </p:cNvPr>
          <p:cNvSpPr/>
          <p:nvPr/>
        </p:nvSpPr>
        <p:spPr bwMode="auto">
          <a:xfrm>
            <a:off x="3919335" y="3545100"/>
            <a:ext cx="1581912" cy="778693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Rancher K3s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VM three-node workload cluster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62EF6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(pre-configured)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275239B-533E-0E85-3296-41F87BBDD9E8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710291" y="4323793"/>
            <a:ext cx="0" cy="3142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EAEBBF8-B41B-EEC1-636C-3402F18EA510}"/>
              </a:ext>
            </a:extLst>
          </p:cNvPr>
          <p:cNvSpPr/>
          <p:nvPr/>
        </p:nvSpPr>
        <p:spPr bwMode="auto">
          <a:xfrm>
            <a:off x="3919335" y="4638044"/>
            <a:ext cx="3280311" cy="49616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Arc-enabled Kubernetes cluster resources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FA1F1ACC-6D02-6251-AE11-5345EDAADBEB}"/>
              </a:ext>
            </a:extLst>
          </p:cNvPr>
          <p:cNvSpPr/>
          <p:nvPr/>
        </p:nvSpPr>
        <p:spPr bwMode="auto">
          <a:xfrm>
            <a:off x="5615493" y="3545099"/>
            <a:ext cx="1581912" cy="778693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Rancher K3s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VM three-node workload cluster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(vanilla)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F0CF92F-3478-E823-8C8E-6BBC2E1A7B9B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6406449" y="4323792"/>
            <a:ext cx="0" cy="30920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6B46D609-E4AA-3856-27B9-DD08C12AD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89" idx="0"/>
          </p:cNvCxnSpPr>
          <p:nvPr/>
        </p:nvCxnSpPr>
        <p:spPr>
          <a:xfrm rot="16200000" flipH="1">
            <a:off x="5498357" y="2637006"/>
            <a:ext cx="969353" cy="846832"/>
          </a:xfrm>
          <a:prstGeom prst="bentConnector3">
            <a:avLst>
              <a:gd name="adj1" fmla="val 50000"/>
            </a:avLst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10D4E218-183E-0593-CD35-9A5E5CE9E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53" idx="0"/>
          </p:cNvCxnSpPr>
          <p:nvPr/>
        </p:nvCxnSpPr>
        <p:spPr>
          <a:xfrm rot="5400000">
            <a:off x="4650277" y="2635760"/>
            <a:ext cx="969354" cy="849326"/>
          </a:xfrm>
          <a:prstGeom prst="bentConnector3">
            <a:avLst>
              <a:gd name="adj1" fmla="val 50000"/>
            </a:avLst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359E3488-1735-7D7E-80EC-227EDDD9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3" idx="2"/>
            <a:endCxn id="6" idx="0"/>
          </p:cNvCxnSpPr>
          <p:nvPr/>
        </p:nvCxnSpPr>
        <p:spPr>
          <a:xfrm rot="5400000">
            <a:off x="5558407" y="1633991"/>
            <a:ext cx="520538" cy="518118"/>
          </a:xfrm>
          <a:prstGeom prst="bentConnector3">
            <a:avLst>
              <a:gd name="adj1" fmla="val 50000"/>
            </a:avLst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E6FD76F-78DC-B0DF-BA52-3274B5A520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ArcBox DevOps “Bookstore” Service Mesh architecture 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5262CC-AEDA-18F0-C584-97491606C3CF}"/>
              </a:ext>
            </a:extLst>
          </p:cNvPr>
          <p:cNvSpPr/>
          <p:nvPr/>
        </p:nvSpPr>
        <p:spPr bwMode="auto">
          <a:xfrm>
            <a:off x="2962395" y="2992633"/>
            <a:ext cx="2137268" cy="877490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Traffic Split policy enforced via GitOps process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D556A6-62DE-18AE-B9B0-51533B3AD2B4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443123" y="3431378"/>
            <a:ext cx="51927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535B9305-41AD-F1EE-7CD1-D32256FD0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7139" y="3431378"/>
            <a:ext cx="367779" cy="365760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332486-D663-3D87-49C0-93AFA1DE7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" idx="0"/>
            <a:endCxn id="8" idx="1"/>
          </p:cNvCxnSpPr>
          <p:nvPr/>
        </p:nvCxnSpPr>
        <p:spPr>
          <a:xfrm rot="5400000" flipH="1" flipV="1">
            <a:off x="4878951" y="1592857"/>
            <a:ext cx="551854" cy="2247699"/>
          </a:xfrm>
          <a:prstGeom prst="bentConnector2">
            <a:avLst/>
          </a:prstGeom>
          <a:solidFill>
            <a:schemeClr val="tx2">
              <a:lumMod val="10000"/>
            </a:schemeClr>
          </a:solidFill>
          <a:ln>
            <a:solidFill>
              <a:srgbClr val="4BC7F3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7451318-9CAE-9039-796E-12D3FF34A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" idx="2"/>
            <a:endCxn id="13" idx="1"/>
          </p:cNvCxnSpPr>
          <p:nvPr/>
        </p:nvCxnSpPr>
        <p:spPr>
          <a:xfrm rot="16200000" flipH="1">
            <a:off x="4880438" y="3020714"/>
            <a:ext cx="548880" cy="2247698"/>
          </a:xfrm>
          <a:prstGeom prst="bentConnector2">
            <a:avLst/>
          </a:prstGeom>
          <a:solidFill>
            <a:schemeClr val="tx2">
              <a:lumMod val="10000"/>
            </a:schemeClr>
          </a:solidFill>
          <a:ln>
            <a:solidFill>
              <a:srgbClr val="A1F30D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6B12400-EA62-94BC-63BD-45663CFDE0C4}"/>
              </a:ext>
            </a:extLst>
          </p:cNvPr>
          <p:cNvGrpSpPr/>
          <p:nvPr/>
        </p:nvGrpSpPr>
        <p:grpSpPr>
          <a:xfrm>
            <a:off x="305855" y="2992633"/>
            <a:ext cx="2137268" cy="877490"/>
            <a:chOff x="305855" y="2992633"/>
            <a:chExt cx="2137268" cy="87749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B1F0996-D832-50B8-668D-F66A7D9C82D0}"/>
                </a:ext>
              </a:extLst>
            </p:cNvPr>
            <p:cNvSpPr/>
            <p:nvPr/>
          </p:nvSpPr>
          <p:spPr bwMode="auto">
            <a:xfrm>
              <a:off x="305855" y="2992633"/>
              <a:ext cx="2137268" cy="87749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“Book Buyer” </a:t>
              </a: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service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D241BC5-1F35-9F3D-3F1D-EEE74C99B173}"/>
                </a:ext>
              </a:extLst>
            </p:cNvPr>
            <p:cNvGrpSpPr/>
            <p:nvPr/>
          </p:nvGrpSpPr>
          <p:grpSpPr>
            <a:xfrm>
              <a:off x="1008728" y="3337909"/>
              <a:ext cx="731521" cy="459229"/>
              <a:chOff x="1627365" y="2213205"/>
              <a:chExt cx="731521" cy="459229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95926291-6FB2-EBB9-E27E-EA710D2E72FD}"/>
                  </a:ext>
                </a:extLst>
              </p:cNvPr>
              <p:cNvSpPr/>
              <p:nvPr/>
            </p:nvSpPr>
            <p:spPr bwMode="auto">
              <a:xfrm>
                <a:off x="1627365" y="2213205"/>
                <a:ext cx="731521" cy="459229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9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00EADF13-C61B-AB0F-0BD5-C24432F11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27366" y="2259940"/>
                <a:ext cx="731520" cy="365760"/>
              </a:xfrm>
              <a:prstGeom prst="rect">
                <a:avLst/>
              </a:prstGeom>
            </p:spPr>
          </p:pic>
        </p:grpSp>
      </p:grp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BA6AEB6C-02C6-73D5-CBEE-90F6EAC72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416603" y="2440778"/>
            <a:ext cx="2095907" cy="549477"/>
          </a:xfrm>
          <a:prstGeom prst="bentConnector2">
            <a:avLst/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59E7B46F-3D9F-5C73-041C-E8EF8FEB1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8416603" y="3867745"/>
            <a:ext cx="2095907" cy="554233"/>
          </a:xfrm>
          <a:prstGeom prst="bentConnector2">
            <a:avLst/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3">
            <a:extLst>
              <a:ext uri="{FF2B5EF4-FFF2-40B4-BE49-F238E27FC236}">
                <a16:creationId xmlns:a16="http://schemas.microsoft.com/office/drawing/2014/main" id="{AEA04FED-F125-2F3C-B367-8C50251EFC7D}"/>
              </a:ext>
            </a:extLst>
          </p:cNvPr>
          <p:cNvSpPr txBox="1"/>
          <p:nvPr/>
        </p:nvSpPr>
        <p:spPr>
          <a:xfrm>
            <a:off x="4114425" y="1890740"/>
            <a:ext cx="2081514" cy="523220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BC7F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v1 web traffic redirection based on Traffic Split policy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A3F0348-581A-59DC-C480-45D37A103BE7}"/>
              </a:ext>
            </a:extLst>
          </p:cNvPr>
          <p:cNvSpPr txBox="1"/>
          <p:nvPr/>
        </p:nvSpPr>
        <p:spPr>
          <a:xfrm>
            <a:off x="4114425" y="4444039"/>
            <a:ext cx="2081514" cy="52322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v2 web traffic redirection based on Traffic Split policy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F688B9-0C26-6FDA-4696-FDA0F8591B89}"/>
              </a:ext>
            </a:extLst>
          </p:cNvPr>
          <p:cNvSpPr txBox="1"/>
          <p:nvPr/>
        </p:nvSpPr>
        <p:spPr>
          <a:xfrm>
            <a:off x="8498786" y="1897074"/>
            <a:ext cx="1931541" cy="52322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Book purchase transaction recorded in database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B75939-EF24-A38F-A7F8-B89F1343569D}"/>
              </a:ext>
            </a:extLst>
          </p:cNvPr>
          <p:cNvSpPr txBox="1"/>
          <p:nvPr/>
        </p:nvSpPr>
        <p:spPr>
          <a:xfrm>
            <a:off x="8498786" y="4419003"/>
            <a:ext cx="1931541" cy="52322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Book purchase transaction recorded in database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F253D4-7D5E-D68D-37E2-E195A97923E4}"/>
              </a:ext>
            </a:extLst>
          </p:cNvPr>
          <p:cNvGrpSpPr/>
          <p:nvPr/>
        </p:nvGrpSpPr>
        <p:grpSpPr>
          <a:xfrm>
            <a:off x="6278728" y="2002034"/>
            <a:ext cx="2137268" cy="877490"/>
            <a:chOff x="305855" y="2992633"/>
            <a:chExt cx="2137268" cy="87749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06D31E5-5B03-2BD4-15F3-971F9CBD526B}"/>
                </a:ext>
              </a:extLst>
            </p:cNvPr>
            <p:cNvSpPr/>
            <p:nvPr/>
          </p:nvSpPr>
          <p:spPr bwMode="auto">
            <a:xfrm>
              <a:off x="305855" y="2992633"/>
              <a:ext cx="2137268" cy="87749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4BC7F3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“Bookstore”</a:t>
              </a: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service v1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E516F5E-490D-E617-5708-22D573C2B701}"/>
                </a:ext>
              </a:extLst>
            </p:cNvPr>
            <p:cNvGrpSpPr/>
            <p:nvPr/>
          </p:nvGrpSpPr>
          <p:grpSpPr>
            <a:xfrm>
              <a:off x="1008728" y="3337909"/>
              <a:ext cx="731521" cy="459229"/>
              <a:chOff x="1627365" y="2213205"/>
              <a:chExt cx="731521" cy="459229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60664DC-BC34-B703-B349-A8244545DC43}"/>
                  </a:ext>
                </a:extLst>
              </p:cNvPr>
              <p:cNvSpPr/>
              <p:nvPr/>
            </p:nvSpPr>
            <p:spPr bwMode="auto">
              <a:xfrm>
                <a:off x="1627365" y="2213205"/>
                <a:ext cx="731521" cy="459229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9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5C8CA0F8-5AF7-C7FE-572A-3B0411D7C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27366" y="2259940"/>
                <a:ext cx="731520" cy="36576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17B0B-8315-AD88-E431-7840871DD851}"/>
              </a:ext>
            </a:extLst>
          </p:cNvPr>
          <p:cNvGrpSpPr/>
          <p:nvPr/>
        </p:nvGrpSpPr>
        <p:grpSpPr>
          <a:xfrm>
            <a:off x="6278727" y="3980258"/>
            <a:ext cx="2137268" cy="877490"/>
            <a:chOff x="305855" y="2992633"/>
            <a:chExt cx="2137268" cy="8774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8E1DAB0-93F4-6AE7-AF8C-D8163EF30E70}"/>
                </a:ext>
              </a:extLst>
            </p:cNvPr>
            <p:cNvSpPr/>
            <p:nvPr/>
          </p:nvSpPr>
          <p:spPr bwMode="auto">
            <a:xfrm>
              <a:off x="305855" y="2992633"/>
              <a:ext cx="2137268" cy="87749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A1F30D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“Bookstore”</a:t>
              </a: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service v2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19DB64-DD12-6F14-E1FC-495A323EB9B7}"/>
                </a:ext>
              </a:extLst>
            </p:cNvPr>
            <p:cNvGrpSpPr/>
            <p:nvPr/>
          </p:nvGrpSpPr>
          <p:grpSpPr>
            <a:xfrm>
              <a:off x="1008728" y="3337909"/>
              <a:ext cx="731521" cy="459229"/>
              <a:chOff x="1627365" y="2213205"/>
              <a:chExt cx="731521" cy="459229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2D2B1AA-D435-5CC2-BCE8-A358815F972C}"/>
                  </a:ext>
                </a:extLst>
              </p:cNvPr>
              <p:cNvSpPr/>
              <p:nvPr/>
            </p:nvSpPr>
            <p:spPr bwMode="auto">
              <a:xfrm>
                <a:off x="1627365" y="2213205"/>
                <a:ext cx="731521" cy="459229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9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BA4C0A2C-6502-91D2-A422-401A962AE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27366" y="2259940"/>
                <a:ext cx="731520" cy="365760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9DB012-76C9-FD64-7778-1D4C3D007647}"/>
              </a:ext>
            </a:extLst>
          </p:cNvPr>
          <p:cNvGrpSpPr/>
          <p:nvPr/>
        </p:nvGrpSpPr>
        <p:grpSpPr>
          <a:xfrm>
            <a:off x="9443876" y="2990255"/>
            <a:ext cx="2137268" cy="877490"/>
            <a:chOff x="305855" y="2992633"/>
            <a:chExt cx="2137268" cy="8774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394345C-077C-EE7F-CC2B-05BF802DC7D0}"/>
                </a:ext>
              </a:extLst>
            </p:cNvPr>
            <p:cNvSpPr/>
            <p:nvPr/>
          </p:nvSpPr>
          <p:spPr bwMode="auto">
            <a:xfrm>
              <a:off x="305855" y="2992633"/>
              <a:ext cx="2137268" cy="877490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“Book Warehouse”</a:t>
              </a: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service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4BDEC8-CF1A-672F-B60D-A63A449AD8FE}"/>
                </a:ext>
              </a:extLst>
            </p:cNvPr>
            <p:cNvGrpSpPr/>
            <p:nvPr/>
          </p:nvGrpSpPr>
          <p:grpSpPr>
            <a:xfrm>
              <a:off x="1008728" y="3337909"/>
              <a:ext cx="731521" cy="459229"/>
              <a:chOff x="1627365" y="2213205"/>
              <a:chExt cx="731521" cy="459229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0CBE8E1-C3F8-8F77-7085-0990C5BB784A}"/>
                  </a:ext>
                </a:extLst>
              </p:cNvPr>
              <p:cNvSpPr/>
              <p:nvPr/>
            </p:nvSpPr>
            <p:spPr bwMode="auto">
              <a:xfrm>
                <a:off x="1627365" y="2213205"/>
                <a:ext cx="731521" cy="459229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9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3356E091-D2EA-91D1-AE07-8FE527791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27366" y="2259940"/>
                <a:ext cx="731520" cy="365760"/>
              </a:xfrm>
              <a:prstGeom prst="rect">
                <a:avLst/>
              </a:prstGeom>
            </p:spPr>
          </p:pic>
        </p:grp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B518567A-C205-AFC9-BFF7-3108C129B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2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56251"/>
          </a:xfrm>
        </p:spPr>
        <p:txBody>
          <a:bodyPr/>
          <a:lstStyle/>
          <a:p>
            <a:r>
              <a:rPr lang="en-US" sz="1800" spc="-50" dirty="0">
                <a:latin typeface="Segoe UI Semibold (Headings)"/>
              </a:rPr>
              <a:t>Arc Jumpstart – ArcBox DevOps “Bookstore” Service Mesh Interface (SMI) Traffic Split (Blue/Green)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0DEAB3-971B-DDD9-BCF7-FB104C817ECD}"/>
              </a:ext>
            </a:extLst>
          </p:cNvPr>
          <p:cNvGrpSpPr/>
          <p:nvPr/>
        </p:nvGrpSpPr>
        <p:grpSpPr>
          <a:xfrm>
            <a:off x="182815" y="1750683"/>
            <a:ext cx="11826370" cy="3606530"/>
            <a:chOff x="182815" y="1750683"/>
            <a:chExt cx="11826370" cy="360653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EE5A5E1-E2CF-3E15-8CAB-131A1C2AC0D1}"/>
                </a:ext>
              </a:extLst>
            </p:cNvPr>
            <p:cNvGrpSpPr/>
            <p:nvPr/>
          </p:nvGrpSpPr>
          <p:grpSpPr>
            <a:xfrm>
              <a:off x="182815" y="2719987"/>
              <a:ext cx="11826370" cy="2637226"/>
              <a:chOff x="198283" y="2110387"/>
              <a:chExt cx="11826370" cy="2637226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73A98A6-66E7-10BF-09BD-BCEAD91E8FC7}"/>
                  </a:ext>
                </a:extLst>
              </p:cNvPr>
              <p:cNvGrpSpPr/>
              <p:nvPr/>
            </p:nvGrpSpPr>
            <p:grpSpPr>
              <a:xfrm>
                <a:off x="198283" y="2110387"/>
                <a:ext cx="3548958" cy="2637226"/>
                <a:chOff x="305855" y="2110387"/>
                <a:chExt cx="3548958" cy="263722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6F688B9-0C26-6FDA-4696-FDA0F8591B89}"/>
                    </a:ext>
                  </a:extLst>
                </p:cNvPr>
                <p:cNvSpPr txBox="1"/>
                <p:nvPr/>
              </p:nvSpPr>
              <p:spPr>
                <a:xfrm>
                  <a:off x="1043420" y="2171822"/>
                  <a:ext cx="1311937" cy="353943"/>
                </a:xfrm>
                <a:prstGeom prst="rect">
                  <a:avLst/>
                </a:prstGeom>
                <a:noFill/>
              </p:spPr>
              <p:txBody>
                <a:bodyPr wrap="square" tIns="91440" bIns="9144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defRPr>
                  </a:lvl1pPr>
                  <a:lvl2pPr marL="457200" defTabSz="914400"/>
                  <a:lvl3pPr marL="914400" defTabSz="914400"/>
                  <a:lvl4pPr marL="1371600" defTabSz="914400"/>
                  <a:lvl5pPr marL="1828800" defTabSz="914400"/>
                  <a:lvl6pPr marL="2286000" defTabSz="914400"/>
                  <a:lvl7pPr marL="2743200" defTabSz="914400"/>
                  <a:lvl8pPr marL="3200400" defTabSz="914400"/>
                  <a:lvl9pPr marL="3657600" defTabSz="914400"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BC7F3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100% web traffic</a:t>
                  </a:r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D84682F4-BFFE-261B-E8FC-225AF895A08D}"/>
                    </a:ext>
                  </a:extLst>
                </p:cNvPr>
                <p:cNvSpPr/>
                <p:nvPr/>
              </p:nvSpPr>
              <p:spPr bwMode="auto">
                <a:xfrm>
                  <a:off x="305855" y="2992633"/>
                  <a:ext cx="1546851" cy="87749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“Book Buyer” </a:t>
                  </a: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service</a:t>
                  </a:r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E961B80-1CE8-D482-D1F9-FDF1A7A5A3C9}"/>
                    </a:ext>
                  </a:extLst>
                </p:cNvPr>
                <p:cNvGrpSpPr/>
                <p:nvPr/>
              </p:nvGrpSpPr>
              <p:grpSpPr>
                <a:xfrm>
                  <a:off x="713519" y="3331933"/>
                  <a:ext cx="731521" cy="459229"/>
                  <a:chOff x="1627365" y="2213205"/>
                  <a:chExt cx="731521" cy="459229"/>
                </a:xfrm>
              </p:grpSpPr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1674DB12-AD60-CCF9-58A6-26C639C664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27365" y="2213205"/>
                    <a:ext cx="731521" cy="459229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9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pic>
                <p:nvPicPr>
                  <p:cNvPr id="11" name="Graphic 10">
                    <a:extLst>
                      <a:ext uri="{FF2B5EF4-FFF2-40B4-BE49-F238E27FC236}">
                        <a16:creationId xmlns:a16="http://schemas.microsoft.com/office/drawing/2014/main" id="{AD22BE9A-656F-03E6-B8C1-37D0C3CCD9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7366" y="2259940"/>
                    <a:ext cx="73152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87F23925-4847-2D43-A16F-CB1005A51582}"/>
                    </a:ext>
                  </a:extLst>
                </p:cNvPr>
                <p:cNvGrpSpPr/>
                <p:nvPr/>
              </p:nvGrpSpPr>
              <p:grpSpPr>
                <a:xfrm>
                  <a:off x="2307962" y="2110387"/>
                  <a:ext cx="1546851" cy="877490"/>
                  <a:chOff x="2095808" y="2338209"/>
                  <a:chExt cx="1546851" cy="877490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FEC4D33B-2993-BD4C-652C-76ECF973D3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95808" y="2338209"/>
                    <a:ext cx="1546851" cy="87749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4BC7F3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“Bookstore” </a:t>
                    </a: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service v1</a:t>
                    </a:r>
                  </a:p>
                </p:txBody>
              </p: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54278B82-9EF1-70E3-304F-A28CE291945F}"/>
                      </a:ext>
                    </a:extLst>
                  </p:cNvPr>
                  <p:cNvGrpSpPr/>
                  <p:nvPr/>
                </p:nvGrpSpPr>
                <p:grpSpPr>
                  <a:xfrm>
                    <a:off x="2503472" y="2677509"/>
                    <a:ext cx="731521" cy="459229"/>
                    <a:chOff x="1627365" y="2213205"/>
                    <a:chExt cx="731521" cy="459229"/>
                  </a:xfrm>
                </p:grpSpPr>
                <p:sp>
                  <p:nvSpPr>
                    <p:cNvPr id="14" name="Rectangle: Rounded Corners 13">
                      <a:extLst>
                        <a:ext uri="{FF2B5EF4-FFF2-40B4-BE49-F238E27FC236}">
                          <a16:creationId xmlns:a16="http://schemas.microsoft.com/office/drawing/2014/main" id="{39970FCF-13BC-499F-B174-A1FD5FC8585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27365" y="2213205"/>
                      <a:ext cx="731521" cy="459229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9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15" name="Graphic 14">
                      <a:extLst>
                        <a:ext uri="{FF2B5EF4-FFF2-40B4-BE49-F238E27FC236}">
                          <a16:creationId xmlns:a16="http://schemas.microsoft.com/office/drawing/2014/main" id="{65CB81ED-B9DF-6E68-AF4F-FF5EB0D8DF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27366" y="2259940"/>
                      <a:ext cx="731520" cy="36576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6D1B2B03-6DB0-618F-8117-87B8F0DDD5A1}"/>
                    </a:ext>
                  </a:extLst>
                </p:cNvPr>
                <p:cNvGrpSpPr/>
                <p:nvPr/>
              </p:nvGrpSpPr>
              <p:grpSpPr>
                <a:xfrm>
                  <a:off x="2304976" y="3870123"/>
                  <a:ext cx="1546851" cy="877490"/>
                  <a:chOff x="2095808" y="2338209"/>
                  <a:chExt cx="1546851" cy="877490"/>
                </a:xfrm>
              </p:grpSpPr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4036FE52-D430-BD88-1752-FE342ED5FE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95808" y="2338209"/>
                    <a:ext cx="1546851" cy="87749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A1F30D"/>
                    </a:solidFill>
                    <a:prstDash val="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“Bookstore” </a:t>
                    </a: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service v2</a:t>
                    </a:r>
                  </a:p>
                </p:txBody>
              </p: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62C35DA6-527A-DBBB-33C8-5E3B8F8418AE}"/>
                      </a:ext>
                    </a:extLst>
                  </p:cNvPr>
                  <p:cNvGrpSpPr/>
                  <p:nvPr/>
                </p:nvGrpSpPr>
                <p:grpSpPr>
                  <a:xfrm>
                    <a:off x="2503472" y="2677509"/>
                    <a:ext cx="731521" cy="459229"/>
                    <a:chOff x="1627365" y="2213205"/>
                    <a:chExt cx="731521" cy="459229"/>
                  </a:xfrm>
                </p:grpSpPr>
                <p:sp>
                  <p:nvSpPr>
                    <p:cNvPr id="27" name="Rectangle: Rounded Corners 26">
                      <a:extLst>
                        <a:ext uri="{FF2B5EF4-FFF2-40B4-BE49-F238E27FC236}">
                          <a16:creationId xmlns:a16="http://schemas.microsoft.com/office/drawing/2014/main" id="{9C67A31D-376B-E7A8-F036-09AA7CE5970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27365" y="2213205"/>
                      <a:ext cx="731521" cy="459229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9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28" name="Graphic 27">
                      <a:extLst>
                        <a:ext uri="{FF2B5EF4-FFF2-40B4-BE49-F238E27FC236}">
                          <a16:creationId xmlns:a16="http://schemas.microsoft.com/office/drawing/2014/main" id="{EDBE7DE1-F088-FAB7-661C-4EC56CD4FB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27366" y="2259940"/>
                      <a:ext cx="731520" cy="365760"/>
                    </a:xfrm>
                    <a:prstGeom prst="rect">
                      <a:avLst/>
                    </a:prstGeom>
                  </p:spPr>
                </p:pic>
              </p:grpSp>
            </p:grp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735D6761-A56E-A3C3-CCEF-14CC47766F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8" idx="0"/>
                  <a:endCxn id="12" idx="1"/>
                </p:cNvCxnSpPr>
                <p:nvPr/>
              </p:nvCxnSpPr>
              <p:spPr>
                <a:xfrm rot="5400000" flipH="1" flipV="1">
                  <a:off x="1471871" y="2156543"/>
                  <a:ext cx="443501" cy="1228681"/>
                </a:xfrm>
                <a:prstGeom prst="bentConnector2">
                  <a:avLst/>
                </a:prstGeom>
                <a:solidFill>
                  <a:schemeClr val="tx2">
                    <a:lumMod val="10000"/>
                  </a:schemeClr>
                </a:solidFill>
                <a:ln>
                  <a:solidFill>
                    <a:srgbClr val="4BC7F3"/>
                  </a:solidFill>
                  <a:prstDash val="solid"/>
                  <a:headEnd type="none" w="lg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or: Elbow 33">
                  <a:extLst>
                    <a:ext uri="{FF2B5EF4-FFF2-40B4-BE49-F238E27FC236}">
                      <a16:creationId xmlns:a16="http://schemas.microsoft.com/office/drawing/2014/main" id="{BF07AD2F-B1E0-58BF-18B9-EBB5CCB645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8" idx="2"/>
                  <a:endCxn id="25" idx="1"/>
                </p:cNvCxnSpPr>
                <p:nvPr/>
              </p:nvCxnSpPr>
              <p:spPr>
                <a:xfrm rot="16200000" flipH="1">
                  <a:off x="1472756" y="3476647"/>
                  <a:ext cx="438745" cy="1225695"/>
                </a:xfrm>
                <a:prstGeom prst="bentConnector2">
                  <a:avLst/>
                </a:prstGeom>
                <a:solidFill>
                  <a:schemeClr val="tx2">
                    <a:lumMod val="10000"/>
                  </a:schemeClr>
                </a:solidFill>
                <a:ln>
                  <a:solidFill>
                    <a:srgbClr val="A1F30D"/>
                  </a:solidFill>
                  <a:prstDash val="dash"/>
                  <a:headEnd type="none" w="lg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CFDDB7C-8EB1-3004-5DC7-57855930156C}"/>
                    </a:ext>
                  </a:extLst>
                </p:cNvPr>
                <p:cNvSpPr txBox="1"/>
                <p:nvPr/>
              </p:nvSpPr>
              <p:spPr>
                <a:xfrm>
                  <a:off x="1036160" y="4332565"/>
                  <a:ext cx="1311937" cy="353943"/>
                </a:xfrm>
                <a:prstGeom prst="rect">
                  <a:avLst/>
                </a:prstGeom>
                <a:noFill/>
              </p:spPr>
              <p:txBody>
                <a:bodyPr wrap="square" tIns="91440" bIns="9144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defRPr>
                  </a:lvl1pPr>
                  <a:lvl2pPr marL="457200" defTabSz="914400"/>
                  <a:lvl3pPr marL="914400" defTabSz="914400"/>
                  <a:lvl4pPr marL="1371600" defTabSz="914400"/>
                  <a:lvl5pPr marL="1828800" defTabSz="914400"/>
                  <a:lvl6pPr marL="2286000" defTabSz="914400"/>
                  <a:lvl7pPr marL="2743200" defTabSz="914400"/>
                  <a:lvl8pPr marL="3200400" defTabSz="914400"/>
                  <a:lvl9pPr marL="3657600" defTabSz="914400"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0% web traffic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0964715-10EF-6C14-2AE4-7977230B7EC0}"/>
                  </a:ext>
                </a:extLst>
              </p:cNvPr>
              <p:cNvGrpSpPr/>
              <p:nvPr/>
            </p:nvGrpSpPr>
            <p:grpSpPr>
              <a:xfrm>
                <a:off x="4336989" y="2110387"/>
                <a:ext cx="3548958" cy="2637226"/>
                <a:chOff x="305855" y="2110387"/>
                <a:chExt cx="3548958" cy="2637226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FF8E617-03F8-9457-5F18-ABB71644042D}"/>
                    </a:ext>
                  </a:extLst>
                </p:cNvPr>
                <p:cNvSpPr txBox="1"/>
                <p:nvPr/>
              </p:nvSpPr>
              <p:spPr>
                <a:xfrm>
                  <a:off x="1043420" y="2171822"/>
                  <a:ext cx="1311937" cy="353943"/>
                </a:xfrm>
                <a:prstGeom prst="rect">
                  <a:avLst/>
                </a:prstGeom>
                <a:noFill/>
              </p:spPr>
              <p:txBody>
                <a:bodyPr wrap="square" tIns="91440" bIns="9144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defRPr>
                  </a:lvl1pPr>
                  <a:lvl2pPr marL="457200" defTabSz="914400"/>
                  <a:lvl3pPr marL="914400" defTabSz="914400"/>
                  <a:lvl4pPr marL="1371600" defTabSz="914400"/>
                  <a:lvl5pPr marL="1828800" defTabSz="914400"/>
                  <a:lvl6pPr marL="2286000" defTabSz="914400"/>
                  <a:lvl7pPr marL="2743200" defTabSz="914400"/>
                  <a:lvl8pPr marL="3200400" defTabSz="914400"/>
                  <a:lvl9pPr marL="3657600" defTabSz="914400"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BC7F3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75% web traffic</a:t>
                  </a: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352A499F-02E5-7017-14DF-2BD9399CDA27}"/>
                    </a:ext>
                  </a:extLst>
                </p:cNvPr>
                <p:cNvSpPr/>
                <p:nvPr/>
              </p:nvSpPr>
              <p:spPr bwMode="auto">
                <a:xfrm>
                  <a:off x="305855" y="2992633"/>
                  <a:ext cx="1546851" cy="87749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“Book Buyer” </a:t>
                  </a: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service</a:t>
                  </a: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629B2940-FF0E-9C3C-028D-4F37A72F6014}"/>
                    </a:ext>
                  </a:extLst>
                </p:cNvPr>
                <p:cNvGrpSpPr/>
                <p:nvPr/>
              </p:nvGrpSpPr>
              <p:grpSpPr>
                <a:xfrm>
                  <a:off x="713519" y="3331933"/>
                  <a:ext cx="731521" cy="459229"/>
                  <a:chOff x="1627365" y="2213205"/>
                  <a:chExt cx="731521" cy="459229"/>
                </a:xfrm>
              </p:grpSpPr>
              <p:sp>
                <p:nvSpPr>
                  <p:cNvPr id="72" name="Rectangle: Rounded Corners 71">
                    <a:extLst>
                      <a:ext uri="{FF2B5EF4-FFF2-40B4-BE49-F238E27FC236}">
                        <a16:creationId xmlns:a16="http://schemas.microsoft.com/office/drawing/2014/main" id="{42D9D48C-ED3F-DA96-EF97-B66EA4066E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27365" y="2213205"/>
                    <a:ext cx="731521" cy="459229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9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pic>
                <p:nvPicPr>
                  <p:cNvPr id="77" name="Graphic 76">
                    <a:extLst>
                      <a:ext uri="{FF2B5EF4-FFF2-40B4-BE49-F238E27FC236}">
                        <a16:creationId xmlns:a16="http://schemas.microsoft.com/office/drawing/2014/main" id="{4AF08407-2E40-0C6F-3A81-DFFCB4BEDA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7366" y="2259940"/>
                    <a:ext cx="73152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5C96EC6C-084D-842C-BC4D-93E487A74102}"/>
                    </a:ext>
                  </a:extLst>
                </p:cNvPr>
                <p:cNvGrpSpPr/>
                <p:nvPr/>
              </p:nvGrpSpPr>
              <p:grpSpPr>
                <a:xfrm>
                  <a:off x="2307962" y="2110387"/>
                  <a:ext cx="1546851" cy="877490"/>
                  <a:chOff x="2095808" y="2338209"/>
                  <a:chExt cx="1546851" cy="877490"/>
                </a:xfrm>
              </p:grpSpPr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9D765B57-B4D3-A5BF-7861-9D2E5B9D57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95808" y="2338209"/>
                    <a:ext cx="1546851" cy="87749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4BC7F3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“Bookstore” </a:t>
                    </a: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service v1</a:t>
                    </a:r>
                  </a:p>
                </p:txBody>
              </p: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61269431-15A7-703D-7D2E-6FAF95697B0B}"/>
                      </a:ext>
                    </a:extLst>
                  </p:cNvPr>
                  <p:cNvGrpSpPr/>
                  <p:nvPr/>
                </p:nvGrpSpPr>
                <p:grpSpPr>
                  <a:xfrm>
                    <a:off x="2503472" y="2677509"/>
                    <a:ext cx="731521" cy="459229"/>
                    <a:chOff x="1627365" y="2213205"/>
                    <a:chExt cx="731521" cy="459229"/>
                  </a:xfrm>
                </p:grpSpPr>
                <p:sp>
                  <p:nvSpPr>
                    <p:cNvPr id="69" name="Rectangle: Rounded Corners 68">
                      <a:extLst>
                        <a:ext uri="{FF2B5EF4-FFF2-40B4-BE49-F238E27FC236}">
                          <a16:creationId xmlns:a16="http://schemas.microsoft.com/office/drawing/2014/main" id="{71DCBF5D-6F0A-B48F-A2A9-F042E88080A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27365" y="2213205"/>
                      <a:ext cx="731521" cy="459229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9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71" name="Graphic 70">
                      <a:extLst>
                        <a:ext uri="{FF2B5EF4-FFF2-40B4-BE49-F238E27FC236}">
                          <a16:creationId xmlns:a16="http://schemas.microsoft.com/office/drawing/2014/main" id="{7B29BB2B-7395-EAA1-F20E-6A8D956403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27366" y="2259940"/>
                      <a:ext cx="731520" cy="36576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0C80608-E075-29A8-10F7-5521EC196E1A}"/>
                    </a:ext>
                  </a:extLst>
                </p:cNvPr>
                <p:cNvGrpSpPr/>
                <p:nvPr/>
              </p:nvGrpSpPr>
              <p:grpSpPr>
                <a:xfrm>
                  <a:off x="2304976" y="3870123"/>
                  <a:ext cx="1546851" cy="877490"/>
                  <a:chOff x="2095808" y="2338209"/>
                  <a:chExt cx="1546851" cy="877490"/>
                </a:xfrm>
              </p:grpSpPr>
              <p:sp>
                <p:nvSpPr>
                  <p:cNvPr id="61" name="Rectangle: Rounded Corners 60">
                    <a:extLst>
                      <a:ext uri="{FF2B5EF4-FFF2-40B4-BE49-F238E27FC236}">
                        <a16:creationId xmlns:a16="http://schemas.microsoft.com/office/drawing/2014/main" id="{AFC9B040-7535-3F93-B2AB-E7B66C9C8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95808" y="2338209"/>
                    <a:ext cx="1546851" cy="87749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A1F30D"/>
                    </a:solidFill>
                    <a:prstDash val="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“Bookstore” </a:t>
                    </a: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service v2</a:t>
                    </a:r>
                  </a:p>
                </p:txBody>
              </p: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7F33E724-1862-14E3-7027-22A0100DF96D}"/>
                      </a:ext>
                    </a:extLst>
                  </p:cNvPr>
                  <p:cNvGrpSpPr/>
                  <p:nvPr/>
                </p:nvGrpSpPr>
                <p:grpSpPr>
                  <a:xfrm>
                    <a:off x="2503472" y="2677509"/>
                    <a:ext cx="731521" cy="459229"/>
                    <a:chOff x="1627365" y="2213205"/>
                    <a:chExt cx="731521" cy="459229"/>
                  </a:xfrm>
                </p:grpSpPr>
                <p:sp>
                  <p:nvSpPr>
                    <p:cNvPr id="65" name="Rectangle: Rounded Corners 64">
                      <a:extLst>
                        <a:ext uri="{FF2B5EF4-FFF2-40B4-BE49-F238E27FC236}">
                          <a16:creationId xmlns:a16="http://schemas.microsoft.com/office/drawing/2014/main" id="{BEAC8D3B-090B-E8E2-4CD6-360F7DC0C03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27365" y="2213205"/>
                      <a:ext cx="731521" cy="459229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9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66" name="Graphic 65">
                      <a:extLst>
                        <a:ext uri="{FF2B5EF4-FFF2-40B4-BE49-F238E27FC236}">
                          <a16:creationId xmlns:a16="http://schemas.microsoft.com/office/drawing/2014/main" id="{5F1109B8-703A-EF7A-88DD-32958E7F7C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27366" y="2259940"/>
                      <a:ext cx="731520" cy="365760"/>
                    </a:xfrm>
                    <a:prstGeom prst="rect">
                      <a:avLst/>
                    </a:prstGeom>
                  </p:spPr>
                </p:pic>
              </p:grpSp>
            </p:grp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FBD85367-21F1-1044-7CD1-42937C018F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43" idx="0"/>
                  <a:endCxn id="67" idx="1"/>
                </p:cNvCxnSpPr>
                <p:nvPr/>
              </p:nvCxnSpPr>
              <p:spPr>
                <a:xfrm rot="5400000" flipH="1" flipV="1">
                  <a:off x="1471871" y="2156543"/>
                  <a:ext cx="443501" cy="1228681"/>
                </a:xfrm>
                <a:prstGeom prst="bentConnector2">
                  <a:avLst/>
                </a:prstGeom>
                <a:solidFill>
                  <a:schemeClr val="tx2">
                    <a:lumMod val="10000"/>
                  </a:schemeClr>
                </a:solidFill>
                <a:ln>
                  <a:solidFill>
                    <a:srgbClr val="4BC7F3"/>
                  </a:solidFill>
                  <a:prstDash val="solid"/>
                  <a:headEnd type="none" w="lg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id="{ED699D52-70C3-1F85-669D-AC455E97BD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43" idx="2"/>
                  <a:endCxn id="61" idx="1"/>
                </p:cNvCxnSpPr>
                <p:nvPr/>
              </p:nvCxnSpPr>
              <p:spPr>
                <a:xfrm rot="16200000" flipH="1">
                  <a:off x="1472756" y="3476647"/>
                  <a:ext cx="438745" cy="1225695"/>
                </a:xfrm>
                <a:prstGeom prst="bentConnector2">
                  <a:avLst/>
                </a:prstGeom>
                <a:solidFill>
                  <a:schemeClr val="tx2">
                    <a:lumMod val="10000"/>
                  </a:schemeClr>
                </a:solidFill>
                <a:ln>
                  <a:solidFill>
                    <a:srgbClr val="A1F30D"/>
                  </a:solidFill>
                  <a:prstDash val="dash"/>
                  <a:headEnd type="none" w="lg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3DF04A2-2D47-36B2-46E1-4BBCD2AA6050}"/>
                    </a:ext>
                  </a:extLst>
                </p:cNvPr>
                <p:cNvSpPr txBox="1"/>
                <p:nvPr/>
              </p:nvSpPr>
              <p:spPr>
                <a:xfrm>
                  <a:off x="1036160" y="4332565"/>
                  <a:ext cx="1311937" cy="353943"/>
                </a:xfrm>
                <a:prstGeom prst="rect">
                  <a:avLst/>
                </a:prstGeom>
                <a:noFill/>
              </p:spPr>
              <p:txBody>
                <a:bodyPr wrap="square" tIns="91440" bIns="9144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defRPr>
                  </a:lvl1pPr>
                  <a:lvl2pPr marL="457200" defTabSz="914400"/>
                  <a:lvl3pPr marL="914400" defTabSz="914400"/>
                  <a:lvl4pPr marL="1371600" defTabSz="914400"/>
                  <a:lvl5pPr marL="1828800" defTabSz="914400"/>
                  <a:lvl6pPr marL="2286000" defTabSz="914400"/>
                  <a:lvl7pPr marL="2743200" defTabSz="914400"/>
                  <a:lvl8pPr marL="3200400" defTabSz="914400"/>
                  <a:lvl9pPr marL="3657600" defTabSz="914400"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25% web traffic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B9264454-1DEE-934B-84CC-151EEF79ECB6}"/>
                  </a:ext>
                </a:extLst>
              </p:cNvPr>
              <p:cNvGrpSpPr/>
              <p:nvPr/>
            </p:nvGrpSpPr>
            <p:grpSpPr>
              <a:xfrm>
                <a:off x="8475695" y="2110387"/>
                <a:ext cx="3548958" cy="2637226"/>
                <a:chOff x="305855" y="2110387"/>
                <a:chExt cx="3548958" cy="263722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6A0279E-03AA-DEB4-E76F-4B5BE705137C}"/>
                    </a:ext>
                  </a:extLst>
                </p:cNvPr>
                <p:cNvSpPr txBox="1"/>
                <p:nvPr/>
              </p:nvSpPr>
              <p:spPr>
                <a:xfrm>
                  <a:off x="1043420" y="2171822"/>
                  <a:ext cx="1311937" cy="353943"/>
                </a:xfrm>
                <a:prstGeom prst="rect">
                  <a:avLst/>
                </a:prstGeom>
                <a:noFill/>
              </p:spPr>
              <p:txBody>
                <a:bodyPr wrap="square" tIns="91440" bIns="9144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defRPr>
                  </a:lvl1pPr>
                  <a:lvl2pPr marL="457200" defTabSz="914400"/>
                  <a:lvl3pPr marL="914400" defTabSz="914400"/>
                  <a:lvl4pPr marL="1371600" defTabSz="914400"/>
                  <a:lvl5pPr marL="1828800" defTabSz="914400"/>
                  <a:lvl6pPr marL="2286000" defTabSz="914400"/>
                  <a:lvl7pPr marL="2743200" defTabSz="914400"/>
                  <a:lvl8pPr marL="3200400" defTabSz="914400"/>
                  <a:lvl9pPr marL="3657600" defTabSz="914400"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BC7F3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0% web traffic</a:t>
                  </a: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BFB5B603-9F6C-D641-DF43-A57060B1FF89}"/>
                    </a:ext>
                  </a:extLst>
                </p:cNvPr>
                <p:cNvSpPr/>
                <p:nvPr/>
              </p:nvSpPr>
              <p:spPr bwMode="auto">
                <a:xfrm>
                  <a:off x="305855" y="2992633"/>
                  <a:ext cx="1546851" cy="87749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“Book Buyer” </a:t>
                  </a: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service</a:t>
                  </a: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7FA8EF2-ED2B-98D2-2560-31E0511AB196}"/>
                    </a:ext>
                  </a:extLst>
                </p:cNvPr>
                <p:cNvGrpSpPr/>
                <p:nvPr/>
              </p:nvGrpSpPr>
              <p:grpSpPr>
                <a:xfrm>
                  <a:off x="713519" y="3331933"/>
                  <a:ext cx="731521" cy="459229"/>
                  <a:chOff x="1627365" y="2213205"/>
                  <a:chExt cx="731521" cy="459229"/>
                </a:xfrm>
              </p:grpSpPr>
              <p:sp>
                <p:nvSpPr>
                  <p:cNvPr id="96" name="Rectangle: Rounded Corners 95">
                    <a:extLst>
                      <a:ext uri="{FF2B5EF4-FFF2-40B4-BE49-F238E27FC236}">
                        <a16:creationId xmlns:a16="http://schemas.microsoft.com/office/drawing/2014/main" id="{A37EFF75-6219-578E-8C6B-ADEF85F26C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27365" y="2213205"/>
                    <a:ext cx="731521" cy="459229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9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endParaRPr>
                  </a:p>
                </p:txBody>
              </p:sp>
              <p:pic>
                <p:nvPicPr>
                  <p:cNvPr id="97" name="Graphic 96">
                    <a:extLst>
                      <a:ext uri="{FF2B5EF4-FFF2-40B4-BE49-F238E27FC236}">
                        <a16:creationId xmlns:a16="http://schemas.microsoft.com/office/drawing/2014/main" id="{6C71BE4F-EBA1-5F45-1DD9-0B7A9571A3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7366" y="2259940"/>
                    <a:ext cx="73152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6AE3ECB-2B53-005A-9246-FCA29790E0E7}"/>
                    </a:ext>
                  </a:extLst>
                </p:cNvPr>
                <p:cNvGrpSpPr/>
                <p:nvPr/>
              </p:nvGrpSpPr>
              <p:grpSpPr>
                <a:xfrm>
                  <a:off x="2307962" y="2110387"/>
                  <a:ext cx="1546851" cy="877490"/>
                  <a:chOff x="2095808" y="2338209"/>
                  <a:chExt cx="1546851" cy="877490"/>
                </a:xfrm>
              </p:grpSpPr>
              <p:sp>
                <p:nvSpPr>
                  <p:cNvPr id="92" name="Rectangle: Rounded Corners 91">
                    <a:extLst>
                      <a:ext uri="{FF2B5EF4-FFF2-40B4-BE49-F238E27FC236}">
                        <a16:creationId xmlns:a16="http://schemas.microsoft.com/office/drawing/2014/main" id="{A431DB75-3002-22DD-2EB5-5E2FD7D864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95808" y="2338209"/>
                    <a:ext cx="1546851" cy="87749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4BC7F3"/>
                    </a:solidFill>
                    <a:prstDash val="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“Bookstore” </a:t>
                    </a: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service v1</a:t>
                    </a: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9B84424D-BA48-77A1-05AF-118F859C8691}"/>
                      </a:ext>
                    </a:extLst>
                  </p:cNvPr>
                  <p:cNvGrpSpPr/>
                  <p:nvPr/>
                </p:nvGrpSpPr>
                <p:grpSpPr>
                  <a:xfrm>
                    <a:off x="2503472" y="2677509"/>
                    <a:ext cx="731521" cy="459229"/>
                    <a:chOff x="1627365" y="2213205"/>
                    <a:chExt cx="731521" cy="459229"/>
                  </a:xfrm>
                </p:grpSpPr>
                <p:sp>
                  <p:nvSpPr>
                    <p:cNvPr id="94" name="Rectangle: Rounded Corners 93">
                      <a:extLst>
                        <a:ext uri="{FF2B5EF4-FFF2-40B4-BE49-F238E27FC236}">
                          <a16:creationId xmlns:a16="http://schemas.microsoft.com/office/drawing/2014/main" id="{3B0A27C0-DAF4-B074-E768-A9FF058F972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27365" y="2213205"/>
                      <a:ext cx="731521" cy="459229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9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95" name="Graphic 94">
                      <a:extLst>
                        <a:ext uri="{FF2B5EF4-FFF2-40B4-BE49-F238E27FC236}">
                          <a16:creationId xmlns:a16="http://schemas.microsoft.com/office/drawing/2014/main" id="{5FF3AB05-FAA5-B087-4C0C-606E9E2806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27366" y="2259940"/>
                      <a:ext cx="731520" cy="36576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C15DE43-A312-D738-2EB1-96AC99DD87CF}"/>
                    </a:ext>
                  </a:extLst>
                </p:cNvPr>
                <p:cNvGrpSpPr/>
                <p:nvPr/>
              </p:nvGrpSpPr>
              <p:grpSpPr>
                <a:xfrm>
                  <a:off x="2304976" y="3870123"/>
                  <a:ext cx="1546851" cy="877490"/>
                  <a:chOff x="2095808" y="2338209"/>
                  <a:chExt cx="1546851" cy="877490"/>
                </a:xfrm>
              </p:grpSpPr>
              <p:sp>
                <p:nvSpPr>
                  <p:cNvPr id="88" name="Rectangle: Rounded Corners 87">
                    <a:extLst>
                      <a:ext uri="{FF2B5EF4-FFF2-40B4-BE49-F238E27FC236}">
                        <a16:creationId xmlns:a16="http://schemas.microsoft.com/office/drawing/2014/main" id="{6219745B-7028-4E3D-733B-7DAB8B9CA4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95808" y="2338209"/>
                    <a:ext cx="1546851" cy="87749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A1F30D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“Bookstore” </a:t>
                    </a: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service v2</a:t>
                    </a:r>
                  </a:p>
                </p:txBody>
              </p: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1BDF1940-2625-B8AA-214B-08FFDDE3CA6F}"/>
                      </a:ext>
                    </a:extLst>
                  </p:cNvPr>
                  <p:cNvGrpSpPr/>
                  <p:nvPr/>
                </p:nvGrpSpPr>
                <p:grpSpPr>
                  <a:xfrm>
                    <a:off x="2503472" y="2677509"/>
                    <a:ext cx="731521" cy="459229"/>
                    <a:chOff x="1627365" y="2213205"/>
                    <a:chExt cx="731521" cy="459229"/>
                  </a:xfrm>
                </p:grpSpPr>
                <p:sp>
                  <p:nvSpPr>
                    <p:cNvPr id="90" name="Rectangle: Rounded Corners 89">
                      <a:extLst>
                        <a:ext uri="{FF2B5EF4-FFF2-40B4-BE49-F238E27FC236}">
                          <a16:creationId xmlns:a16="http://schemas.microsoft.com/office/drawing/2014/main" id="{C02F525D-4C30-425F-D208-D997783DC4E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27365" y="2213205"/>
                      <a:ext cx="731521" cy="459229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tx2">
                        <a:lumMod val="9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91" name="Graphic 90">
                      <a:extLst>
                        <a:ext uri="{FF2B5EF4-FFF2-40B4-BE49-F238E27FC236}">
                          <a16:creationId xmlns:a16="http://schemas.microsoft.com/office/drawing/2014/main" id="{1DCFD0F0-AC89-BA1D-2D03-EA988914D4D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27366" y="2259940"/>
                      <a:ext cx="731520" cy="365760"/>
                    </a:xfrm>
                    <a:prstGeom prst="rect">
                      <a:avLst/>
                    </a:prstGeom>
                  </p:spPr>
                </p:pic>
              </p:grpSp>
            </p:grpSp>
            <p:cxnSp>
              <p:nvCxnSpPr>
                <p:cNvPr id="85" name="Connector: Elbow 84">
                  <a:extLst>
                    <a:ext uri="{FF2B5EF4-FFF2-40B4-BE49-F238E27FC236}">
                      <a16:creationId xmlns:a16="http://schemas.microsoft.com/office/drawing/2014/main" id="{F58A039C-7957-41DB-8DF4-5E55BF2BC1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81" idx="0"/>
                  <a:endCxn id="92" idx="1"/>
                </p:cNvCxnSpPr>
                <p:nvPr/>
              </p:nvCxnSpPr>
              <p:spPr>
                <a:xfrm rot="5400000" flipH="1" flipV="1">
                  <a:off x="1471871" y="2156543"/>
                  <a:ext cx="443501" cy="1228681"/>
                </a:xfrm>
                <a:prstGeom prst="bentConnector2">
                  <a:avLst/>
                </a:prstGeom>
                <a:solidFill>
                  <a:schemeClr val="tx2">
                    <a:lumMod val="10000"/>
                  </a:schemeClr>
                </a:solidFill>
                <a:ln>
                  <a:solidFill>
                    <a:srgbClr val="4BC7F3"/>
                  </a:solidFill>
                  <a:prstDash val="dash"/>
                  <a:headEnd type="none" w="lg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ctor: Elbow 85">
                  <a:extLst>
                    <a:ext uri="{FF2B5EF4-FFF2-40B4-BE49-F238E27FC236}">
                      <a16:creationId xmlns:a16="http://schemas.microsoft.com/office/drawing/2014/main" id="{92C10BA8-3DF6-F2B4-6C02-F81AB0E1D9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  <a:stCxn id="81" idx="2"/>
                  <a:endCxn id="88" idx="1"/>
                </p:cNvCxnSpPr>
                <p:nvPr/>
              </p:nvCxnSpPr>
              <p:spPr>
                <a:xfrm rot="16200000" flipH="1">
                  <a:off x="1472756" y="3476647"/>
                  <a:ext cx="438745" cy="1225695"/>
                </a:xfrm>
                <a:prstGeom prst="bentConnector2">
                  <a:avLst/>
                </a:prstGeom>
                <a:solidFill>
                  <a:schemeClr val="tx2">
                    <a:lumMod val="10000"/>
                  </a:schemeClr>
                </a:solidFill>
                <a:ln>
                  <a:solidFill>
                    <a:srgbClr val="A1F30D"/>
                  </a:solidFill>
                  <a:prstDash val="solid"/>
                  <a:headEnd type="none" w="lg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2DFEE6A-C09F-C81D-8E6C-6A8298874DF9}"/>
                    </a:ext>
                  </a:extLst>
                </p:cNvPr>
                <p:cNvSpPr txBox="1"/>
                <p:nvPr/>
              </p:nvSpPr>
              <p:spPr>
                <a:xfrm>
                  <a:off x="1036160" y="4332565"/>
                  <a:ext cx="1311937" cy="353943"/>
                </a:xfrm>
                <a:prstGeom prst="rect">
                  <a:avLst/>
                </a:prstGeom>
                <a:noFill/>
              </p:spPr>
              <p:txBody>
                <a:bodyPr wrap="square" tIns="91440" bIns="9144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defRPr>
                  </a:lvl1pPr>
                  <a:lvl2pPr marL="457200" defTabSz="914400"/>
                  <a:lvl3pPr marL="914400" defTabSz="914400"/>
                  <a:lvl4pPr marL="1371600" defTabSz="914400"/>
                  <a:lvl5pPr marL="1828800" defTabSz="914400"/>
                  <a:lvl6pPr marL="2286000" defTabSz="914400"/>
                  <a:lvl7pPr marL="2743200" defTabSz="914400"/>
                  <a:lvl8pPr marL="3200400" defTabSz="914400"/>
                  <a:lvl9pPr marL="3657600" defTabSz="914400"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100% web traffic</a:t>
                  </a:r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E43ECF9-7360-65FF-D3B1-FCF8B5E2D19A}"/>
                </a:ext>
              </a:extLst>
            </p:cNvPr>
            <p:cNvGrpSpPr/>
            <p:nvPr/>
          </p:nvGrpSpPr>
          <p:grpSpPr>
            <a:xfrm>
              <a:off x="1338607" y="1750683"/>
              <a:ext cx="10116471" cy="502436"/>
              <a:chOff x="1338607" y="1750683"/>
              <a:chExt cx="10116471" cy="502436"/>
            </a:xfrm>
          </p:grpSpPr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5D8BC83E-BDB9-7A42-5602-DFA07B88E739}"/>
                  </a:ext>
                </a:extLst>
              </p:cNvPr>
              <p:cNvSpPr/>
              <p:nvPr/>
            </p:nvSpPr>
            <p:spPr bwMode="auto">
              <a:xfrm>
                <a:off x="1404472" y="1750683"/>
                <a:ext cx="10050606" cy="50243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CCF74560-5991-BF3C-0C21-5917D56CF4F9}"/>
                  </a:ext>
                </a:extLst>
              </p:cNvPr>
              <p:cNvGrpSpPr/>
              <p:nvPr/>
            </p:nvGrpSpPr>
            <p:grpSpPr>
              <a:xfrm>
                <a:off x="1338607" y="1774380"/>
                <a:ext cx="10116470" cy="431204"/>
                <a:chOff x="1338607" y="1774380"/>
                <a:chExt cx="10116470" cy="431204"/>
              </a:xfrm>
            </p:grpSpPr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93A46C8-B646-CF6C-E405-FB57BECEEDF1}"/>
                    </a:ext>
                  </a:extLst>
                </p:cNvPr>
                <p:cNvSpPr txBox="1"/>
                <p:nvPr/>
              </p:nvSpPr>
              <p:spPr>
                <a:xfrm>
                  <a:off x="4358674" y="1774381"/>
                  <a:ext cx="3923935" cy="430887"/>
                </a:xfrm>
                <a:prstGeom prst="rect">
                  <a:avLst/>
                </a:prstGeom>
                <a:noFill/>
              </p:spPr>
              <p:txBody>
                <a:bodyPr wrap="square" tIns="91440" bIns="9144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defRPr>
                  </a:lvl1pPr>
                  <a:lvl2pPr marL="457200" defTabSz="914400"/>
                  <a:lvl3pPr marL="914400" defTabSz="914400"/>
                  <a:lvl4pPr marL="1371600" defTabSz="914400"/>
                  <a:lvl5pPr marL="1828800" defTabSz="914400"/>
                  <a:lvl6pPr marL="2286000" defTabSz="914400"/>
                  <a:lvl7pPr marL="2743200" defTabSz="914400"/>
                  <a:lvl8pPr marL="3200400" defTabSz="914400"/>
                  <a:lvl9pPr marL="3657600" defTabSz="914400"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BC7F3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v1 in production 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/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BC7F3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 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v2 integration tests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72F360C-EE05-9BB4-FFD3-8B8F1A12AF4F}"/>
                    </a:ext>
                  </a:extLst>
                </p:cNvPr>
                <p:cNvSpPr txBox="1"/>
                <p:nvPr/>
              </p:nvSpPr>
              <p:spPr>
                <a:xfrm>
                  <a:off x="1338607" y="1774697"/>
                  <a:ext cx="1991458" cy="430887"/>
                </a:xfrm>
                <a:prstGeom prst="rect">
                  <a:avLst/>
                </a:prstGeom>
                <a:noFill/>
              </p:spPr>
              <p:txBody>
                <a:bodyPr wrap="square" tIns="91440" bIns="9144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defRPr>
                  </a:lvl1pPr>
                  <a:lvl2pPr marL="457200" defTabSz="914400"/>
                  <a:lvl3pPr marL="914400" defTabSz="914400"/>
                  <a:lvl4pPr marL="1371600" defTabSz="914400"/>
                  <a:lvl5pPr marL="1828800" defTabSz="914400"/>
                  <a:lvl6pPr marL="2286000" defTabSz="914400"/>
                  <a:lvl7pPr marL="2743200" defTabSz="914400"/>
                  <a:lvl8pPr marL="3200400" defTabSz="914400"/>
                  <a:lvl9pPr marL="3657600" defTabSz="914400"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BC7F3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v1 in production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ABF9F0A-73FA-B0EF-68CE-3D20CAF4320D}"/>
                    </a:ext>
                  </a:extLst>
                </p:cNvPr>
                <p:cNvSpPr txBox="1"/>
                <p:nvPr/>
              </p:nvSpPr>
              <p:spPr>
                <a:xfrm>
                  <a:off x="9463619" y="1774380"/>
                  <a:ext cx="1991458" cy="430887"/>
                </a:xfrm>
                <a:prstGeom prst="rect">
                  <a:avLst/>
                </a:prstGeom>
                <a:noFill/>
              </p:spPr>
              <p:txBody>
                <a:bodyPr wrap="square" tIns="91440" bIns="9144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</a:defRPr>
                  </a:lvl1pPr>
                  <a:lvl2pPr marL="457200" defTabSz="914400"/>
                  <a:lvl3pPr marL="914400" defTabSz="914400"/>
                  <a:lvl4pPr marL="1371600" defTabSz="914400"/>
                  <a:lvl5pPr marL="1828800" defTabSz="914400"/>
                  <a:lvl6pPr marL="2286000" defTabSz="914400"/>
                  <a:lvl7pPr marL="2743200" defTabSz="914400"/>
                  <a:lvl8pPr marL="3200400" defTabSz="914400"/>
                  <a:lvl9pPr marL="3657600" defTabSz="914400"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1F30D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v2 in production</a:t>
                  </a:r>
                </a:p>
              </p:txBody>
            </p: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5B37143B-E40E-006E-6E62-7479E31A3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76277" y="1990141"/>
                  <a:ext cx="1188147" cy="0"/>
                </a:xfrm>
                <a:prstGeom prst="straightConnector1">
                  <a:avLst/>
                </a:prstGeom>
                <a:ln>
                  <a:solidFill>
                    <a:srgbClr val="4BC7F3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0CBE2802-2290-4B1E-AFAF-2E6414B33B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2489" y="1993106"/>
                  <a:ext cx="1188147" cy="0"/>
                </a:xfrm>
                <a:prstGeom prst="straightConnector1">
                  <a:avLst/>
                </a:prstGeom>
                <a:ln>
                  <a:solidFill>
                    <a:srgbClr val="A1F30D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243204F0-46C9-6BBB-E9DA-8C1F5A4DE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ArcBox DataOps architecture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FA7416-AFE2-351B-CFFD-369740C5D3D9}"/>
              </a:ext>
            </a:extLst>
          </p:cNvPr>
          <p:cNvSpPr/>
          <p:nvPr/>
        </p:nvSpPr>
        <p:spPr bwMode="auto">
          <a:xfrm>
            <a:off x="68642" y="1300521"/>
            <a:ext cx="12054715" cy="5490500"/>
          </a:xfrm>
          <a:prstGeom prst="roundRect">
            <a:avLst>
              <a:gd name="adj" fmla="val 2058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5569BC-6B2F-941A-579F-C12B51AAB0EB}"/>
              </a:ext>
            </a:extLst>
          </p:cNvPr>
          <p:cNvSpPr/>
          <p:nvPr/>
        </p:nvSpPr>
        <p:spPr bwMode="auto">
          <a:xfrm>
            <a:off x="448524" y="1738598"/>
            <a:ext cx="11349469" cy="372923"/>
          </a:xfrm>
          <a:prstGeom prst="roundRect">
            <a:avLst>
              <a:gd name="adj" fmla="val 4645"/>
            </a:avLst>
          </a:prstGeom>
          <a:solidFill>
            <a:srgbClr val="04222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ArcBox Workbook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48DE838-42FD-0D1B-C4A5-B9B141584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561" y="1787899"/>
            <a:ext cx="274320" cy="2743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8D358-0668-494D-5AE2-E3396D23E68F}"/>
              </a:ext>
            </a:extLst>
          </p:cNvPr>
          <p:cNvGrpSpPr/>
          <p:nvPr/>
        </p:nvGrpSpPr>
        <p:grpSpPr>
          <a:xfrm>
            <a:off x="4076635" y="860240"/>
            <a:ext cx="4038729" cy="398353"/>
            <a:chOff x="4076635" y="994195"/>
            <a:chExt cx="4038729" cy="398353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01B88729-44E1-EFD4-8E7C-B7138E0A77B0}"/>
                </a:ext>
              </a:extLst>
            </p:cNvPr>
            <p:cNvSpPr/>
            <p:nvPr/>
          </p:nvSpPr>
          <p:spPr bwMode="auto">
            <a:xfrm>
              <a:off x="4076635" y="994195"/>
              <a:ext cx="4038729" cy="398353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2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Deployed via ARM Template or Bicep 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352B47C-30B0-B0E2-81CE-ED29D19F464E}"/>
                </a:ext>
              </a:extLst>
            </p:cNvPr>
            <p:cNvGrpSpPr/>
            <p:nvPr/>
          </p:nvGrpSpPr>
          <p:grpSpPr>
            <a:xfrm>
              <a:off x="6924291" y="1036123"/>
              <a:ext cx="735947" cy="320040"/>
              <a:chOff x="6541015" y="336766"/>
              <a:chExt cx="735947" cy="320040"/>
            </a:xfrm>
          </p:grpSpPr>
          <p:pic>
            <p:nvPicPr>
              <p:cNvPr id="172" name="Graphic 171">
                <a:extLst>
                  <a:ext uri="{FF2B5EF4-FFF2-40B4-BE49-F238E27FC236}">
                    <a16:creationId xmlns:a16="http://schemas.microsoft.com/office/drawing/2014/main" id="{FEB0FFDA-EC86-55D5-0E42-8453345D5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41015" y="336766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173" name="Picture 6" descr="AzureFunBytes - Getting started with Bicep - Azure DevOps Blog">
                <a:extLst>
                  <a:ext uri="{FF2B5EF4-FFF2-40B4-BE49-F238E27FC236}">
                    <a16:creationId xmlns:a16="http://schemas.microsoft.com/office/drawing/2014/main" id="{7FA5B7A0-B760-9BF8-6237-F802ABAAC3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6922" y="336766"/>
                <a:ext cx="320040" cy="32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1ACEB7-F79B-C227-1517-7291FC31DF88}"/>
              </a:ext>
            </a:extLst>
          </p:cNvPr>
          <p:cNvGrpSpPr/>
          <p:nvPr/>
        </p:nvGrpSpPr>
        <p:grpSpPr>
          <a:xfrm>
            <a:off x="168978" y="2948092"/>
            <a:ext cx="11896039" cy="3755912"/>
            <a:chOff x="147416" y="2866556"/>
            <a:chExt cx="11896039" cy="375591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34C9C36-2F6B-C8AB-D2BE-43982F20AAA7}"/>
                </a:ext>
              </a:extLst>
            </p:cNvPr>
            <p:cNvGrpSpPr/>
            <p:nvPr/>
          </p:nvGrpSpPr>
          <p:grpSpPr>
            <a:xfrm>
              <a:off x="8767569" y="3115715"/>
              <a:ext cx="3275886" cy="3043591"/>
              <a:chOff x="5922660" y="2374298"/>
              <a:chExt cx="3275886" cy="3043591"/>
            </a:xfrm>
          </p:grpSpPr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573EE133-7C9F-F15E-9CCD-DD9AA036E78F}"/>
                  </a:ext>
                </a:extLst>
              </p:cNvPr>
              <p:cNvSpPr/>
              <p:nvPr/>
            </p:nvSpPr>
            <p:spPr bwMode="auto">
              <a:xfrm>
                <a:off x="5922660" y="2374298"/>
                <a:ext cx="3275886" cy="3043591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9050" cap="flat" cmpd="sng" algn="ctr">
                <a:solidFill>
                  <a:srgbClr val="F62EF6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DR Azure Kubernetes Service (AKS)</a:t>
                </a:r>
                <a:b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three-node cluster</a:t>
                </a:r>
              </a:p>
            </p:txBody>
          </p:sp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098C57C2-4985-074A-C169-04088F080181}"/>
                  </a:ext>
                </a:extLst>
              </p:cNvPr>
              <p:cNvSpPr/>
              <p:nvPr/>
            </p:nvSpPr>
            <p:spPr bwMode="auto">
              <a:xfrm>
                <a:off x="6024986" y="2468455"/>
                <a:ext cx="3071234" cy="2049236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Arc-enabled Kubernetes cluster</a:t>
                </a:r>
              </a:p>
            </p:txBody>
          </p:sp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E8482EE8-2D6F-09C8-107B-A0C52F815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87274" y="2530993"/>
                <a:ext cx="365760" cy="365760"/>
              </a:xfrm>
              <a:prstGeom prst="rect">
                <a:avLst/>
              </a:prstGeom>
            </p:spPr>
          </p:pic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C7A3248F-3595-4C3C-45B0-22E3EE848E40}"/>
                  </a:ext>
                </a:extLst>
              </p:cNvPr>
              <p:cNvGrpSpPr/>
              <p:nvPr/>
            </p:nvGrpSpPr>
            <p:grpSpPr>
              <a:xfrm>
                <a:off x="6122042" y="2960605"/>
                <a:ext cx="2931423" cy="1429472"/>
                <a:chOff x="5117952" y="2490684"/>
                <a:chExt cx="2931423" cy="1429472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3A2CB237-ADD1-A5B4-FD67-645D4B23DA57}"/>
                    </a:ext>
                  </a:extLst>
                </p:cNvPr>
                <p:cNvGrpSpPr/>
                <p:nvPr/>
              </p:nvGrpSpPr>
              <p:grpSpPr>
                <a:xfrm>
                  <a:off x="5117952" y="3051476"/>
                  <a:ext cx="2887615" cy="868680"/>
                  <a:chOff x="5037185" y="3337874"/>
                  <a:chExt cx="2887615" cy="868680"/>
                </a:xfrm>
              </p:grpSpPr>
              <p:sp>
                <p:nvSpPr>
                  <p:cNvPr id="166" name="Rectangle: Rounded Corners 165">
                    <a:extLst>
                      <a:ext uri="{FF2B5EF4-FFF2-40B4-BE49-F238E27FC236}">
                        <a16:creationId xmlns:a16="http://schemas.microsoft.com/office/drawing/2014/main" id="{F15E7705-8D54-B063-CE1B-DA7C6A2B25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10962" y="3337874"/>
                    <a:ext cx="1413838" cy="86830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Arc-enabled SQL Managed Instance</a:t>
                    </a:r>
                  </a:p>
                </p:txBody>
              </p:sp>
              <p:pic>
                <p:nvPicPr>
                  <p:cNvPr id="167" name="Graphic 166">
                    <a:extLst>
                      <a:ext uri="{FF2B5EF4-FFF2-40B4-BE49-F238E27FC236}">
                        <a16:creationId xmlns:a16="http://schemas.microsoft.com/office/drawing/2014/main" id="{8F043293-FC47-9AF2-D0C8-96A7BD1377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35001" y="3772027"/>
                    <a:ext cx="365760" cy="365760"/>
                  </a:xfrm>
                  <a:prstGeom prst="rect">
                    <a:avLst/>
                  </a:prstGeom>
                </p:spPr>
              </p:pic>
              <p:sp>
                <p:nvSpPr>
                  <p:cNvPr id="168" name="Rectangle: Rounded Corners 167">
                    <a:extLst>
                      <a:ext uri="{FF2B5EF4-FFF2-40B4-BE49-F238E27FC236}">
                        <a16:creationId xmlns:a16="http://schemas.microsoft.com/office/drawing/2014/main" id="{F9E9A622-7FF1-9F9D-F669-5529F084D9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37185" y="3337874"/>
                    <a:ext cx="1413838" cy="86868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Arc Data Controller</a:t>
                    </a:r>
                  </a:p>
                </p:txBody>
              </p:sp>
              <p:pic>
                <p:nvPicPr>
                  <p:cNvPr id="169" name="Graphic 168">
                    <a:extLst>
                      <a:ext uri="{FF2B5EF4-FFF2-40B4-BE49-F238E27FC236}">
                        <a16:creationId xmlns:a16="http://schemas.microsoft.com/office/drawing/2014/main" id="{F8DDDEFA-0564-48BD-76AE-E6B4E9F9D7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60293" y="3778493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E2D525E4-EFE6-C3A8-6E78-661770784078}"/>
                    </a:ext>
                  </a:extLst>
                </p:cNvPr>
                <p:cNvGrpSpPr/>
                <p:nvPr/>
              </p:nvGrpSpPr>
              <p:grpSpPr>
                <a:xfrm>
                  <a:off x="5117952" y="2490684"/>
                  <a:ext cx="2089705" cy="365760"/>
                  <a:chOff x="8095637" y="3884183"/>
                  <a:chExt cx="2089705" cy="365760"/>
                </a:xfrm>
              </p:grpSpPr>
              <p:sp>
                <p:nvSpPr>
                  <p:cNvPr id="164" name="Rectangle: Rounded Corners 163">
                    <a:extLst>
                      <a:ext uri="{FF2B5EF4-FFF2-40B4-BE49-F238E27FC236}">
                        <a16:creationId xmlns:a16="http://schemas.microsoft.com/office/drawing/2014/main" id="{C1186FAA-B1C0-D609-8985-28C9533FB1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95637" y="3884183"/>
                    <a:ext cx="2089705" cy="36576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5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      Sample applications</a:t>
                    </a:r>
                  </a:p>
                </p:txBody>
              </p:sp>
              <p:pic>
                <p:nvPicPr>
                  <p:cNvPr id="165" name="Graphic 164">
                    <a:extLst>
                      <a:ext uri="{FF2B5EF4-FFF2-40B4-BE49-F238E27FC236}">
                        <a16:creationId xmlns:a16="http://schemas.microsoft.com/office/drawing/2014/main" id="{7D047E4C-849C-7D33-DF7A-3DCA6EE1EA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36146" y="3884183"/>
                    <a:ext cx="365760" cy="36576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BE0E5CCD-96DD-F1B6-7F98-A724F58C6CEA}"/>
                    </a:ext>
                  </a:extLst>
                </p:cNvPr>
                <p:cNvCxnSpPr>
                  <a:cxnSpLocks/>
                  <a:stCxn id="166" idx="0"/>
                  <a:endCxn id="164" idx="3"/>
                </p:cNvCxnSpPr>
                <p:nvPr/>
              </p:nvCxnSpPr>
              <p:spPr>
                <a:xfrm rot="16200000" flipV="1">
                  <a:off x="7064197" y="2817024"/>
                  <a:ext cx="377912" cy="90991"/>
                </a:xfrm>
                <a:prstGeom prst="bentConnector2">
                  <a:avLst/>
                </a:prstGeom>
                <a:ln w="12700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4389515-51C0-805D-42F5-BE62FC1162EF}"/>
                    </a:ext>
                  </a:extLst>
                </p:cNvPr>
                <p:cNvSpPr txBox="1"/>
                <p:nvPr/>
              </p:nvSpPr>
              <p:spPr>
                <a:xfrm>
                  <a:off x="7205109" y="2639642"/>
                  <a:ext cx="844266" cy="341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+mn-cs"/>
                    </a:rPr>
                    <a:t>App database</a:t>
                  </a:r>
                </a:p>
              </p:txBody>
            </p:sp>
          </p:grpSp>
          <p:pic>
            <p:nvPicPr>
              <p:cNvPr id="159" name="Graphic 158">
                <a:extLst>
                  <a:ext uri="{FF2B5EF4-FFF2-40B4-BE49-F238E27FC236}">
                    <a16:creationId xmlns:a16="http://schemas.microsoft.com/office/drawing/2014/main" id="{B1CAA577-5F9E-D654-26DA-2AC6BB177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377723" y="4605672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0FE1208-1F6E-7ACC-A0A6-DB5D279BD0D1}"/>
                </a:ext>
              </a:extLst>
            </p:cNvPr>
            <p:cNvGrpSpPr/>
            <p:nvPr/>
          </p:nvGrpSpPr>
          <p:grpSpPr>
            <a:xfrm>
              <a:off x="147416" y="2866556"/>
              <a:ext cx="956385" cy="3299805"/>
              <a:chOff x="245492" y="2880610"/>
              <a:chExt cx="956385" cy="3299805"/>
            </a:xfrm>
          </p:grpSpPr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D2F4F98B-B21D-CBA6-B8AA-E2A672AD1B4F}"/>
                  </a:ext>
                </a:extLst>
              </p:cNvPr>
              <p:cNvSpPr/>
              <p:nvPr/>
            </p:nvSpPr>
            <p:spPr bwMode="auto">
              <a:xfrm>
                <a:off x="250054" y="2880610"/>
                <a:ext cx="951823" cy="1546001"/>
              </a:xfrm>
              <a:prstGeom prst="roundRect">
                <a:avLst>
                  <a:gd name="adj" fmla="val 4645"/>
                </a:avLst>
              </a:prstGeom>
              <a:solidFill>
                <a:srgbClr val="3D0536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ArcBox-Client</a:t>
                </a:r>
                <a:b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endPara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VM installed with DBA tools</a:t>
                </a: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024BC28B-AEC4-782A-972D-FE7204A446C1}"/>
                  </a:ext>
                </a:extLst>
              </p:cNvPr>
              <p:cNvGrpSpPr/>
              <p:nvPr/>
            </p:nvGrpSpPr>
            <p:grpSpPr>
              <a:xfrm>
                <a:off x="322975" y="3812555"/>
                <a:ext cx="817020" cy="388393"/>
                <a:chOff x="1538931" y="1313280"/>
                <a:chExt cx="817020" cy="388393"/>
              </a:xfrm>
            </p:grpSpPr>
            <p:pic>
              <p:nvPicPr>
                <p:cNvPr id="153" name="Graphic 152">
                  <a:extLst>
                    <a:ext uri="{FF2B5EF4-FFF2-40B4-BE49-F238E27FC236}">
                      <a16:creationId xmlns:a16="http://schemas.microsoft.com/office/drawing/2014/main" id="{7B04D004-15F9-C0A7-B212-F7B347107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8931" y="1313280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54" name="Picture 10">
                  <a:extLst>
                    <a:ext uri="{FF2B5EF4-FFF2-40B4-BE49-F238E27FC236}">
                      <a16:creationId xmlns:a16="http://schemas.microsoft.com/office/drawing/2014/main" id="{818267B0-DAED-63F5-95AE-B98A0C20B1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90191" y="1343407"/>
                  <a:ext cx="365760" cy="3582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974AED1D-D49D-B1D0-BCFF-C286BBE50CD6}"/>
                  </a:ext>
                </a:extLst>
              </p:cNvPr>
              <p:cNvSpPr/>
              <p:nvPr/>
            </p:nvSpPr>
            <p:spPr bwMode="auto">
              <a:xfrm>
                <a:off x="245492" y="4635079"/>
                <a:ext cx="951823" cy="1545336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ArcBox-DC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VM 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with local Active Directory 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and DNS</a:t>
                </a: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4857EA1-E42C-0E70-C519-137D26A193FD}"/>
                  </a:ext>
                </a:extLst>
              </p:cNvPr>
              <p:cNvGrpSpPr/>
              <p:nvPr/>
            </p:nvGrpSpPr>
            <p:grpSpPr>
              <a:xfrm>
                <a:off x="317151" y="5600339"/>
                <a:ext cx="822844" cy="373975"/>
                <a:chOff x="409112" y="5578041"/>
                <a:chExt cx="822844" cy="373975"/>
              </a:xfrm>
            </p:grpSpPr>
            <p:pic>
              <p:nvPicPr>
                <p:cNvPr id="151" name="Graphic 150">
                  <a:extLst>
                    <a:ext uri="{FF2B5EF4-FFF2-40B4-BE49-F238E27FC236}">
                      <a16:creationId xmlns:a16="http://schemas.microsoft.com/office/drawing/2014/main" id="{DDD949C4-BA3F-4885-1A42-D8FF7F6E00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112" y="5578041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52" name="Graphic 151">
                  <a:extLst>
                    <a:ext uri="{FF2B5EF4-FFF2-40B4-BE49-F238E27FC236}">
                      <a16:creationId xmlns:a16="http://schemas.microsoft.com/office/drawing/2014/main" id="{06299159-0D5A-6FF2-00A7-2BD6BFF85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196" y="5586256"/>
                  <a:ext cx="365760" cy="36576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973DA81-03D0-BA4F-6A18-BF1B1AC6AEA4}"/>
                </a:ext>
              </a:extLst>
            </p:cNvPr>
            <p:cNvCxnSpPr>
              <a:cxnSpLocks/>
              <a:endCxn id="155" idx="1"/>
            </p:cNvCxnSpPr>
            <p:nvPr/>
          </p:nvCxnSpPr>
          <p:spPr>
            <a:xfrm flipV="1">
              <a:off x="6243667" y="4637511"/>
              <a:ext cx="2523902" cy="845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3D857AE-C437-1F4C-4242-290A12F8BE16}"/>
                </a:ext>
              </a:extLst>
            </p:cNvPr>
            <p:cNvSpPr txBox="1"/>
            <p:nvPr/>
          </p:nvSpPr>
          <p:spPr>
            <a:xfrm>
              <a:off x="7852471" y="4149493"/>
              <a:ext cx="988685" cy="466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Disaster recovery simulation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558FED83-FF91-92F7-E5B9-1394C8DFF004}"/>
                </a:ext>
              </a:extLst>
            </p:cNvPr>
            <p:cNvSpPr/>
            <p:nvPr/>
          </p:nvSpPr>
          <p:spPr bwMode="auto">
            <a:xfrm>
              <a:off x="1231919" y="2880611"/>
              <a:ext cx="6711147" cy="19564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solidFill>
                <a:srgbClr val="A1F30D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Primary site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25262A3B-284A-72AC-6310-9D1D32D0C044}"/>
                </a:ext>
              </a:extLst>
            </p:cNvPr>
            <p:cNvSpPr/>
            <p:nvPr/>
          </p:nvSpPr>
          <p:spPr bwMode="auto">
            <a:xfrm>
              <a:off x="8767569" y="2880611"/>
              <a:ext cx="3275886" cy="18980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solidFill>
                <a:srgbClr val="F62EF6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DR site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79C8A295-FA3F-C926-C5B1-4E4AADE55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175945" y="6046763"/>
              <a:ext cx="349354" cy="36576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F2BA8C8-9D20-554F-FFB3-5711749BE157}"/>
                </a:ext>
              </a:extLst>
            </p:cNvPr>
            <p:cNvSpPr txBox="1"/>
            <p:nvPr/>
          </p:nvSpPr>
          <p:spPr>
            <a:xfrm>
              <a:off x="7907668" y="5579438"/>
              <a:ext cx="885908" cy="466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Virtual network peering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1A5831C9-7A52-08F1-2A96-1812B19C8F3E}"/>
                </a:ext>
              </a:extLst>
            </p:cNvPr>
            <p:cNvSpPr/>
            <p:nvPr/>
          </p:nvSpPr>
          <p:spPr bwMode="auto">
            <a:xfrm>
              <a:off x="148545" y="6222610"/>
              <a:ext cx="7801527" cy="39985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ArcBox Primary Azure Virtual Network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34E889EA-A58D-B8A9-4A2B-B7F44D6D3BC8}"/>
                </a:ext>
              </a:extLst>
            </p:cNvPr>
            <p:cNvSpPr/>
            <p:nvPr/>
          </p:nvSpPr>
          <p:spPr bwMode="auto">
            <a:xfrm>
              <a:off x="8767569" y="6220757"/>
              <a:ext cx="3275886" cy="39985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ArcBox DR Azure Virtual Network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9A0C9EA-D7EC-B2B8-08CC-56F9DBF4AE4A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 flipV="1">
              <a:off x="7950072" y="6420686"/>
              <a:ext cx="817497" cy="185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F660BD6B-4561-51BF-DE6A-0ED95C0D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11025" y="6237806"/>
              <a:ext cx="365760" cy="365760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1DD7AA1A-C291-5B54-EB77-A49C883FC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869895" y="6237806"/>
              <a:ext cx="365760" cy="36576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4ED1B9E-6974-ABC8-9974-2901FA4B921A}"/>
                </a:ext>
              </a:extLst>
            </p:cNvPr>
            <p:cNvGrpSpPr/>
            <p:nvPr/>
          </p:nvGrpSpPr>
          <p:grpSpPr>
            <a:xfrm>
              <a:off x="3153165" y="3144106"/>
              <a:ext cx="4796908" cy="3036381"/>
              <a:chOff x="2937402" y="3126847"/>
              <a:chExt cx="4796908" cy="3036381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B0EF83F5-504C-8FB4-3B7B-B92795369858}"/>
                  </a:ext>
                </a:extLst>
              </p:cNvPr>
              <p:cNvGrpSpPr/>
              <p:nvPr/>
            </p:nvGrpSpPr>
            <p:grpSpPr>
              <a:xfrm>
                <a:off x="2937402" y="3126847"/>
                <a:ext cx="2368012" cy="3028882"/>
                <a:chOff x="1251114" y="3115570"/>
                <a:chExt cx="2368012" cy="3028882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2B057AB2-3F77-D8B8-88B6-54841D09D94F}"/>
                    </a:ext>
                  </a:extLst>
                </p:cNvPr>
                <p:cNvGrpSpPr/>
                <p:nvPr/>
              </p:nvGrpSpPr>
              <p:grpSpPr>
                <a:xfrm>
                  <a:off x="1251114" y="3115570"/>
                  <a:ext cx="2368012" cy="3028882"/>
                  <a:chOff x="5922660" y="2374152"/>
                  <a:chExt cx="3275886" cy="3028882"/>
                </a:xfrm>
              </p:grpSpPr>
              <p:sp>
                <p:nvSpPr>
                  <p:cNvPr id="138" name="Rectangle: Rounded Corners 137">
                    <a:extLst>
                      <a:ext uri="{FF2B5EF4-FFF2-40B4-BE49-F238E27FC236}">
                        <a16:creationId xmlns:a16="http://schemas.microsoft.com/office/drawing/2014/main" id="{4F78EEF2-E40C-3147-7F07-D2498BF03F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22660" y="2374152"/>
                    <a:ext cx="3275886" cy="30288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A1F30D"/>
                    </a:solidFill>
                    <a:prstDash val="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Primary Azure Kubernetes Service (AKS)</a:t>
                    </a:r>
                    <a:b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</a:b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three-node cluster</a:t>
                    </a:r>
                  </a:p>
                </p:txBody>
              </p:sp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12502EE2-0B36-12A8-FD86-EB1180F1A0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4986" y="2468455"/>
                    <a:ext cx="3071234" cy="2049235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Arc-enabled Kubernetes cluster</a:t>
                    </a:r>
                  </a:p>
                </p:txBody>
              </p:sp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210D0290-6546-22F6-BEA1-48EBCA143742}"/>
                      </a:ext>
                    </a:extLst>
                  </p:cNvPr>
                  <p:cNvGrpSpPr/>
                  <p:nvPr/>
                </p:nvGrpSpPr>
                <p:grpSpPr>
                  <a:xfrm>
                    <a:off x="6122042" y="2960605"/>
                    <a:ext cx="2931423" cy="1429099"/>
                    <a:chOff x="5117952" y="2490684"/>
                    <a:chExt cx="2931423" cy="1429099"/>
                  </a:xfrm>
                </p:grpSpPr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A4485E1A-DCAD-74D8-16B1-85C510A06B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7952" y="3051476"/>
                      <a:ext cx="2887615" cy="868307"/>
                      <a:chOff x="5037185" y="3337874"/>
                      <a:chExt cx="2887615" cy="868307"/>
                    </a:xfrm>
                  </p:grpSpPr>
                  <p:sp>
                    <p:nvSpPr>
                      <p:cNvPr id="145" name="Rectangle: Rounded Corners 144">
                        <a:extLst>
                          <a:ext uri="{FF2B5EF4-FFF2-40B4-BE49-F238E27FC236}">
                            <a16:creationId xmlns:a16="http://schemas.microsoft.com/office/drawing/2014/main" id="{A268B208-7A5C-BD09-D4A1-126AFA538E7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510962" y="3337874"/>
                        <a:ext cx="1413838" cy="868307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chemeClr val="accent3">
                          <a:lumMod val="50000"/>
                        </a:schemeClr>
                      </a:solidFill>
                      <a:ln w="12700" cap="flat" cmpd="sng" algn="ctr">
                        <a:gradFill>
                          <a:gsLst>
                            <a:gs pos="0">
                              <a:srgbClr val="50E6FF">
                                <a:lumMod val="5000"/>
                                <a:lumOff val="95000"/>
                              </a:srgbClr>
                            </a:gs>
                            <a:gs pos="100000">
                              <a:srgbClr val="00B0F0"/>
                            </a:gs>
                          </a:gsLst>
                          <a:lin ang="2700000" scaled="0"/>
                        </a:gra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 pitchFamily="34" charset="0"/>
                          </a:rPr>
                          <a:t>Arc-enabled SQL Managed Instance</a:t>
                        </a:r>
                      </a:p>
                    </p:txBody>
                  </p:sp>
                  <p:sp>
                    <p:nvSpPr>
                      <p:cNvPr id="146" name="Rectangle: Rounded Corners 145">
                        <a:extLst>
                          <a:ext uri="{FF2B5EF4-FFF2-40B4-BE49-F238E27FC236}">
                            <a16:creationId xmlns:a16="http://schemas.microsoft.com/office/drawing/2014/main" id="{EAF39A89-5BD8-0792-BA09-D092CB7FC0E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037185" y="3337874"/>
                        <a:ext cx="1413838" cy="868307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chemeClr val="accent3">
                          <a:lumMod val="50000"/>
                        </a:schemeClr>
                      </a:solidFill>
                      <a:ln w="12700" cap="flat" cmpd="sng" algn="ctr">
                        <a:gradFill>
                          <a:gsLst>
                            <a:gs pos="0">
                              <a:srgbClr val="50E6FF">
                                <a:lumMod val="5000"/>
                                <a:lumOff val="95000"/>
                              </a:srgbClr>
                            </a:gs>
                            <a:gs pos="100000">
                              <a:srgbClr val="00B0F0"/>
                            </a:gs>
                          </a:gsLst>
                          <a:lin ang="2700000" scaled="0"/>
                        </a:gra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 pitchFamily="34" charset="0"/>
                          </a:rPr>
                          <a:t>Arc Data Controller</a:t>
                        </a:r>
                      </a:p>
                    </p:txBody>
                  </p:sp>
                </p:grpSp>
                <p:sp>
                  <p:nvSpPr>
                    <p:cNvPr id="142" name="Rectangle: Rounded Corners 141">
                      <a:extLst>
                        <a:ext uri="{FF2B5EF4-FFF2-40B4-BE49-F238E27FC236}">
                          <a16:creationId xmlns:a16="http://schemas.microsoft.com/office/drawing/2014/main" id="{3763D9BC-B8AA-220D-1B64-86012580908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117952" y="2490684"/>
                      <a:ext cx="2089704" cy="365760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5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Sample applications</a:t>
                      </a:r>
                    </a:p>
                  </p:txBody>
                </p:sp>
                <p:cxnSp>
                  <p:nvCxnSpPr>
                    <p:cNvPr id="143" name="Connector: Elbow 142">
                      <a:extLst>
                        <a:ext uri="{FF2B5EF4-FFF2-40B4-BE49-F238E27FC236}">
                          <a16:creationId xmlns:a16="http://schemas.microsoft.com/office/drawing/2014/main" id="{99565E78-FA96-859A-D341-6E2294CADE11}"/>
                        </a:ext>
                      </a:extLst>
                    </p:cNvPr>
                    <p:cNvCxnSpPr>
                      <a:cxnSpLocks/>
                      <a:stCxn id="145" idx="0"/>
                      <a:endCxn id="142" idx="3"/>
                    </p:cNvCxnSpPr>
                    <p:nvPr/>
                  </p:nvCxnSpPr>
                  <p:spPr>
                    <a:xfrm rot="16200000" flipV="1">
                      <a:off x="7064197" y="2817024"/>
                      <a:ext cx="377912" cy="90991"/>
                    </a:xfrm>
                    <a:prstGeom prst="bentConnector2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327F64EF-3574-78F6-2096-D11E19B47F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5110" y="2639642"/>
                      <a:ext cx="844265" cy="3139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App database</a:t>
                      </a:r>
                    </a:p>
                  </p:txBody>
                </p:sp>
              </p:grpSp>
            </p:grpSp>
            <p:pic>
              <p:nvPicPr>
                <p:cNvPr id="133" name="Graphic 132">
                  <a:extLst>
                    <a:ext uri="{FF2B5EF4-FFF2-40B4-BE49-F238E27FC236}">
                      <a16:creationId xmlns:a16="http://schemas.microsoft.com/office/drawing/2014/main" id="{9C258883-F82F-F022-00F8-0DFA8E8A97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3026" y="3318788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134" name="Graphic 133">
                  <a:extLst>
                    <a:ext uri="{FF2B5EF4-FFF2-40B4-BE49-F238E27FC236}">
                      <a16:creationId xmlns:a16="http://schemas.microsoft.com/office/drawing/2014/main" id="{EDBCC50E-2BAF-91FC-C96B-D15B20A171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9379" y="4672868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35" name="Graphic 134">
                  <a:extLst>
                    <a:ext uri="{FF2B5EF4-FFF2-40B4-BE49-F238E27FC236}">
                      <a16:creationId xmlns:a16="http://schemas.microsoft.com/office/drawing/2014/main" id="{C5A91612-F1E2-088F-0282-B088DD0CB1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8033" y="4672868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36" name="Graphic 135">
                  <a:extLst>
                    <a:ext uri="{FF2B5EF4-FFF2-40B4-BE49-F238E27FC236}">
                      <a16:creationId xmlns:a16="http://schemas.microsoft.com/office/drawing/2014/main" id="{33F72965-68BC-3E62-42D4-77617D858A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4470" y="3737494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137" name="Graphic 136">
                  <a:extLst>
                    <a:ext uri="{FF2B5EF4-FFF2-40B4-BE49-F238E27FC236}">
                      <a16:creationId xmlns:a16="http://schemas.microsoft.com/office/drawing/2014/main" id="{B419EC69-2CEB-E7BB-3552-97CEBAF2A6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4369" y="5368023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50060782-BD17-5388-E7B5-E70E22D25896}"/>
                  </a:ext>
                </a:extLst>
              </p:cNvPr>
              <p:cNvGrpSpPr/>
              <p:nvPr/>
            </p:nvGrpSpPr>
            <p:grpSpPr>
              <a:xfrm>
                <a:off x="5366298" y="3134346"/>
                <a:ext cx="2368012" cy="3028882"/>
                <a:chOff x="1251114" y="3115570"/>
                <a:chExt cx="2368012" cy="3028882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ED2EFFCD-1ED8-959C-CF3E-2A38E9AA6779}"/>
                    </a:ext>
                  </a:extLst>
                </p:cNvPr>
                <p:cNvGrpSpPr/>
                <p:nvPr/>
              </p:nvGrpSpPr>
              <p:grpSpPr>
                <a:xfrm>
                  <a:off x="1251114" y="3115570"/>
                  <a:ext cx="2368012" cy="3028882"/>
                  <a:chOff x="5922660" y="2374152"/>
                  <a:chExt cx="3275886" cy="3028882"/>
                </a:xfrm>
              </p:grpSpPr>
              <p:sp>
                <p:nvSpPr>
                  <p:cNvPr id="123" name="Rectangle: Rounded Corners 122">
                    <a:extLst>
                      <a:ext uri="{FF2B5EF4-FFF2-40B4-BE49-F238E27FC236}">
                        <a16:creationId xmlns:a16="http://schemas.microsoft.com/office/drawing/2014/main" id="{AEEC3FBB-304D-1E11-FAAC-2F18CE8DB2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22660" y="2374152"/>
                    <a:ext cx="3275886" cy="3028882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bg2">
                      <a:lumMod val="50000"/>
                    </a:schemeClr>
                  </a:solidFill>
                  <a:ln w="12700" cap="flat" cmpd="sng" algn="ctr">
                    <a:solidFill>
                      <a:srgbClr val="A1F30D"/>
                    </a:solidFill>
                    <a:prstDash val="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Rancher k3s three-node cluster</a:t>
                    </a:r>
                  </a:p>
                </p:txBody>
              </p:sp>
              <p:sp>
                <p:nvSpPr>
                  <p:cNvPr id="124" name="Rectangle: Rounded Corners 123">
                    <a:extLst>
                      <a:ext uri="{FF2B5EF4-FFF2-40B4-BE49-F238E27FC236}">
                        <a16:creationId xmlns:a16="http://schemas.microsoft.com/office/drawing/2014/main" id="{64590BBF-9E94-D0FE-57C6-0952BCC562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4986" y="2468455"/>
                    <a:ext cx="3071234" cy="2049235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accent3">
                      <a:lumMod val="5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itchFamily="34" charset="0"/>
                      </a:rPr>
                      <a:t>Arc-enabled Kubernetes cluster</a:t>
                    </a:r>
                  </a:p>
                </p:txBody>
              </p: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D2B8D965-D6EB-614A-2195-CEB36658310A}"/>
                      </a:ext>
                    </a:extLst>
                  </p:cNvPr>
                  <p:cNvGrpSpPr/>
                  <p:nvPr/>
                </p:nvGrpSpPr>
                <p:grpSpPr>
                  <a:xfrm>
                    <a:off x="6122042" y="2960605"/>
                    <a:ext cx="2931423" cy="1429099"/>
                    <a:chOff x="5117952" y="2490684"/>
                    <a:chExt cx="2931423" cy="1429099"/>
                  </a:xfrm>
                </p:grpSpPr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233B1766-3256-C44F-79B6-C7F087CBB1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7952" y="3051476"/>
                      <a:ext cx="2887615" cy="868307"/>
                      <a:chOff x="5037185" y="3337874"/>
                      <a:chExt cx="2887615" cy="868307"/>
                    </a:xfrm>
                  </p:grpSpPr>
                  <p:sp>
                    <p:nvSpPr>
                      <p:cNvPr id="130" name="Rectangle: Rounded Corners 129">
                        <a:extLst>
                          <a:ext uri="{FF2B5EF4-FFF2-40B4-BE49-F238E27FC236}">
                            <a16:creationId xmlns:a16="http://schemas.microsoft.com/office/drawing/2014/main" id="{17410CE4-075D-BFC0-F3BD-83876F0D479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510962" y="3337874"/>
                        <a:ext cx="1413838" cy="868307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chemeClr val="accent3">
                          <a:lumMod val="50000"/>
                        </a:schemeClr>
                      </a:solidFill>
                      <a:ln w="12700" cap="flat" cmpd="sng" algn="ctr">
                        <a:gradFill>
                          <a:gsLst>
                            <a:gs pos="0">
                              <a:srgbClr val="50E6FF">
                                <a:lumMod val="5000"/>
                                <a:lumOff val="95000"/>
                              </a:srgbClr>
                            </a:gs>
                            <a:gs pos="100000">
                              <a:srgbClr val="00B0F0"/>
                            </a:gs>
                          </a:gsLst>
                          <a:lin ang="2700000" scaled="0"/>
                        </a:gra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 pitchFamily="34" charset="0"/>
                          </a:rPr>
                          <a:t>Arc-enabled SQL Managed Instance</a:t>
                        </a:r>
                      </a:p>
                    </p:txBody>
                  </p:sp>
                  <p:sp>
                    <p:nvSpPr>
                      <p:cNvPr id="131" name="Rectangle: Rounded Corners 130">
                        <a:extLst>
                          <a:ext uri="{FF2B5EF4-FFF2-40B4-BE49-F238E27FC236}">
                            <a16:creationId xmlns:a16="http://schemas.microsoft.com/office/drawing/2014/main" id="{4EE9611E-57F3-41AB-BE56-E8D70DDBD32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037185" y="3337874"/>
                        <a:ext cx="1413838" cy="868307"/>
                      </a:xfrm>
                      <a:prstGeom prst="roundRect">
                        <a:avLst>
                          <a:gd name="adj" fmla="val 4645"/>
                        </a:avLst>
                      </a:prstGeom>
                      <a:solidFill>
                        <a:schemeClr val="accent3">
                          <a:lumMod val="50000"/>
                        </a:schemeClr>
                      </a:solidFill>
                      <a:ln w="12700" cap="flat" cmpd="sng" algn="ctr">
                        <a:gradFill>
                          <a:gsLst>
                            <a:gs pos="0">
                              <a:srgbClr val="50E6FF">
                                <a:lumMod val="5000"/>
                                <a:lumOff val="95000"/>
                              </a:srgbClr>
                            </a:gs>
                            <a:gs pos="100000">
                              <a:srgbClr val="00B0F0"/>
                            </a:gs>
                          </a:gsLst>
                          <a:lin ang="2700000" scaled="0"/>
                        </a:gradFill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 Semibold (Headings)"/>
                            <a:ea typeface="+mn-ea"/>
                            <a:cs typeface="Segoe UI" pitchFamily="34" charset="0"/>
                          </a:rPr>
                          <a:t>Arc Data Controller</a:t>
                        </a:r>
                      </a:p>
                    </p:txBody>
                  </p:sp>
                </p:grpSp>
                <p:sp>
                  <p:nvSpPr>
                    <p:cNvPr id="127" name="Rectangle: Rounded Corners 126">
                      <a:extLst>
                        <a:ext uri="{FF2B5EF4-FFF2-40B4-BE49-F238E27FC236}">
                          <a16:creationId xmlns:a16="http://schemas.microsoft.com/office/drawing/2014/main" id="{950D771F-914E-6F17-03E8-9B4D106D65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117952" y="2490684"/>
                      <a:ext cx="2089704" cy="365760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5">
                        <a:lumMod val="50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itchFamily="34" charset="0"/>
                        </a:rPr>
                        <a:t>Sample applications</a:t>
                      </a:r>
                    </a:p>
                  </p:txBody>
                </p:sp>
                <p:cxnSp>
                  <p:nvCxnSpPr>
                    <p:cNvPr id="128" name="Connector: Elbow 127">
                      <a:extLst>
                        <a:ext uri="{FF2B5EF4-FFF2-40B4-BE49-F238E27FC236}">
                          <a16:creationId xmlns:a16="http://schemas.microsoft.com/office/drawing/2014/main" id="{DBC44983-B385-2722-9B19-B06B1FDA152C}"/>
                        </a:ext>
                      </a:extLst>
                    </p:cNvPr>
                    <p:cNvCxnSpPr>
                      <a:cxnSpLocks/>
                      <a:stCxn id="130" idx="0"/>
                      <a:endCxn id="127" idx="3"/>
                    </p:cNvCxnSpPr>
                    <p:nvPr/>
                  </p:nvCxnSpPr>
                  <p:spPr>
                    <a:xfrm rot="16200000" flipV="1">
                      <a:off x="7064197" y="2817024"/>
                      <a:ext cx="377912" cy="90991"/>
                    </a:xfrm>
                    <a:prstGeom prst="bentConnector2">
                      <a:avLst/>
                    </a:prstGeom>
                    <a:ln w="12700">
                      <a:solidFill>
                        <a:schemeClr val="tx1"/>
                      </a:solidFill>
                      <a:prstDash val="solid"/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8225D677-0352-8D24-0EF9-7F8658DA03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5110" y="2639642"/>
                      <a:ext cx="844265" cy="3139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+mn-cs"/>
                        </a:rPr>
                        <a:t>App database</a:t>
                      </a:r>
                    </a:p>
                  </p:txBody>
                </p:sp>
              </p:grpSp>
            </p:grpSp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3CBE6B69-93E1-9A9D-8F1E-49953E213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3026" y="3318788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120" name="Graphic 119">
                  <a:extLst>
                    <a:ext uri="{FF2B5EF4-FFF2-40B4-BE49-F238E27FC236}">
                      <a16:creationId xmlns:a16="http://schemas.microsoft.com/office/drawing/2014/main" id="{0F4E4B43-1F57-B426-562B-B4A0582E36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8701" y="4686840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21" name="Graphic 120">
                  <a:extLst>
                    <a:ext uri="{FF2B5EF4-FFF2-40B4-BE49-F238E27FC236}">
                      <a16:creationId xmlns:a16="http://schemas.microsoft.com/office/drawing/2014/main" id="{048DB559-940D-F9F4-CDE7-D146A50385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9840" y="4667398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22" name="Graphic 121">
                  <a:extLst>
                    <a:ext uri="{FF2B5EF4-FFF2-40B4-BE49-F238E27FC236}">
                      <a16:creationId xmlns:a16="http://schemas.microsoft.com/office/drawing/2014/main" id="{0AB7D8F4-7D80-BF7A-BDFD-DFB148C61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4470" y="3737494"/>
                  <a:ext cx="274320" cy="274320"/>
                </a:xfrm>
                <a:prstGeom prst="rect">
                  <a:avLst/>
                </a:prstGeom>
              </p:spPr>
            </p:pic>
          </p:grpSp>
          <p:pic>
            <p:nvPicPr>
              <p:cNvPr id="117" name="Picture 4" descr="Rancher-icon | Brands RA - RZ">
                <a:extLst>
                  <a:ext uri="{FF2B5EF4-FFF2-40B4-BE49-F238E27FC236}">
                    <a16:creationId xmlns:a16="http://schemas.microsoft.com/office/drawing/2014/main" id="{E4EEC646-E890-9F8C-04B1-6671C219A8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2577" y="5284453"/>
                <a:ext cx="555453" cy="55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AF3C928A-D643-59F7-97A2-8A300DDCF603}"/>
                </a:ext>
              </a:extLst>
            </p:cNvPr>
            <p:cNvSpPr/>
            <p:nvPr/>
          </p:nvSpPr>
          <p:spPr bwMode="auto">
            <a:xfrm>
              <a:off x="1231919" y="3148952"/>
              <a:ext cx="1819656" cy="908552"/>
            </a:xfrm>
            <a:prstGeom prst="roundRect">
              <a:avLst>
                <a:gd name="adj" fmla="val 4645"/>
              </a:avLst>
            </a:prstGeom>
            <a:solidFill>
              <a:srgbClr val="3D053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ArcBox-SQL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server and SQL server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5F4D15C-3D07-38BD-CA55-10866E855183}"/>
                </a:ext>
              </a:extLst>
            </p:cNvPr>
            <p:cNvGrpSpPr/>
            <p:nvPr/>
          </p:nvGrpSpPr>
          <p:grpSpPr>
            <a:xfrm>
              <a:off x="1715579" y="3583150"/>
              <a:ext cx="852335" cy="365760"/>
              <a:chOff x="-1329555" y="1245526"/>
              <a:chExt cx="852335" cy="365760"/>
            </a:xfrm>
          </p:grpSpPr>
          <p:pic>
            <p:nvPicPr>
              <p:cNvPr id="113" name="Graphic 112">
                <a:extLst>
                  <a:ext uri="{FF2B5EF4-FFF2-40B4-BE49-F238E27FC236}">
                    <a16:creationId xmlns:a16="http://schemas.microsoft.com/office/drawing/2014/main" id="{4EEC0FF2-6286-D1C9-391C-7A93F4EBE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-1329555" y="1245526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A23E7AAD-04D7-32E6-7157-821C20CC6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-842980" y="1245526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4846FB18-B9FB-E589-6B92-009D15B383BD}"/>
                </a:ext>
              </a:extLst>
            </p:cNvPr>
            <p:cNvSpPr/>
            <p:nvPr/>
          </p:nvSpPr>
          <p:spPr bwMode="auto">
            <a:xfrm>
              <a:off x="1227757" y="5088201"/>
              <a:ext cx="1823459" cy="1092286"/>
            </a:xfrm>
            <a:prstGeom prst="roundRect">
              <a:avLst>
                <a:gd name="adj" fmla="val 4645"/>
              </a:avLst>
            </a:prstGeom>
            <a:solidFill>
              <a:srgbClr val="3D053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ArcBox-Client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Server 2022 Client VM (deployed in Azure, nested virtualization enabled)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2413C99E-E189-8515-BBF8-324047259B6E}"/>
                </a:ext>
              </a:extLst>
            </p:cNvPr>
            <p:cNvSpPr/>
            <p:nvPr/>
          </p:nvSpPr>
          <p:spPr bwMode="auto">
            <a:xfrm>
              <a:off x="1225499" y="4118576"/>
              <a:ext cx="1819656" cy="908552"/>
            </a:xfrm>
            <a:prstGeom prst="roundRect">
              <a:avLst>
                <a:gd name="adj" fmla="val 4645"/>
              </a:avLst>
            </a:prstGeom>
            <a:solidFill>
              <a:srgbClr val="3D053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ArcBox-SQL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Nested Hyper-V VM</a:t>
              </a:r>
              <a:endParaRPr kumimoji="0" lang="en-US" sz="85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E06FF2F0-9285-12E2-F15E-AD9B1652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964449" y="4559015"/>
              <a:ext cx="341755" cy="365760"/>
            </a:xfrm>
            <a:prstGeom prst="rect">
              <a:avLst/>
            </a:prstGeom>
          </p:spPr>
        </p:pic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91DB0021-7590-1032-970E-665767E0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002972" y="5853440"/>
              <a:ext cx="274320" cy="27432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685452-9447-8357-A110-8D0E653A91FD}"/>
              </a:ext>
            </a:extLst>
          </p:cNvPr>
          <p:cNvGrpSpPr/>
          <p:nvPr/>
        </p:nvGrpSpPr>
        <p:grpSpPr>
          <a:xfrm>
            <a:off x="435990" y="2153540"/>
            <a:ext cx="1371600" cy="727213"/>
            <a:chOff x="2315115" y="2025412"/>
            <a:chExt cx="1371600" cy="727213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0A6C052-3FCB-7CDF-6E22-014734FD4D9F}"/>
                </a:ext>
              </a:extLst>
            </p:cNvPr>
            <p:cNvSpPr/>
            <p:nvPr/>
          </p:nvSpPr>
          <p:spPr bwMode="auto">
            <a:xfrm>
              <a:off x="2315115" y="2025412"/>
              <a:ext cx="1371600" cy="727213"/>
            </a:xfrm>
            <a:prstGeom prst="roundRect">
              <a:avLst>
                <a:gd name="adj" fmla="val 4645"/>
              </a:avLst>
            </a:prstGeom>
            <a:solidFill>
              <a:srgbClr val="04222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Monitor</a:t>
              </a: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9A5CEC19-0BE2-1D28-BEEC-16450ED17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818035" y="2319426"/>
              <a:ext cx="365760" cy="36386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89C608-92E6-05F4-A45D-14BF406AA8D2}"/>
              </a:ext>
            </a:extLst>
          </p:cNvPr>
          <p:cNvGrpSpPr/>
          <p:nvPr/>
        </p:nvGrpSpPr>
        <p:grpSpPr>
          <a:xfrm>
            <a:off x="3292842" y="2153540"/>
            <a:ext cx="1371600" cy="731520"/>
            <a:chOff x="5597881" y="2034713"/>
            <a:chExt cx="1371600" cy="73152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5A6BB0C5-2DEC-5C46-9B1F-ABC456205194}"/>
                </a:ext>
              </a:extLst>
            </p:cNvPr>
            <p:cNvSpPr/>
            <p:nvPr/>
          </p:nvSpPr>
          <p:spPr bwMode="auto">
            <a:xfrm>
              <a:off x="5597881" y="2034713"/>
              <a:ext cx="1371600" cy="731520"/>
            </a:xfrm>
            <a:prstGeom prst="roundRect">
              <a:avLst>
                <a:gd name="adj" fmla="val 4645"/>
              </a:avLst>
            </a:prstGeom>
            <a:solidFill>
              <a:srgbClr val="04222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Log Analytics</a:t>
              </a:r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DBCF2A8B-D170-8291-ED3E-4E21A0422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096910" y="2323049"/>
              <a:ext cx="365760" cy="36386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91AC5-0B15-E11E-BBAC-A25B9767B350}"/>
              </a:ext>
            </a:extLst>
          </p:cNvPr>
          <p:cNvGrpSpPr/>
          <p:nvPr/>
        </p:nvGrpSpPr>
        <p:grpSpPr>
          <a:xfrm>
            <a:off x="1864416" y="2148315"/>
            <a:ext cx="1371600" cy="731520"/>
            <a:chOff x="3956498" y="2029812"/>
            <a:chExt cx="1371600" cy="731520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F2C2BC7-4AEC-9F56-942F-B0BD24CF127D}"/>
                </a:ext>
              </a:extLst>
            </p:cNvPr>
            <p:cNvSpPr/>
            <p:nvPr/>
          </p:nvSpPr>
          <p:spPr bwMode="auto">
            <a:xfrm>
              <a:off x="3956498" y="2029812"/>
              <a:ext cx="1371600" cy="731520"/>
            </a:xfrm>
            <a:prstGeom prst="roundRect">
              <a:avLst>
                <a:gd name="adj" fmla="val 4645"/>
              </a:avLst>
            </a:prstGeom>
            <a:solidFill>
              <a:srgbClr val="04222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Policy</a:t>
              </a: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2A92AD84-589A-049D-0BC4-6DF48391C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4456807" y="2332662"/>
              <a:ext cx="365760" cy="36386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E0D176-A323-6D06-989E-34F4FE7B19C8}"/>
              </a:ext>
            </a:extLst>
          </p:cNvPr>
          <p:cNvGrpSpPr/>
          <p:nvPr/>
        </p:nvGrpSpPr>
        <p:grpSpPr>
          <a:xfrm>
            <a:off x="4721268" y="2153540"/>
            <a:ext cx="1371600" cy="731520"/>
            <a:chOff x="7236190" y="2039178"/>
            <a:chExt cx="1371600" cy="73152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BF17E51E-362A-EA3F-3627-D578C9ABFACF}"/>
                </a:ext>
              </a:extLst>
            </p:cNvPr>
            <p:cNvSpPr/>
            <p:nvPr/>
          </p:nvSpPr>
          <p:spPr bwMode="auto">
            <a:xfrm>
              <a:off x="7236190" y="2039178"/>
              <a:ext cx="1371600" cy="731520"/>
            </a:xfrm>
            <a:prstGeom prst="roundRect">
              <a:avLst>
                <a:gd name="adj" fmla="val 4645"/>
              </a:avLst>
            </a:prstGeom>
            <a:solidFill>
              <a:srgbClr val="04222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Tags</a:t>
              </a:r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EF85B4A4-7C89-6C1F-1159-4783F8051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7739110" y="2328870"/>
              <a:ext cx="365760" cy="36386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CFF6D1-101C-8858-8259-084D28D0867D}"/>
              </a:ext>
            </a:extLst>
          </p:cNvPr>
          <p:cNvGrpSpPr/>
          <p:nvPr/>
        </p:nvGrpSpPr>
        <p:grpSpPr>
          <a:xfrm>
            <a:off x="6149694" y="2152650"/>
            <a:ext cx="1371600" cy="731520"/>
            <a:chOff x="8877573" y="2042285"/>
            <a:chExt cx="1371600" cy="73152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F9B54A3-BDBA-90CE-5254-3399BD31E25E}"/>
                </a:ext>
              </a:extLst>
            </p:cNvPr>
            <p:cNvSpPr/>
            <p:nvPr/>
          </p:nvSpPr>
          <p:spPr bwMode="auto">
            <a:xfrm>
              <a:off x="8877573" y="2042285"/>
              <a:ext cx="1371600" cy="731520"/>
            </a:xfrm>
            <a:prstGeom prst="roundRect">
              <a:avLst>
                <a:gd name="adj" fmla="val 4645"/>
              </a:avLst>
            </a:prstGeom>
            <a:solidFill>
              <a:srgbClr val="04222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Grafana</a:t>
              </a:r>
            </a:p>
          </p:txBody>
        </p:sp>
        <p:pic>
          <p:nvPicPr>
            <p:cNvPr id="47" name="Picture 2" descr="Grafana Logo PNG Vector (SVG) Free Download">
              <a:extLst>
                <a:ext uri="{FF2B5EF4-FFF2-40B4-BE49-F238E27FC236}">
                  <a16:creationId xmlns:a16="http://schemas.microsoft.com/office/drawing/2014/main" id="{2E308780-7484-4561-1FD7-333530CFB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395123" y="2337189"/>
              <a:ext cx="336499" cy="36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91CE7E2-9311-C705-FA0C-045523231128}"/>
              </a:ext>
            </a:extLst>
          </p:cNvPr>
          <p:cNvSpPr/>
          <p:nvPr/>
        </p:nvSpPr>
        <p:spPr bwMode="auto">
          <a:xfrm>
            <a:off x="7578120" y="2158319"/>
            <a:ext cx="1369025" cy="731520"/>
          </a:xfrm>
          <a:prstGeom prst="roundRect">
            <a:avLst>
              <a:gd name="adj" fmla="val 4645"/>
            </a:avLst>
          </a:prstGeom>
          <a:solidFill>
            <a:srgbClr val="04222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Defender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for Cloud (Servers and SQL)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49D97DD-39BA-A081-7543-FABDCE330F2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102612" y="2497954"/>
            <a:ext cx="320040" cy="32004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3EC3E01-260C-D4DC-B93F-63A38B1E3A5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49707" y="1319616"/>
            <a:ext cx="365760" cy="3657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53EFD9-3C38-7AEA-793B-38E916EC4E2E}"/>
              </a:ext>
            </a:extLst>
          </p:cNvPr>
          <p:cNvSpPr txBox="1"/>
          <p:nvPr/>
        </p:nvSpPr>
        <p:spPr>
          <a:xfrm>
            <a:off x="448524" y="1345009"/>
            <a:ext cx="2054227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ArcBox resource group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71CE9A1-DBD0-1A21-8A64-3EF4D49EBAA9}"/>
              </a:ext>
            </a:extLst>
          </p:cNvPr>
          <p:cNvCxnSpPr>
            <a:cxnSpLocks/>
            <a:endCxn id="170" idx="3"/>
          </p:cNvCxnSpPr>
          <p:nvPr/>
        </p:nvCxnSpPr>
        <p:spPr>
          <a:xfrm rot="10800000">
            <a:off x="8115365" y="1059418"/>
            <a:ext cx="603469" cy="232941"/>
          </a:xfrm>
          <a:prstGeom prst="bentConnector3">
            <a:avLst>
              <a:gd name="adj1" fmla="val 148"/>
            </a:avLst>
          </a:prstGeom>
          <a:ln w="127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C6450E-D522-E24D-B508-F3D7C617BC28}"/>
              </a:ext>
            </a:extLst>
          </p:cNvPr>
          <p:cNvGrpSpPr/>
          <p:nvPr/>
        </p:nvGrpSpPr>
        <p:grpSpPr>
          <a:xfrm>
            <a:off x="9003550" y="2158612"/>
            <a:ext cx="2794455" cy="730934"/>
            <a:chOff x="9003550" y="2158612"/>
            <a:chExt cx="2794455" cy="73093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CC85F28-B886-A320-E6D0-DE75D37791AA}"/>
                </a:ext>
              </a:extLst>
            </p:cNvPr>
            <p:cNvGrpSpPr/>
            <p:nvPr/>
          </p:nvGrpSpPr>
          <p:grpSpPr>
            <a:xfrm>
              <a:off x="9003550" y="2158612"/>
              <a:ext cx="1369025" cy="730934"/>
              <a:chOff x="9003550" y="2158612"/>
              <a:chExt cx="1369025" cy="730934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F2D5775-17C2-D919-FC9D-4449EF2E3AD8}"/>
                  </a:ext>
                </a:extLst>
              </p:cNvPr>
              <p:cNvSpPr/>
              <p:nvPr/>
            </p:nvSpPr>
            <p:spPr bwMode="auto">
              <a:xfrm>
                <a:off x="9003550" y="2158612"/>
                <a:ext cx="1369025" cy="730934"/>
              </a:xfrm>
              <a:prstGeom prst="roundRect">
                <a:avLst>
                  <a:gd name="adj" fmla="val 4645"/>
                </a:avLst>
              </a:prstGeom>
              <a:solidFill>
                <a:srgbClr val="042226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Migration assessment</a:t>
                </a: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17D58647-8F68-0B34-B8AF-A16952303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9505182" y="2445167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92F32FF-AFE6-99F5-40BC-CA1822B3681B}"/>
                </a:ext>
              </a:extLst>
            </p:cNvPr>
            <p:cNvGrpSpPr/>
            <p:nvPr/>
          </p:nvGrpSpPr>
          <p:grpSpPr>
            <a:xfrm>
              <a:off x="10428980" y="2158612"/>
              <a:ext cx="1369025" cy="730934"/>
              <a:chOff x="10428980" y="2158612"/>
              <a:chExt cx="1369025" cy="730934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B57DC65-B8DA-BB75-477E-C4C0B756AEF5}"/>
                  </a:ext>
                </a:extLst>
              </p:cNvPr>
              <p:cNvSpPr/>
              <p:nvPr/>
            </p:nvSpPr>
            <p:spPr bwMode="auto">
              <a:xfrm>
                <a:off x="10428980" y="2158612"/>
                <a:ext cx="1369025" cy="730934"/>
              </a:xfrm>
              <a:prstGeom prst="roundRect">
                <a:avLst>
                  <a:gd name="adj" fmla="val 4645"/>
                </a:avLst>
              </a:prstGeom>
              <a:solidFill>
                <a:srgbClr val="042226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Best practices assessment</a:t>
                </a:r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B9ACFAE5-201D-61DE-7A32-C9057ADB5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10976332" y="2543316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A03D0C78-830E-F2EE-5F16-4886AEA5254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4" y="110745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ArcBox DataOps ARM/Bicep deployment automation flow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31940-92F8-98FC-EBA9-A49C631A9075}"/>
              </a:ext>
            </a:extLst>
          </p:cNvPr>
          <p:cNvGrpSpPr/>
          <p:nvPr/>
        </p:nvGrpSpPr>
        <p:grpSpPr>
          <a:xfrm>
            <a:off x="63277" y="1039086"/>
            <a:ext cx="12065447" cy="5740285"/>
            <a:chOff x="81542" y="1039086"/>
            <a:chExt cx="12065447" cy="574028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A25405A-4212-D7C9-93C5-1D4C58CFD553}"/>
                </a:ext>
              </a:extLst>
            </p:cNvPr>
            <p:cNvSpPr/>
            <p:nvPr/>
          </p:nvSpPr>
          <p:spPr bwMode="auto">
            <a:xfrm>
              <a:off x="81542" y="2725725"/>
              <a:ext cx="12065447" cy="4053646"/>
            </a:xfrm>
            <a:prstGeom prst="roundRect">
              <a:avLst>
                <a:gd name="adj" fmla="val 2058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44FCC8B-1AD9-557A-E2AF-81B3E6B7DF2B}"/>
                </a:ext>
              </a:extLst>
            </p:cNvPr>
            <p:cNvSpPr/>
            <p:nvPr/>
          </p:nvSpPr>
          <p:spPr bwMode="auto">
            <a:xfrm>
              <a:off x="4339792" y="2160653"/>
              <a:ext cx="1581911" cy="422427"/>
            </a:xfrm>
            <a:prstGeom prst="roundRect">
              <a:avLst>
                <a:gd name="adj" fmla="val 4645"/>
              </a:avLst>
            </a:prstGeom>
            <a:solidFill>
              <a:schemeClr val="bg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K3s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template</a:t>
              </a: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578659A-6C81-A3FC-C251-CBC79AD0A94C}"/>
                </a:ext>
              </a:extLst>
            </p:cNvPr>
            <p:cNvGrpSpPr/>
            <p:nvPr/>
          </p:nvGrpSpPr>
          <p:grpSpPr>
            <a:xfrm>
              <a:off x="288667" y="3561845"/>
              <a:ext cx="3933717" cy="778693"/>
              <a:chOff x="3713550" y="2803861"/>
              <a:chExt cx="3454250" cy="1166254"/>
            </a:xfrm>
            <a:solidFill>
              <a:schemeClr val="tx2">
                <a:lumMod val="10000"/>
              </a:schemeClr>
            </a:solidFill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6726F77F-442E-CDA2-6B9A-E8D86E02B437}"/>
                  </a:ext>
                </a:extLst>
              </p:cNvPr>
              <p:cNvSpPr/>
              <p:nvPr/>
            </p:nvSpPr>
            <p:spPr bwMode="auto">
              <a:xfrm>
                <a:off x="3713550" y="2803861"/>
                <a:ext cx="3454250" cy="116625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ArcBox Client Azure VM</a:t>
                </a:r>
              </a:p>
            </p:txBody>
          </p: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70D8A3C4-903A-05FE-0A58-CAD7510556C0}"/>
                  </a:ext>
                </a:extLst>
              </p:cNvPr>
              <p:cNvSpPr/>
              <p:nvPr/>
            </p:nvSpPr>
            <p:spPr bwMode="auto">
              <a:xfrm>
                <a:off x="4461022" y="3295381"/>
                <a:ext cx="1971544" cy="57969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“DataOps” logon </a:t>
                </a:r>
                <a:b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PowerShell scripts</a:t>
                </a:r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0E40B04-6EDF-7172-BDAA-7E468BFD5298}"/>
                </a:ext>
              </a:extLst>
            </p:cNvPr>
            <p:cNvSpPr/>
            <p:nvPr/>
          </p:nvSpPr>
          <p:spPr bwMode="auto">
            <a:xfrm>
              <a:off x="288667" y="4408090"/>
              <a:ext cx="1847452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servers and 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SQL onboarding scripts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EA1F805-5A3D-480E-8DED-02BA14544D87}"/>
                </a:ext>
              </a:extLst>
            </p:cNvPr>
            <p:cNvSpPr/>
            <p:nvPr/>
          </p:nvSpPr>
          <p:spPr bwMode="auto">
            <a:xfrm>
              <a:off x="288667" y="4864572"/>
              <a:ext cx="1847452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 Azure Monitor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workbook template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97A2AA6-2E89-55D1-62F2-350117FD9A65}"/>
                </a:ext>
              </a:extLst>
            </p:cNvPr>
            <p:cNvSpPr/>
            <p:nvPr/>
          </p:nvSpPr>
          <p:spPr bwMode="auto">
            <a:xfrm>
              <a:off x="288667" y="5321865"/>
              <a:ext cx="1847452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PowerShell DSC configuration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A7BC1DF-DCCA-70FB-88EE-7AFCD661A525}"/>
                </a:ext>
              </a:extLst>
            </p:cNvPr>
            <p:cNvSpPr/>
            <p:nvPr/>
          </p:nvSpPr>
          <p:spPr bwMode="auto">
            <a:xfrm>
              <a:off x="469217" y="5779158"/>
              <a:ext cx="1686506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WinGet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Packages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7411225-7187-68B7-3C43-1A13976DDD1E}"/>
                </a:ext>
              </a:extLst>
            </p:cNvPr>
            <p:cNvSpPr/>
            <p:nvPr/>
          </p:nvSpPr>
          <p:spPr bwMode="auto">
            <a:xfrm>
              <a:off x="469217" y="6249682"/>
              <a:ext cx="1686506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Hyper-V host and VM setup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80856F2-35A9-7711-8D7C-C7E85E0F3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rot="10800000" flipV="1">
              <a:off x="288668" y="4083553"/>
              <a:ext cx="860017" cy="519001"/>
            </a:xfrm>
            <a:prstGeom prst="bentConnector3">
              <a:avLst>
                <a:gd name="adj1" fmla="val 11617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1A423C78-47D2-832D-64ED-D1CBA4F37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10800000" flipV="1">
              <a:off x="288668" y="4083553"/>
              <a:ext cx="860017" cy="975483"/>
            </a:xfrm>
            <a:prstGeom prst="bentConnector3">
              <a:avLst>
                <a:gd name="adj1" fmla="val 116392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C67EAF30-5729-E473-DD89-3D8E1D03D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0800000" flipV="1">
              <a:off x="288668" y="4083554"/>
              <a:ext cx="860017" cy="1432776"/>
            </a:xfrm>
            <a:prstGeom prst="bentConnector3">
              <a:avLst>
                <a:gd name="adj1" fmla="val 11617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E11BF638-78F6-B2E7-7FEF-65B94B61D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rot="16200000" flipH="1">
              <a:off x="271946" y="5776352"/>
              <a:ext cx="262830" cy="131711"/>
            </a:xfrm>
            <a:prstGeom prst="bentConnector2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AEED1B74-6B78-D715-F00D-1C1C33C7F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rot="16200000" flipH="1">
              <a:off x="36684" y="6011614"/>
              <a:ext cx="733354" cy="131711"/>
            </a:xfrm>
            <a:prstGeom prst="bentConnector2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E1810B0-AD2C-5C83-A5DA-DEE0267CF8FB}"/>
                </a:ext>
              </a:extLst>
            </p:cNvPr>
            <p:cNvSpPr/>
            <p:nvPr/>
          </p:nvSpPr>
          <p:spPr bwMode="auto">
            <a:xfrm>
              <a:off x="2374932" y="4408089"/>
              <a:ext cx="1847452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SQL Best Practices Assessment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64E176E-1BC3-157D-CA4A-07F05A177B35}"/>
                </a:ext>
              </a:extLst>
            </p:cNvPr>
            <p:cNvSpPr/>
            <p:nvPr/>
          </p:nvSpPr>
          <p:spPr bwMode="auto">
            <a:xfrm>
              <a:off x="2374932" y="4867799"/>
              <a:ext cx="1847452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SQL Server Migration Assessment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44C4835-F1D8-6183-A585-C50A319ABCC4}"/>
                </a:ext>
              </a:extLst>
            </p:cNvPr>
            <p:cNvSpPr/>
            <p:nvPr/>
          </p:nvSpPr>
          <p:spPr bwMode="auto">
            <a:xfrm>
              <a:off x="2374932" y="5325092"/>
              <a:ext cx="1847452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Defender for SQL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3BBBB97-C23B-2E03-3828-5C16D87E673B}"/>
                </a:ext>
              </a:extLst>
            </p:cNvPr>
            <p:cNvSpPr/>
            <p:nvPr/>
          </p:nvSpPr>
          <p:spPr bwMode="auto">
            <a:xfrm>
              <a:off x="2374932" y="5782385"/>
              <a:ext cx="1847452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Defender for SQL data collection rules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B7F5F6-DDF2-5530-FE90-FC3DCD163279}"/>
                </a:ext>
              </a:extLst>
            </p:cNvPr>
            <p:cNvSpPr/>
            <p:nvPr/>
          </p:nvSpPr>
          <p:spPr bwMode="auto">
            <a:xfrm>
              <a:off x="2374932" y="6247085"/>
              <a:ext cx="1847452" cy="38892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Defender for SQL threat simulation</a:t>
              </a:r>
            </a:p>
          </p:txBody>
        </p: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40AAE827-0FD2-7CA5-0138-289768F9C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0" idx="1"/>
              <a:endCxn id="21" idx="1"/>
            </p:cNvCxnSpPr>
            <p:nvPr/>
          </p:nvCxnSpPr>
          <p:spPr>
            <a:xfrm rot="10800000" flipV="1">
              <a:off x="2374932" y="4602554"/>
              <a:ext cx="12700" cy="459710"/>
            </a:xfrm>
            <a:prstGeom prst="bentConnector3">
              <a:avLst>
                <a:gd name="adj1" fmla="val 110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2EE6DA3-E382-1BB7-2F8B-95C0FE8444BF}"/>
                </a:ext>
              </a:extLst>
            </p:cNvPr>
            <p:cNvCxnSpPr>
              <a:cxnSpLocks/>
              <a:stCxn id="10" idx="3"/>
              <a:endCxn id="20" idx="1"/>
            </p:cNvCxnSpPr>
            <p:nvPr/>
          </p:nvCxnSpPr>
          <p:spPr>
            <a:xfrm flipV="1">
              <a:off x="2136119" y="4602554"/>
              <a:ext cx="238813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71E1081D-BBF9-8CB9-3ABD-8F1703B2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0" idx="1"/>
              <a:endCxn id="22" idx="1"/>
            </p:cNvCxnSpPr>
            <p:nvPr/>
          </p:nvCxnSpPr>
          <p:spPr>
            <a:xfrm rot="10800000" flipV="1">
              <a:off x="2374932" y="4602553"/>
              <a:ext cx="12700" cy="917003"/>
            </a:xfrm>
            <a:prstGeom prst="bentConnector3">
              <a:avLst>
                <a:gd name="adj1" fmla="val 112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60E25869-B0C2-57CC-3AED-95BCA0DF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0" idx="1"/>
              <a:endCxn id="30" idx="1"/>
            </p:cNvCxnSpPr>
            <p:nvPr/>
          </p:nvCxnSpPr>
          <p:spPr>
            <a:xfrm rot="10800000" flipV="1">
              <a:off x="2374932" y="4602554"/>
              <a:ext cx="12700" cy="1374296"/>
            </a:xfrm>
            <a:prstGeom prst="bentConnector3">
              <a:avLst>
                <a:gd name="adj1" fmla="val 112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223199B-9A93-F6BE-06CD-4B21AF480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0" idx="1"/>
              <a:endCxn id="41" idx="1"/>
            </p:cNvCxnSpPr>
            <p:nvPr/>
          </p:nvCxnSpPr>
          <p:spPr>
            <a:xfrm rot="10800000" flipV="1">
              <a:off x="2374932" y="4602554"/>
              <a:ext cx="12700" cy="1838996"/>
            </a:xfrm>
            <a:prstGeom prst="bentConnector3">
              <a:avLst>
                <a:gd name="adj1" fmla="val 112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FD8CA70-EE85-D785-89E3-5DBB033D8320}"/>
                </a:ext>
              </a:extLst>
            </p:cNvPr>
            <p:cNvSpPr/>
            <p:nvPr/>
          </p:nvSpPr>
          <p:spPr bwMode="auto">
            <a:xfrm>
              <a:off x="4339792" y="3561845"/>
              <a:ext cx="1581912" cy="4961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Rancher K3s 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VM three-node workload cluster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B215FB7-1F1E-1020-0DE3-6738D00E6516}"/>
                </a:ext>
              </a:extLst>
            </p:cNvPr>
            <p:cNvSpPr/>
            <p:nvPr/>
          </p:nvSpPr>
          <p:spPr bwMode="auto">
            <a:xfrm>
              <a:off x="6039112" y="3561845"/>
              <a:ext cx="1580991" cy="4961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Two 3-node AKS Clusters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(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Primary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/ 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62EF6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DR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)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D1F050C-9290-B328-BED2-833B34D93B21}"/>
                </a:ext>
              </a:extLst>
            </p:cNvPr>
            <p:cNvSpPr/>
            <p:nvPr/>
          </p:nvSpPr>
          <p:spPr bwMode="auto">
            <a:xfrm>
              <a:off x="7732109" y="3559222"/>
              <a:ext cx="1831229" cy="4961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 Azure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storage account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A1642391-BD9A-D227-F3FF-565491E65EED}"/>
                </a:ext>
              </a:extLst>
            </p:cNvPr>
            <p:cNvSpPr/>
            <p:nvPr/>
          </p:nvSpPr>
          <p:spPr bwMode="auto">
            <a:xfrm>
              <a:off x="9823776" y="3551346"/>
              <a:ext cx="2072475" cy="4961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ArcBox management 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and operations artifacts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637D3C8-A12D-D1F8-9364-DF921B91591E}"/>
                </a:ext>
              </a:extLst>
            </p:cNvPr>
            <p:cNvSpPr/>
            <p:nvPr/>
          </p:nvSpPr>
          <p:spPr bwMode="auto">
            <a:xfrm>
              <a:off x="9823776" y="4146492"/>
              <a:ext cx="2072475" cy="4961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Policy 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assignments template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00ED161-99C1-9922-591B-A6E1558C31C8}"/>
                </a:ext>
              </a:extLst>
            </p:cNvPr>
            <p:cNvSpPr/>
            <p:nvPr/>
          </p:nvSpPr>
          <p:spPr bwMode="auto">
            <a:xfrm>
              <a:off x="9823776" y="4741638"/>
              <a:ext cx="2072475" cy="4961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Log Analytics workspace and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Update Management enablement solution for Log Analytics</a:t>
              </a:r>
            </a:p>
          </p:txBody>
        </p: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28D5AD61-36FE-2254-E711-5A4395990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66" idx="3"/>
              <a:endCxn id="67" idx="3"/>
            </p:cNvCxnSpPr>
            <p:nvPr/>
          </p:nvCxnSpPr>
          <p:spPr>
            <a:xfrm>
              <a:off x="11896251" y="3799430"/>
              <a:ext cx="12700" cy="595146"/>
            </a:xfrm>
            <a:prstGeom prst="bentConnector3">
              <a:avLst>
                <a:gd name="adj1" fmla="val 112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B5254D07-8EBD-7148-8221-277A8FC09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66" idx="3"/>
              <a:endCxn id="69" idx="3"/>
            </p:cNvCxnSpPr>
            <p:nvPr/>
          </p:nvCxnSpPr>
          <p:spPr>
            <a:xfrm>
              <a:off x="11896251" y="3799430"/>
              <a:ext cx="12700" cy="1190292"/>
            </a:xfrm>
            <a:prstGeom prst="bentConnector3">
              <a:avLst>
                <a:gd name="adj1" fmla="val 116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75239B-533E-0E85-3296-41F87BBDD9E8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5130748" y="4058013"/>
              <a:ext cx="0" cy="3276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7EAEBBF8-B41B-EEC1-636C-3402F18EA510}"/>
                </a:ext>
              </a:extLst>
            </p:cNvPr>
            <p:cNvSpPr/>
            <p:nvPr/>
          </p:nvSpPr>
          <p:spPr bwMode="auto">
            <a:xfrm>
              <a:off x="4339792" y="4385638"/>
              <a:ext cx="3280311" cy="49616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Arc-enabled Kubernetes cluster resources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92386B4-F2CD-A0F0-405A-3AE249FF5066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6829608" y="4058013"/>
              <a:ext cx="0" cy="3276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1DB8C34-721E-12FC-DC81-659AF2C76990}"/>
                </a:ext>
              </a:extLst>
            </p:cNvPr>
            <p:cNvGrpSpPr/>
            <p:nvPr/>
          </p:nvGrpSpPr>
          <p:grpSpPr>
            <a:xfrm>
              <a:off x="1084002" y="2158386"/>
              <a:ext cx="2343046" cy="422427"/>
              <a:chOff x="2330673" y="2120038"/>
              <a:chExt cx="2343046" cy="422427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2A070B2E-92FD-CD13-D7D9-8996935D8DCA}"/>
                  </a:ext>
                </a:extLst>
              </p:cNvPr>
              <p:cNvSpPr/>
              <p:nvPr/>
            </p:nvSpPr>
            <p:spPr bwMode="auto">
              <a:xfrm>
                <a:off x="2330673" y="2120038"/>
                <a:ext cx="2343046" cy="422427"/>
              </a:xfrm>
              <a:prstGeom prst="roundRect">
                <a:avLst>
                  <a:gd name="adj" fmla="val 4645"/>
                </a:avLst>
              </a:prstGeom>
              <a:solidFill>
                <a:schemeClr val="bg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Client VM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template</a:t>
                </a: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84" name="Graphic 183">
                <a:extLst>
                  <a:ext uri="{FF2B5EF4-FFF2-40B4-BE49-F238E27FC236}">
                    <a16:creationId xmlns:a16="http://schemas.microsoft.com/office/drawing/2014/main" id="{42D7CD55-7A18-D8AF-6816-AB9365820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94356" y="215419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6DFBAAC-0F7F-AD09-F8F7-3069F22FA23B}"/>
                </a:ext>
              </a:extLst>
            </p:cNvPr>
            <p:cNvCxnSpPr>
              <a:cxnSpLocks/>
              <a:endCxn id="185" idx="0"/>
            </p:cNvCxnSpPr>
            <p:nvPr/>
          </p:nvCxnSpPr>
          <p:spPr>
            <a:xfrm>
              <a:off x="2255525" y="2580814"/>
              <a:ext cx="1" cy="98103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4" descr="Rancher-icon | Brands RA - RZ">
              <a:extLst>
                <a:ext uri="{FF2B5EF4-FFF2-40B4-BE49-F238E27FC236}">
                  <a16:creationId xmlns:a16="http://schemas.microsoft.com/office/drawing/2014/main" id="{AE93A5FA-BA6A-5334-EC2A-8D9EA1BFD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032" y="2192543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0AF4488-ED62-FDE4-DD4D-30DC569E173A}"/>
                </a:ext>
              </a:extLst>
            </p:cNvPr>
            <p:cNvSpPr/>
            <p:nvPr/>
          </p:nvSpPr>
          <p:spPr bwMode="auto">
            <a:xfrm>
              <a:off x="6038192" y="2158386"/>
              <a:ext cx="1581911" cy="422427"/>
            </a:xfrm>
            <a:prstGeom prst="roundRect">
              <a:avLst>
                <a:gd name="adj" fmla="val 4645"/>
              </a:avLst>
            </a:prstGeom>
            <a:solidFill>
              <a:schemeClr val="bg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AKS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template</a:t>
              </a: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E0D82B2F-5F21-CFF9-9DF3-A2C9C2045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79415" y="2181308"/>
              <a:ext cx="365760" cy="365760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BE5B136-1A93-6C88-1E81-C13C97BA5415}"/>
                </a:ext>
              </a:extLst>
            </p:cNvPr>
            <p:cNvGrpSpPr/>
            <p:nvPr/>
          </p:nvGrpSpPr>
          <p:grpSpPr>
            <a:xfrm>
              <a:off x="9688490" y="2158386"/>
              <a:ext cx="2343046" cy="422427"/>
              <a:chOff x="7907553" y="2120038"/>
              <a:chExt cx="2343046" cy="422427"/>
            </a:xfrm>
          </p:grpSpPr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77230A52-08F2-1B6D-2685-812ECDD88025}"/>
                  </a:ext>
                </a:extLst>
              </p:cNvPr>
              <p:cNvSpPr/>
              <p:nvPr/>
            </p:nvSpPr>
            <p:spPr bwMode="auto">
              <a:xfrm>
                <a:off x="7907553" y="2120038"/>
                <a:ext cx="2343046" cy="422427"/>
              </a:xfrm>
              <a:prstGeom prst="roundRect">
                <a:avLst>
                  <a:gd name="adj" fmla="val 4645"/>
                </a:avLst>
              </a:prstGeom>
              <a:solidFill>
                <a:schemeClr val="bg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Management artifacts </a:t>
                </a:r>
                <a:b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template</a:t>
                </a: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92634A25-99BE-1933-AE95-DDE8F2BFB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44334" y="2146755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A279B8-B54C-E670-3FC8-AE0382957235}"/>
                </a:ext>
              </a:extLst>
            </p:cNvPr>
            <p:cNvGrpSpPr/>
            <p:nvPr/>
          </p:nvGrpSpPr>
          <p:grpSpPr>
            <a:xfrm>
              <a:off x="7733795" y="2158386"/>
              <a:ext cx="1831232" cy="422427"/>
              <a:chOff x="5119114" y="2112598"/>
              <a:chExt cx="1831232" cy="422427"/>
            </a:xfrm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142EB4AA-D05D-99F4-C0CA-5FDB18F085FA}"/>
                  </a:ext>
                </a:extLst>
              </p:cNvPr>
              <p:cNvSpPr/>
              <p:nvPr/>
            </p:nvSpPr>
            <p:spPr bwMode="auto">
              <a:xfrm>
                <a:off x="5119114" y="2112598"/>
                <a:ext cx="1831232" cy="422427"/>
              </a:xfrm>
              <a:prstGeom prst="roundRect">
                <a:avLst>
                  <a:gd name="adj" fmla="val 4645"/>
                </a:avLst>
              </a:prstGeom>
              <a:solidFill>
                <a:schemeClr val="bg2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storage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account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template</a:t>
                </a: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80" name="Graphic 179">
                <a:extLst>
                  <a:ext uri="{FF2B5EF4-FFF2-40B4-BE49-F238E27FC236}">
                    <a16:creationId xmlns:a16="http://schemas.microsoft.com/office/drawing/2014/main" id="{C696F7CA-5018-1D12-89AD-CBCD20482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186184" y="2190535"/>
                <a:ext cx="274320" cy="274320"/>
              </a:xfrm>
              <a:prstGeom prst="rect">
                <a:avLst/>
              </a:prstGeom>
            </p:spPr>
          </p:pic>
        </p:grp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1A9A2D6-8E19-11FF-4464-7DE989A868AF}"/>
                </a:ext>
              </a:extLst>
            </p:cNvPr>
            <p:cNvCxnSpPr>
              <a:cxnSpLocks/>
              <a:stCxn id="6" idx="2"/>
              <a:endCxn id="53" idx="0"/>
            </p:cNvCxnSpPr>
            <p:nvPr/>
          </p:nvCxnSpPr>
          <p:spPr>
            <a:xfrm>
              <a:off x="5130748" y="2583080"/>
              <a:ext cx="0" cy="97876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0FBE63A-1BEB-3829-99B2-043A73C08305}"/>
                </a:ext>
              </a:extLst>
            </p:cNvPr>
            <p:cNvCxnSpPr>
              <a:cxnSpLocks/>
              <a:stCxn id="91" idx="2"/>
              <a:endCxn id="59" idx="0"/>
            </p:cNvCxnSpPr>
            <p:nvPr/>
          </p:nvCxnSpPr>
          <p:spPr>
            <a:xfrm>
              <a:off x="6829148" y="2580813"/>
              <a:ext cx="460" cy="9810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9396530-05E8-5FD7-B809-46760C12A844}"/>
                </a:ext>
              </a:extLst>
            </p:cNvPr>
            <p:cNvCxnSpPr>
              <a:cxnSpLocks/>
              <a:stCxn id="179" idx="2"/>
              <a:endCxn id="63" idx="0"/>
            </p:cNvCxnSpPr>
            <p:nvPr/>
          </p:nvCxnSpPr>
          <p:spPr>
            <a:xfrm flipH="1">
              <a:off x="8647724" y="2580813"/>
              <a:ext cx="1687" cy="97840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315747B-A458-5823-8AEE-4B14F188123C}"/>
                </a:ext>
              </a:extLst>
            </p:cNvPr>
            <p:cNvCxnSpPr>
              <a:cxnSpLocks/>
              <a:stCxn id="181" idx="2"/>
              <a:endCxn id="66" idx="0"/>
            </p:cNvCxnSpPr>
            <p:nvPr/>
          </p:nvCxnSpPr>
          <p:spPr>
            <a:xfrm>
              <a:off x="10860013" y="2580813"/>
              <a:ext cx="1" cy="97053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EA0B53E8-71F2-E090-B577-713DE91BA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37409" y="3109549"/>
              <a:ext cx="365760" cy="36576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CBA7CC0-E626-8128-0529-D74C04426B2B}"/>
                </a:ext>
              </a:extLst>
            </p:cNvPr>
            <p:cNvSpPr txBox="1"/>
            <p:nvPr/>
          </p:nvSpPr>
          <p:spPr>
            <a:xfrm>
              <a:off x="81542" y="2726639"/>
              <a:ext cx="1086991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ArcBox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resource group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DA19159-DA3D-398C-8B2D-CC9B4E30D8ED}"/>
                </a:ext>
              </a:extLst>
            </p:cNvPr>
            <p:cNvSpPr/>
            <p:nvPr/>
          </p:nvSpPr>
          <p:spPr bwMode="auto">
            <a:xfrm>
              <a:off x="4924477" y="1210354"/>
              <a:ext cx="2343046" cy="422427"/>
            </a:xfrm>
            <a:prstGeom prst="roundRect">
              <a:avLst>
                <a:gd name="adj" fmla="val 4645"/>
              </a:avLst>
            </a:prstGeom>
            <a:solidFill>
              <a:schemeClr val="bg2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Jumpstart ArcBox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template</a:t>
              </a: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4A64983-8A18-DE3B-A265-DDC106DAF4F7}"/>
                </a:ext>
              </a:extLst>
            </p:cNvPr>
            <p:cNvGrpSpPr/>
            <p:nvPr/>
          </p:nvGrpSpPr>
          <p:grpSpPr>
            <a:xfrm>
              <a:off x="1878481" y="1039086"/>
              <a:ext cx="1062404" cy="724751"/>
              <a:chOff x="4673087" y="1388481"/>
              <a:chExt cx="1062404" cy="724751"/>
            </a:xfrm>
          </p:grpSpPr>
          <p:pic>
            <p:nvPicPr>
              <p:cNvPr id="177" name="Graphic 176" descr="User">
                <a:extLst>
                  <a:ext uri="{FF2B5EF4-FFF2-40B4-BE49-F238E27FC236}">
                    <a16:creationId xmlns:a16="http://schemas.microsoft.com/office/drawing/2014/main" id="{FD4F93A1-81B4-B99F-2BF6-6A902B12B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931578" y="1388481"/>
                <a:ext cx="550979" cy="550979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46898CF-7552-8B67-8F43-05CF966099D1}"/>
                  </a:ext>
                </a:extLst>
              </p:cNvPr>
              <p:cNvSpPr txBox="1"/>
              <p:nvPr/>
            </p:nvSpPr>
            <p:spPr>
              <a:xfrm>
                <a:off x="4673087" y="1882400"/>
                <a:ext cx="1062404" cy="2308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Jumpstart user</a:t>
                </a:r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172C5E7D-CE90-E822-9AD8-3D5B4ED6FCAF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2687951" y="1421568"/>
              <a:ext cx="223652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D8B3750-ABBE-E629-9834-003212E548B8}"/>
                </a:ext>
              </a:extLst>
            </p:cNvPr>
            <p:cNvSpPr txBox="1"/>
            <p:nvPr/>
          </p:nvSpPr>
          <p:spPr>
            <a:xfrm>
              <a:off x="2949486" y="1441103"/>
              <a:ext cx="1722057" cy="246221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latin typeface="Segoe UI Semibold"/>
                  <a:cs typeface="Segoe UI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ARM / Bicep deployment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D34238A-A4EA-5783-9FC2-54A09F9C39CF}"/>
                </a:ext>
              </a:extLst>
            </p:cNvPr>
            <p:cNvGrpSpPr/>
            <p:nvPr/>
          </p:nvGrpSpPr>
          <p:grpSpPr>
            <a:xfrm>
              <a:off x="3438240" y="1045292"/>
              <a:ext cx="735947" cy="320040"/>
              <a:chOff x="3563387" y="913814"/>
              <a:chExt cx="735947" cy="320040"/>
            </a:xfrm>
          </p:grpSpPr>
          <p:pic>
            <p:nvPicPr>
              <p:cNvPr id="175" name="Graphic 174">
                <a:extLst>
                  <a:ext uri="{FF2B5EF4-FFF2-40B4-BE49-F238E27FC236}">
                    <a16:creationId xmlns:a16="http://schemas.microsoft.com/office/drawing/2014/main" id="{28F5A516-6B91-DA7E-F278-9D88E8378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563387" y="913814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176" name="Picture 6" descr="AzureFunBytes - Getting started with Bicep - Azure DevOps Blog">
                <a:extLst>
                  <a:ext uri="{FF2B5EF4-FFF2-40B4-BE49-F238E27FC236}">
                    <a16:creationId xmlns:a16="http://schemas.microsoft.com/office/drawing/2014/main" id="{F07AD4BB-1773-4588-D841-703C77BDCD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9294" y="913814"/>
                <a:ext cx="320040" cy="32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2DD6C8A-6367-610A-0D3D-F1BB2C56C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3" idx="2"/>
              <a:endCxn id="183" idx="0"/>
            </p:cNvCxnSpPr>
            <p:nvPr/>
          </p:nvCxnSpPr>
          <p:spPr>
            <a:xfrm rot="5400000">
              <a:off x="3912961" y="-24654"/>
              <a:ext cx="525605" cy="3840475"/>
            </a:xfrm>
            <a:prstGeom prst="bentConnector3">
              <a:avLst>
                <a:gd name="adj1" fmla="val 5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FA9AE0D2-41BA-0E2F-29B3-94CCBC2E9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3" idx="2"/>
              <a:endCxn id="6" idx="0"/>
            </p:cNvCxnSpPr>
            <p:nvPr/>
          </p:nvCxnSpPr>
          <p:spPr>
            <a:xfrm rot="5400000">
              <a:off x="5349438" y="1414091"/>
              <a:ext cx="527872" cy="965252"/>
            </a:xfrm>
            <a:prstGeom prst="bentConnector3">
              <a:avLst>
                <a:gd name="adj1" fmla="val 5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4F3C4228-4E76-53BC-E653-42BDC4D24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3" idx="2"/>
              <a:endCxn id="91" idx="0"/>
            </p:cNvCxnSpPr>
            <p:nvPr/>
          </p:nvCxnSpPr>
          <p:spPr>
            <a:xfrm rot="16200000" flipH="1">
              <a:off x="6199772" y="1529009"/>
              <a:ext cx="525605" cy="733148"/>
            </a:xfrm>
            <a:prstGeom prst="bentConnector3">
              <a:avLst>
                <a:gd name="adj1" fmla="val 5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D8932BB5-6715-4073-EDA3-E03223FDF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3" idx="2"/>
              <a:endCxn id="179" idx="0"/>
            </p:cNvCxnSpPr>
            <p:nvPr/>
          </p:nvCxnSpPr>
          <p:spPr>
            <a:xfrm rot="16200000" flipH="1">
              <a:off x="7109903" y="618877"/>
              <a:ext cx="525605" cy="2553411"/>
            </a:xfrm>
            <a:prstGeom prst="bentConnector3">
              <a:avLst>
                <a:gd name="adj1" fmla="val 5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173">
              <a:extLst>
                <a:ext uri="{FF2B5EF4-FFF2-40B4-BE49-F238E27FC236}">
                  <a16:creationId xmlns:a16="http://schemas.microsoft.com/office/drawing/2014/main" id="{7AC77CEB-961D-7765-C000-FE18ECCA0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3" idx="2"/>
              <a:endCxn id="181" idx="0"/>
            </p:cNvCxnSpPr>
            <p:nvPr/>
          </p:nvCxnSpPr>
          <p:spPr>
            <a:xfrm rot="16200000" flipH="1">
              <a:off x="8215204" y="-486424"/>
              <a:ext cx="525605" cy="4764013"/>
            </a:xfrm>
            <a:prstGeom prst="bentConnector3">
              <a:avLst>
                <a:gd name="adj1" fmla="val 50000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A7373FFF-95F0-5558-269A-7BE7797693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blue logo with white text&#10;&#10;AI-generated content may be incorrect.">
            <a:extLst>
              <a:ext uri="{FF2B5EF4-FFF2-40B4-BE49-F238E27FC236}">
                <a16:creationId xmlns:a16="http://schemas.microsoft.com/office/drawing/2014/main" id="{2280F86A-79BC-6208-745E-D2E7E67BE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88" y="2283652"/>
            <a:ext cx="4114800" cy="2308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B190AE-2454-4515-A927-3AAD90F5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88" y="3262800"/>
            <a:ext cx="6772436" cy="3877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sz="2800">
                <a:latin typeface="Segoe UI Semibold (Headings)"/>
              </a:rPr>
              <a:t>Fully automated Azure Local sandbox</a:t>
            </a:r>
          </a:p>
        </p:txBody>
      </p:sp>
    </p:spTree>
    <p:extLst>
      <p:ext uri="{BB962C8B-B14F-4D97-AF65-F5344CB8AC3E}">
        <p14:creationId xmlns:p14="http://schemas.microsoft.com/office/powerpoint/2010/main" val="129168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LocalBox Challenges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057A0-46D2-BD66-7DE1-03028A66D955}"/>
              </a:ext>
            </a:extLst>
          </p:cNvPr>
          <p:cNvSpPr txBox="1">
            <a:spLocks/>
          </p:cNvSpPr>
          <p:nvPr/>
        </p:nvSpPr>
        <p:spPr>
          <a:xfrm>
            <a:off x="448523" y="1648969"/>
            <a:ext cx="11218758" cy="276998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Numerous Azure Local lab guides at varying levels of completeness or quality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Lack of end-to-end automation to deploy Azure Local with integrated Azure Arc services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Need to provide partners and customers with a complete sandbox for testing and training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Need for faster times to test/POC without waiting for hardware procurement or other delays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Laying the ground for future Azure Local Landing Zone Accelerator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95D223E-4C0C-C6E2-B5F0-589816D93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4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72923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9C05E-516A-5F68-80E0-5C481E712BCD}"/>
              </a:ext>
            </a:extLst>
          </p:cNvPr>
          <p:cNvSpPr txBox="1"/>
          <p:nvPr/>
        </p:nvSpPr>
        <p:spPr>
          <a:xfrm>
            <a:off x="609600" y="1530587"/>
            <a:ext cx="112489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The Arc Jumpstart is designed to provide a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“zero to hero” experience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so you can start working with Azure Arc right away!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The Jumpstart provides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step-by-step guides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for independent Azure Arc scenarios that incorporate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as much automation as possible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, detailed screenshots and code samples, and a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rich and comprehensive experience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while getting started with the Azure Arc platform.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Our mission is for you to have a working Azure Arc environment spun-up in no time so the user can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focus on the core values of the platform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, regardless of where your infrastructure may be, either on-premises or in the cloud.</a:t>
            </a:r>
          </a:p>
        </p:txBody>
      </p:sp>
    </p:spTree>
    <p:extLst>
      <p:ext uri="{BB962C8B-B14F-4D97-AF65-F5344CB8AC3E}">
        <p14:creationId xmlns:p14="http://schemas.microsoft.com/office/powerpoint/2010/main" val="21809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LocalBox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057A0-46D2-BD66-7DE1-03028A66D955}"/>
              </a:ext>
            </a:extLst>
          </p:cNvPr>
          <p:cNvSpPr txBox="1">
            <a:spLocks/>
          </p:cNvSpPr>
          <p:nvPr/>
        </p:nvSpPr>
        <p:spPr>
          <a:xfrm>
            <a:off x="448522" y="1495081"/>
            <a:ext cx="10365527" cy="30777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Sandbox environment for getting hands-on with Azure Local without the need for physical hardware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Accelerator for Proof-of-concepts or pilots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Training tool for Azure Local and hybrid Arc skills development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Demo environment for customer presentations or events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Rapid integration testing platform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0F91C0F-10B4-1B11-E806-D3575C713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LocalBox design principals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057A0-46D2-BD66-7DE1-03028A66D955}"/>
              </a:ext>
            </a:extLst>
          </p:cNvPr>
          <p:cNvSpPr txBox="1">
            <a:spLocks/>
          </p:cNvSpPr>
          <p:nvPr/>
        </p:nvSpPr>
        <p:spPr>
          <a:xfrm>
            <a:off x="448523" y="1341193"/>
            <a:ext cx="11152926" cy="33855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 dedicated sandbox environment for testing GA or public preview capabilities of Azure Arc. No private preview features are included.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Self-contained in Azure with no dependencies on having physical hardware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Showcase Azure Local integration with hybrid services and tools (Azure Arc and Windows Admin Center)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Comprehensive, Repeatable, Reliable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Modular flexibility and configuration for the user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786830B-9A4B-824D-82E8-B93D26EF2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6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79098-840E-0C0B-2594-C7D2FCD25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EDDE-9EFB-CF1D-00E6-A486B833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LocalBox architecture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541131-2406-333E-B4D0-6E9BE7722DE9}"/>
              </a:ext>
            </a:extLst>
          </p:cNvPr>
          <p:cNvSpPr/>
          <p:nvPr/>
        </p:nvSpPr>
        <p:spPr bwMode="auto">
          <a:xfrm>
            <a:off x="1688633" y="1443413"/>
            <a:ext cx="10437134" cy="5120285"/>
          </a:xfrm>
          <a:prstGeom prst="roundRect">
            <a:avLst>
              <a:gd name="adj" fmla="val 2311"/>
            </a:avLst>
          </a:prstGeom>
          <a:solidFill>
            <a:schemeClr val="bg1">
              <a:lumMod val="95000"/>
              <a:lumOff val="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EF25C0-657A-C890-9A43-A1D9357FF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492" y="3811640"/>
            <a:ext cx="365760" cy="3657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F4539E-A2B7-C4F0-0218-258866BBB07A}"/>
              </a:ext>
            </a:extLst>
          </p:cNvPr>
          <p:cNvGrpSpPr/>
          <p:nvPr/>
        </p:nvGrpSpPr>
        <p:grpSpPr>
          <a:xfrm>
            <a:off x="9785184" y="2531784"/>
            <a:ext cx="2116609" cy="869299"/>
            <a:chOff x="11821118" y="2648560"/>
            <a:chExt cx="2116609" cy="86929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9C68A67-1E35-0B27-EEB6-FD9E72F93E69}"/>
                </a:ext>
              </a:extLst>
            </p:cNvPr>
            <p:cNvSpPr/>
            <p:nvPr/>
          </p:nvSpPr>
          <p:spPr bwMode="auto">
            <a:xfrm>
              <a:off x="11821118" y="2648560"/>
              <a:ext cx="2116609" cy="869299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75000"/>
                <a:lumOff val="2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AKS workload cluster, Arc-enabled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30B872A-7C2F-A0D1-8B69-AACFF624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695029" y="3007292"/>
              <a:ext cx="365760" cy="36576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D93D4-C419-9FCC-6E58-B0122C149624}"/>
              </a:ext>
            </a:extLst>
          </p:cNvPr>
          <p:cNvGrpSpPr/>
          <p:nvPr/>
        </p:nvGrpSpPr>
        <p:grpSpPr>
          <a:xfrm>
            <a:off x="6583961" y="3896635"/>
            <a:ext cx="5317829" cy="589535"/>
            <a:chOff x="6445822" y="4910600"/>
            <a:chExt cx="5317829" cy="58953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063BD30-B4DF-13E2-D6F6-7E89A710F8D8}"/>
                </a:ext>
              </a:extLst>
            </p:cNvPr>
            <p:cNvSpPr/>
            <p:nvPr/>
          </p:nvSpPr>
          <p:spPr bwMode="auto">
            <a:xfrm>
              <a:off x="6445822" y="4910600"/>
              <a:ext cx="5317829" cy="589535"/>
            </a:xfrm>
            <a:prstGeom prst="roundRect">
              <a:avLst>
                <a:gd name="adj" fmla="val 4645"/>
              </a:avLst>
            </a:prstGeom>
            <a:solidFill>
              <a:schemeClr val="bg1">
                <a:lumMod val="75000"/>
                <a:lumOff val="2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Arc 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Resource Bridge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000D09-499D-30B7-11F9-705BD004B776}"/>
                </a:ext>
              </a:extLst>
            </p:cNvPr>
            <p:cNvGrpSpPr/>
            <p:nvPr/>
          </p:nvGrpSpPr>
          <p:grpSpPr>
            <a:xfrm>
              <a:off x="9930337" y="4999248"/>
              <a:ext cx="1506163" cy="407931"/>
              <a:chOff x="9676619" y="4340492"/>
              <a:chExt cx="1506163" cy="40793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BFAD75A-0D57-3B57-7D04-99523B751805}"/>
                  </a:ext>
                </a:extLst>
              </p:cNvPr>
              <p:cNvSpPr/>
              <p:nvPr/>
            </p:nvSpPr>
            <p:spPr bwMode="auto">
              <a:xfrm>
                <a:off x="9676619" y="4340492"/>
                <a:ext cx="1506163" cy="407931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75000"/>
                  <a:lumOff val="2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Custom Location</a:t>
                </a:r>
              </a:p>
            </p:txBody>
          </p: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7C2ACB92-38DE-129B-AFFF-18BF1B718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13999" y="4395449"/>
                <a:ext cx="274320" cy="274320"/>
              </a:xfrm>
              <a:prstGeom prst="rect">
                <a:avLst/>
              </a:prstGeom>
            </p:spPr>
          </p:pic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8F64BCCD-95AC-8B57-6F61-1A4E5426C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08594" y="5044200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C390FAA-8A1A-49A1-E889-F210755CD205}"/>
              </a:ext>
            </a:extLst>
          </p:cNvPr>
          <p:cNvSpPr/>
          <p:nvPr/>
        </p:nvSpPr>
        <p:spPr bwMode="auto">
          <a:xfrm>
            <a:off x="6583962" y="3430728"/>
            <a:ext cx="2684865" cy="374886"/>
          </a:xfrm>
          <a:prstGeom prst="roundRect">
            <a:avLst>
              <a:gd name="adj" fmla="val 4645"/>
            </a:avLst>
          </a:prstGeom>
          <a:solidFill>
            <a:schemeClr val="bg1">
              <a:lumMod val="75000"/>
              <a:lumOff val="2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VM Image Gallery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EC67AF5-D451-20A8-0DBE-8C3EE4E40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84430" y="3484799"/>
            <a:ext cx="263824" cy="26382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1AB4BC-3FEB-1D4A-7959-4CF18C853C61}"/>
              </a:ext>
            </a:extLst>
          </p:cNvPr>
          <p:cNvCxnSpPr>
            <a:cxnSpLocks/>
          </p:cNvCxnSpPr>
          <p:nvPr/>
        </p:nvCxnSpPr>
        <p:spPr>
          <a:xfrm flipV="1">
            <a:off x="7980646" y="3805614"/>
            <a:ext cx="0" cy="91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72B8078-F3F6-1004-3865-BDF2468302FA}"/>
              </a:ext>
            </a:extLst>
          </p:cNvPr>
          <p:cNvSpPr/>
          <p:nvPr/>
        </p:nvSpPr>
        <p:spPr bwMode="auto">
          <a:xfrm>
            <a:off x="1919305" y="4740374"/>
            <a:ext cx="10057901" cy="927181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LocalBoxCluster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(Hyper-V virtual machine)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5DF050-CDFA-18F1-C500-E0645EC755BD}"/>
              </a:ext>
            </a:extLst>
          </p:cNvPr>
          <p:cNvGrpSpPr/>
          <p:nvPr/>
        </p:nvGrpSpPr>
        <p:grpSpPr>
          <a:xfrm>
            <a:off x="2305519" y="4953098"/>
            <a:ext cx="9335795" cy="326273"/>
            <a:chOff x="3398683" y="5641199"/>
            <a:chExt cx="8181639" cy="367473"/>
          </a:xfrm>
          <a:solidFill>
            <a:schemeClr val="bg2">
              <a:lumMod val="50000"/>
            </a:schemeClr>
          </a:solidFill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2713973-1E74-93CF-B7DF-0B063A2AA9E7}"/>
                </a:ext>
              </a:extLst>
            </p:cNvPr>
            <p:cNvSpPr/>
            <p:nvPr/>
          </p:nvSpPr>
          <p:spPr bwMode="auto">
            <a:xfrm>
              <a:off x="3398683" y="5644251"/>
              <a:ext cx="2607633" cy="364421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AzLMGMT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Management plane</a:t>
              </a:r>
              <a:b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(deployed as nested Hyper-V VM)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09C56CB-D700-BBA3-2CDB-5DB765FCA857}"/>
                </a:ext>
              </a:extLst>
            </p:cNvPr>
            <p:cNvSpPr/>
            <p:nvPr/>
          </p:nvSpPr>
          <p:spPr bwMode="auto">
            <a:xfrm>
              <a:off x="6185686" y="5644251"/>
              <a:ext cx="2607633" cy="364421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AzLHOST1</a:t>
              </a:r>
              <a:br>
                <a:rPr kumimoji="0" lang="en-US" sz="800" b="0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Local 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machine (deployed as nested Hyper-V VM)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E80B57F-42CD-09D9-2675-383B8AA7BDC6}"/>
                </a:ext>
              </a:extLst>
            </p:cNvPr>
            <p:cNvSpPr/>
            <p:nvPr/>
          </p:nvSpPr>
          <p:spPr bwMode="auto">
            <a:xfrm>
              <a:off x="8972689" y="5641199"/>
              <a:ext cx="2607633" cy="364421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AzLHOST2</a:t>
              </a:r>
              <a:br>
                <a:rPr kumimoji="0" lang="en-US" sz="800" b="0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Local 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machine (deployed as nested Hyper-V VM)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48748C-B2FC-9BEE-5911-06BD3CE99967}"/>
              </a:ext>
            </a:extLst>
          </p:cNvPr>
          <p:cNvGrpSpPr/>
          <p:nvPr/>
        </p:nvGrpSpPr>
        <p:grpSpPr>
          <a:xfrm>
            <a:off x="1919305" y="5732581"/>
            <a:ext cx="10057901" cy="365760"/>
            <a:chOff x="1862810" y="5854813"/>
            <a:chExt cx="10057901" cy="36576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33E6A27-FF8B-AB52-79C2-587BCF22BE45}"/>
                </a:ext>
              </a:extLst>
            </p:cNvPr>
            <p:cNvSpPr/>
            <p:nvPr/>
          </p:nvSpPr>
          <p:spPr bwMode="auto">
            <a:xfrm>
              <a:off x="1862810" y="5854813"/>
              <a:ext cx="10057901" cy="365760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Hyper-V Host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Windows Server 2025 Datacenter VM (deployed in Azure, nested virtualization enabled)</a:t>
              </a:r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187877BC-7BE3-2CE6-A9B4-07DE270D4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46490" y="5900533"/>
              <a:ext cx="320040" cy="32004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BDDA7C4-8565-8846-CAF3-301E75DD1219}"/>
              </a:ext>
            </a:extLst>
          </p:cNvPr>
          <p:cNvGrpSpPr/>
          <p:nvPr/>
        </p:nvGrpSpPr>
        <p:grpSpPr>
          <a:xfrm>
            <a:off x="1919305" y="6166915"/>
            <a:ext cx="10058400" cy="332337"/>
            <a:chOff x="1837030" y="6525408"/>
            <a:chExt cx="10083681" cy="332337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957BFFF-F663-7246-BF64-FA61FAAF8D52}"/>
                </a:ext>
              </a:extLst>
            </p:cNvPr>
            <p:cNvSpPr/>
            <p:nvPr/>
          </p:nvSpPr>
          <p:spPr bwMode="auto">
            <a:xfrm>
              <a:off x="1837030" y="6525408"/>
              <a:ext cx="10083681" cy="330758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LocalBox Azure Virtual Network</a:t>
              </a: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A6D1F82-BEF0-652A-97EE-67DFC6092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1172" y="6537705"/>
              <a:ext cx="320039" cy="32004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2D431BB-480D-F392-9A3C-A0033C6A9A7D}"/>
              </a:ext>
            </a:extLst>
          </p:cNvPr>
          <p:cNvGrpSpPr/>
          <p:nvPr/>
        </p:nvGrpSpPr>
        <p:grpSpPr>
          <a:xfrm>
            <a:off x="3690651" y="1513408"/>
            <a:ext cx="6515205" cy="795066"/>
            <a:chOff x="2345195" y="1475467"/>
            <a:chExt cx="6515205" cy="79506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F40E157E-3D82-46AD-39A7-FC187D86CE93}"/>
                </a:ext>
              </a:extLst>
            </p:cNvPr>
            <p:cNvSpPr/>
            <p:nvPr/>
          </p:nvSpPr>
          <p:spPr bwMode="auto">
            <a:xfrm>
              <a:off x="2345195" y="1475467"/>
              <a:ext cx="1591056" cy="788926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Monitor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FA1FD19-7C0F-1B1B-2119-8937861AF1C5}"/>
                </a:ext>
              </a:extLst>
            </p:cNvPr>
            <p:cNvSpPr/>
            <p:nvPr/>
          </p:nvSpPr>
          <p:spPr bwMode="auto">
            <a:xfrm>
              <a:off x="3986578" y="1481607"/>
              <a:ext cx="1591056" cy="788926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Policy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72122B68-E3B7-C245-5129-F2458D6AC117}"/>
                </a:ext>
              </a:extLst>
            </p:cNvPr>
            <p:cNvSpPr/>
            <p:nvPr/>
          </p:nvSpPr>
          <p:spPr bwMode="auto">
            <a:xfrm>
              <a:off x="5627961" y="1481607"/>
              <a:ext cx="1591056" cy="78892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Log Analytics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D6FBEC99-6C3B-4781-085F-EEE72DB0044B}"/>
                </a:ext>
              </a:extLst>
            </p:cNvPr>
            <p:cNvSpPr/>
            <p:nvPr/>
          </p:nvSpPr>
          <p:spPr bwMode="auto">
            <a:xfrm>
              <a:off x="7269344" y="1481608"/>
              <a:ext cx="1591056" cy="78615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Microsoft Defender </a:t>
              </a:r>
              <a:b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for Cloud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E5BD1878-19B2-818E-9BEF-E6DC88744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957843" y="1813269"/>
              <a:ext cx="365760" cy="365760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F9A8D36A-317B-DF7F-E3E3-7D1CB43B9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75538" y="1834126"/>
              <a:ext cx="365760" cy="365760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32FC03B3-38E8-F24B-B0C0-D7C7562CF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09098" y="1839581"/>
              <a:ext cx="365760" cy="365760"/>
            </a:xfrm>
            <a:prstGeom prst="rect">
              <a:avLst/>
            </a:prstGeom>
          </p:spPr>
        </p:pic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FC69AB9E-E388-E3D7-4498-4FBC3544A8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68828" y="1972804"/>
            <a:ext cx="274320" cy="274320"/>
          </a:xfrm>
          <a:prstGeom prst="rect">
            <a:avLst/>
          </a:prstGeom>
        </p:spPr>
      </p:pic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2B0493B-4B95-CB8D-4D75-7E5CD4CD6FA9}"/>
              </a:ext>
            </a:extLst>
          </p:cNvPr>
          <p:cNvSpPr/>
          <p:nvPr/>
        </p:nvSpPr>
        <p:spPr bwMode="auto">
          <a:xfrm>
            <a:off x="6583961" y="4536922"/>
            <a:ext cx="5317827" cy="314643"/>
          </a:xfrm>
          <a:prstGeom prst="roundRect">
            <a:avLst>
              <a:gd name="adj" fmla="val 4645"/>
            </a:avLst>
          </a:prstGeom>
          <a:solidFill>
            <a:schemeClr val="accent1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instance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F9AF1D-C120-25DE-992C-CAD926005249}"/>
              </a:ext>
            </a:extLst>
          </p:cNvPr>
          <p:cNvGrpSpPr/>
          <p:nvPr/>
        </p:nvGrpSpPr>
        <p:grpSpPr>
          <a:xfrm>
            <a:off x="1703281" y="1513359"/>
            <a:ext cx="1484404" cy="818420"/>
            <a:chOff x="385923" y="1613761"/>
            <a:chExt cx="1484404" cy="818420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1BC9E46D-1AD6-9512-1009-1FE74B355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45245" y="2066421"/>
              <a:ext cx="365760" cy="36576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F9CD639-0B84-E1C5-F2A1-C5F3B80FDFCE}"/>
                </a:ext>
              </a:extLst>
            </p:cNvPr>
            <p:cNvSpPr txBox="1"/>
            <p:nvPr/>
          </p:nvSpPr>
          <p:spPr>
            <a:xfrm>
              <a:off x="385923" y="1613761"/>
              <a:ext cx="1484404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LocalBox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resource group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06573BC-F060-602D-3C80-5E7A16F4694B}"/>
              </a:ext>
            </a:extLst>
          </p:cNvPr>
          <p:cNvGrpSpPr/>
          <p:nvPr/>
        </p:nvGrpSpPr>
        <p:grpSpPr>
          <a:xfrm>
            <a:off x="4928890" y="977740"/>
            <a:ext cx="4038729" cy="398353"/>
            <a:chOff x="3898658" y="917491"/>
            <a:chExt cx="4038729" cy="398353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5C21D5AA-466F-008C-DCFE-3923A0D5B0CB}"/>
                </a:ext>
              </a:extLst>
            </p:cNvPr>
            <p:cNvSpPr/>
            <p:nvPr/>
          </p:nvSpPr>
          <p:spPr bwMode="auto">
            <a:xfrm>
              <a:off x="3898658" y="917491"/>
              <a:ext cx="4038729" cy="39835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Bicep template</a:t>
              </a:r>
            </a:p>
          </p:txBody>
        </p:sp>
        <p:pic>
          <p:nvPicPr>
            <p:cNvPr id="82" name="Picture 6" descr="AzureFunBytes - Getting started with Bicep - Azure DevOps Blog">
              <a:extLst>
                <a:ext uri="{FF2B5EF4-FFF2-40B4-BE49-F238E27FC236}">
                  <a16:creationId xmlns:a16="http://schemas.microsoft.com/office/drawing/2014/main" id="{2D4C8A57-D98C-8D73-4484-76C1CF5D58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221" y="959419"/>
              <a:ext cx="320040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560B323-72E9-1C33-2B81-956887682504}"/>
              </a:ext>
            </a:extLst>
          </p:cNvPr>
          <p:cNvGrpSpPr/>
          <p:nvPr/>
        </p:nvGrpSpPr>
        <p:grpSpPr>
          <a:xfrm>
            <a:off x="66233" y="2384621"/>
            <a:ext cx="1421189" cy="997402"/>
            <a:chOff x="1907881" y="1035983"/>
            <a:chExt cx="1421189" cy="997402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89CE8CA6-82F9-DA0C-79F7-CAD3578B0690}"/>
                </a:ext>
              </a:extLst>
            </p:cNvPr>
            <p:cNvSpPr/>
            <p:nvPr/>
          </p:nvSpPr>
          <p:spPr bwMode="auto">
            <a:xfrm>
              <a:off x="1907881" y="1035983"/>
              <a:ext cx="1421189" cy="997402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 Entra ID</a:t>
              </a: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D849BD93-46E1-44D0-4C7E-C669CD94B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389875" y="1410421"/>
              <a:ext cx="457200" cy="457200"/>
            </a:xfrm>
            <a:prstGeom prst="rect">
              <a:avLst/>
            </a:prstGeom>
          </p:spPr>
        </p:pic>
      </p:grp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FA58E53-C0FC-68D7-4F77-843250AE59EA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1487422" y="2540418"/>
            <a:ext cx="8297762" cy="426017"/>
          </a:xfrm>
          <a:prstGeom prst="bentConnector3">
            <a:avLst>
              <a:gd name="adj1" fmla="val 2463"/>
            </a:avLst>
          </a:prstGeom>
          <a:ln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42BEF99-6E67-D853-320D-35AD04808708}"/>
              </a:ext>
            </a:extLst>
          </p:cNvPr>
          <p:cNvSpPr txBox="1"/>
          <p:nvPr/>
        </p:nvSpPr>
        <p:spPr>
          <a:xfrm>
            <a:off x="4379799" y="2540417"/>
            <a:ext cx="179456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AKS workload cluster service principal role-based access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952F14C-8CEB-83E1-0DF8-6BD3AA4D263E}"/>
              </a:ext>
            </a:extLst>
          </p:cNvPr>
          <p:cNvSpPr txBox="1"/>
          <p:nvPr/>
        </p:nvSpPr>
        <p:spPr>
          <a:xfrm>
            <a:off x="4071857" y="4374766"/>
            <a:ext cx="2233506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err="1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jumpstart.local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domain joined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734979D7-A6DB-09C0-9F0E-518E6EFCCFFB}"/>
              </a:ext>
            </a:extLst>
          </p:cNvPr>
          <p:cNvCxnSpPr>
            <a:cxnSpLocks/>
            <a:endCxn id="50" idx="0"/>
          </p:cNvCxnSpPr>
          <p:nvPr/>
        </p:nvCxnSpPr>
        <p:spPr>
          <a:xfrm rot="10800000" flipV="1">
            <a:off x="3793261" y="4637094"/>
            <a:ext cx="2790700" cy="318714"/>
          </a:xfrm>
          <a:prstGeom prst="bentConnector2">
            <a:avLst/>
          </a:prstGeom>
          <a:ln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EAE29DB1-6DA1-4979-D61E-6A24D1B7674C}"/>
              </a:ext>
            </a:extLst>
          </p:cNvPr>
          <p:cNvSpPr/>
          <p:nvPr/>
        </p:nvSpPr>
        <p:spPr bwMode="auto">
          <a:xfrm>
            <a:off x="6583961" y="2660992"/>
            <a:ext cx="2684865" cy="686243"/>
          </a:xfrm>
          <a:prstGeom prst="roundRect">
            <a:avLst>
              <a:gd name="adj" fmla="val 4645"/>
            </a:avLst>
          </a:prstGeom>
          <a:solidFill>
            <a:schemeClr val="bg1">
              <a:lumMod val="75000"/>
              <a:lumOff val="2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Local VMs enabled by Azure Arc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8272D52-B791-BAB8-6D3F-47B54B4003AE}"/>
              </a:ext>
            </a:extLst>
          </p:cNvPr>
          <p:cNvCxnSpPr>
            <a:cxnSpLocks/>
          </p:cNvCxnSpPr>
          <p:nvPr/>
        </p:nvCxnSpPr>
        <p:spPr>
          <a:xfrm flipV="1">
            <a:off x="10843489" y="3406643"/>
            <a:ext cx="0" cy="47887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2DC98EFC-2585-F49F-C826-991159D7C5C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286B8B-2D96-9AC1-45C3-0C1FCEB9456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782570" y="4551397"/>
            <a:ext cx="281039" cy="274320"/>
          </a:xfrm>
          <a:prstGeom prst="rect">
            <a:avLst/>
          </a:prstGeom>
          <a:effectLst/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8BAF1FB-0D13-B3E4-DD63-1D2A6DE551F8}"/>
              </a:ext>
            </a:extLst>
          </p:cNvPr>
          <p:cNvGrpSpPr/>
          <p:nvPr/>
        </p:nvGrpSpPr>
        <p:grpSpPr>
          <a:xfrm>
            <a:off x="7329440" y="2925697"/>
            <a:ext cx="1193905" cy="365760"/>
            <a:chOff x="6972749" y="2925697"/>
            <a:chExt cx="1193905" cy="365760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6C656E7-5236-CC94-1624-702EC2AB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6972749" y="2925697"/>
              <a:ext cx="374719" cy="365760"/>
            </a:xfrm>
            <a:prstGeom prst="rect">
              <a:avLst/>
            </a:prstGeom>
            <a:effectLst/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CC849D7-4538-6BED-A0DC-2403C4E0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7382342" y="2925697"/>
              <a:ext cx="374719" cy="365760"/>
            </a:xfrm>
            <a:prstGeom prst="rect">
              <a:avLst/>
            </a:prstGeom>
            <a:effectLst/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1C6CCB7-0D67-8C47-0CEE-2F154F6D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7791935" y="2925697"/>
              <a:ext cx="374719" cy="365760"/>
            </a:xfrm>
            <a:prstGeom prst="rect">
              <a:avLst/>
            </a:prstGeom>
            <a:effectLst/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AD7500-FD5C-3D5D-28C9-56611EDA69B4}"/>
              </a:ext>
            </a:extLst>
          </p:cNvPr>
          <p:cNvCxnSpPr/>
          <p:nvPr/>
        </p:nvCxnSpPr>
        <p:spPr>
          <a:xfrm flipV="1">
            <a:off x="3793260" y="4200771"/>
            <a:ext cx="0" cy="434744"/>
          </a:xfrm>
          <a:prstGeom prst="straightConnector1">
            <a:avLst/>
          </a:prstGeom>
          <a:ln>
            <a:solidFill>
              <a:srgbClr val="A1F30D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AB3F1C-A5B7-62C1-1A5B-04C7D68A0D98}"/>
              </a:ext>
            </a:extLst>
          </p:cNvPr>
          <p:cNvSpPr txBox="1"/>
          <p:nvPr/>
        </p:nvSpPr>
        <p:spPr>
          <a:xfrm>
            <a:off x="4086808" y="3758361"/>
            <a:ext cx="223350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Registered Azure Local instance resource in Azure</a:t>
            </a:r>
          </a:p>
        </p:txBody>
      </p:sp>
    </p:spTree>
    <p:extLst>
      <p:ext uri="{BB962C8B-B14F-4D97-AF65-F5344CB8AC3E}">
        <p14:creationId xmlns:p14="http://schemas.microsoft.com/office/powerpoint/2010/main" val="345830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DA432942-71D0-DA5A-B34B-97C220044ED6}"/>
              </a:ext>
            </a:extLst>
          </p:cNvPr>
          <p:cNvSpPr/>
          <p:nvPr/>
        </p:nvSpPr>
        <p:spPr bwMode="auto">
          <a:xfrm>
            <a:off x="1309875" y="2529652"/>
            <a:ext cx="9572251" cy="3864375"/>
          </a:xfrm>
          <a:prstGeom prst="roundRect">
            <a:avLst>
              <a:gd name="adj" fmla="val 4645"/>
            </a:avLst>
          </a:prstGeom>
          <a:solidFill>
            <a:schemeClr val="bg1">
              <a:lumMod val="95000"/>
              <a:lumOff val="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LocalBox Bicep deployment automation flow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3125C2F-592D-DD48-B50D-761F7BB8E8F0}"/>
              </a:ext>
            </a:extLst>
          </p:cNvPr>
          <p:cNvSpPr txBox="1"/>
          <p:nvPr/>
        </p:nvSpPr>
        <p:spPr>
          <a:xfrm>
            <a:off x="3081414" y="1168506"/>
            <a:ext cx="157447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Bicep 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template deployment</a:t>
            </a:r>
          </a:p>
        </p:txBody>
      </p:sp>
      <p:pic>
        <p:nvPicPr>
          <p:cNvPr id="91" name="Picture 6" descr="AzureFunBytes - Getting started with Bicep - Azure DevOps Blog">
            <a:extLst>
              <a:ext uri="{FF2B5EF4-FFF2-40B4-BE49-F238E27FC236}">
                <a16:creationId xmlns:a16="http://schemas.microsoft.com/office/drawing/2014/main" id="{844965D7-DEA9-9FEA-5667-E306C11DD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206" y="771879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A1DE068-6F53-B95A-C252-7474A492A92A}"/>
              </a:ext>
            </a:extLst>
          </p:cNvPr>
          <p:cNvGrpSpPr/>
          <p:nvPr/>
        </p:nvGrpSpPr>
        <p:grpSpPr>
          <a:xfrm>
            <a:off x="1126887" y="2586885"/>
            <a:ext cx="1484404" cy="749510"/>
            <a:chOff x="258116" y="1807326"/>
            <a:chExt cx="1484404" cy="749510"/>
          </a:xfrm>
        </p:grpSpPr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15213A41-223C-CFF9-B97F-95766523A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7438" y="2191076"/>
              <a:ext cx="365760" cy="36576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902AAA5-1980-2E48-0215-50CDA7563B57}"/>
                </a:ext>
              </a:extLst>
            </p:cNvPr>
            <p:cNvSpPr txBox="1"/>
            <p:nvPr/>
          </p:nvSpPr>
          <p:spPr>
            <a:xfrm>
              <a:off x="258116" y="1807326"/>
              <a:ext cx="1484404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LocalBox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resource group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21A928A-7886-0C85-CFFA-E747594874B3}"/>
              </a:ext>
            </a:extLst>
          </p:cNvPr>
          <p:cNvSpPr/>
          <p:nvPr/>
        </p:nvSpPr>
        <p:spPr bwMode="auto">
          <a:xfrm>
            <a:off x="3922892" y="1878891"/>
            <a:ext cx="2112369" cy="521985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template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58A9DA2-07EE-9667-AAF3-D9D9CAEA354A}"/>
              </a:ext>
            </a:extLst>
          </p:cNvPr>
          <p:cNvSpPr/>
          <p:nvPr/>
        </p:nvSpPr>
        <p:spPr bwMode="auto">
          <a:xfrm>
            <a:off x="6161785" y="3653028"/>
            <a:ext cx="2112369" cy="52198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LocalBox Azure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storage account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8D7BC94-885D-6094-2FD1-D4335E1B1CAB}"/>
              </a:ext>
            </a:extLst>
          </p:cNvPr>
          <p:cNvSpPr/>
          <p:nvPr/>
        </p:nvSpPr>
        <p:spPr bwMode="auto">
          <a:xfrm>
            <a:off x="8400673" y="3653029"/>
            <a:ext cx="2112369" cy="52198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LocalBox management &amp; operations artifacts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E484BCA-3CCD-1E61-063E-A2DFE05B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3" idx="3"/>
            <a:endCxn id="55" idx="3"/>
          </p:cNvCxnSpPr>
          <p:nvPr/>
        </p:nvCxnSpPr>
        <p:spPr>
          <a:xfrm flipH="1">
            <a:off x="10513041" y="3914022"/>
            <a:ext cx="1" cy="848646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D776B63-85A3-1756-1D70-DE9F7C7C4BFE}"/>
              </a:ext>
            </a:extLst>
          </p:cNvPr>
          <p:cNvSpPr/>
          <p:nvPr/>
        </p:nvSpPr>
        <p:spPr bwMode="auto">
          <a:xfrm>
            <a:off x="8400672" y="4501675"/>
            <a:ext cx="2112369" cy="52198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Policy assignments template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C6E1B11-2D31-2EC9-412F-5471A95F4667}"/>
              </a:ext>
            </a:extLst>
          </p:cNvPr>
          <p:cNvSpPr/>
          <p:nvPr/>
        </p:nvSpPr>
        <p:spPr bwMode="auto">
          <a:xfrm>
            <a:off x="8400672" y="5353776"/>
            <a:ext cx="2112369" cy="52198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Log Analytics workspace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B4D5B5F-333F-51A0-19F0-93E3C282B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3" idx="3"/>
            <a:endCxn id="56" idx="3"/>
          </p:cNvCxnSpPr>
          <p:nvPr/>
        </p:nvCxnSpPr>
        <p:spPr>
          <a:xfrm flipH="1">
            <a:off x="10513041" y="3914022"/>
            <a:ext cx="1" cy="1700747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4C0DBC5-0834-B548-E09B-519CC3475368}"/>
              </a:ext>
            </a:extLst>
          </p:cNvPr>
          <p:cNvSpPr/>
          <p:nvPr/>
        </p:nvSpPr>
        <p:spPr bwMode="auto">
          <a:xfrm>
            <a:off x="8400671" y="1879950"/>
            <a:ext cx="2112369" cy="521985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Management artifacts 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template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A1666BF-45D4-4483-86E0-9613B7596FDD}"/>
              </a:ext>
            </a:extLst>
          </p:cNvPr>
          <p:cNvSpPr/>
          <p:nvPr/>
        </p:nvSpPr>
        <p:spPr bwMode="auto">
          <a:xfrm>
            <a:off x="6161785" y="1880328"/>
            <a:ext cx="2112369" cy="521985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storage account 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template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5E358F43-41E7-40EF-FB0F-51C07F02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3163" y="1981299"/>
            <a:ext cx="320040" cy="32004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70763D6-13F8-B5C6-6C3B-1FB65B807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2054" y="1952275"/>
            <a:ext cx="365760" cy="36576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CE27CC-6B37-0E45-02AC-F2430D114226}"/>
              </a:ext>
            </a:extLst>
          </p:cNvPr>
          <p:cNvCxnSpPr>
            <a:cxnSpLocks/>
            <a:stCxn id="59" idx="2"/>
            <a:endCxn id="31" idx="0"/>
          </p:cNvCxnSpPr>
          <p:nvPr/>
        </p:nvCxnSpPr>
        <p:spPr>
          <a:xfrm>
            <a:off x="4979077" y="2400876"/>
            <a:ext cx="5" cy="125215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3E80D1C-C6FB-53BB-2EF9-F07BF3D9FA47}"/>
              </a:ext>
            </a:extLst>
          </p:cNvPr>
          <p:cNvCxnSpPr>
            <a:cxnSpLocks/>
            <a:stCxn id="67" idx="2"/>
            <a:endCxn id="52" idx="0"/>
          </p:cNvCxnSpPr>
          <p:nvPr/>
        </p:nvCxnSpPr>
        <p:spPr>
          <a:xfrm>
            <a:off x="7217970" y="2402313"/>
            <a:ext cx="0" cy="125071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78E774C-7A2F-FAA9-9234-ABB4D75ED845}"/>
              </a:ext>
            </a:extLst>
          </p:cNvPr>
          <p:cNvCxnSpPr>
            <a:cxnSpLocks/>
            <a:stCxn id="60" idx="2"/>
            <a:endCxn id="53" idx="0"/>
          </p:cNvCxnSpPr>
          <p:nvPr/>
        </p:nvCxnSpPr>
        <p:spPr>
          <a:xfrm>
            <a:off x="9456856" y="2401935"/>
            <a:ext cx="2" cy="125109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DEF6F36-8CBD-F6A2-5DE7-7760EFCD2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rot="5400000">
            <a:off x="4204079" y="-12116"/>
            <a:ext cx="417346" cy="33552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88968F6-7CD5-8EF2-69F7-26620CE1A7FC}"/>
              </a:ext>
            </a:extLst>
          </p:cNvPr>
          <p:cNvSpPr/>
          <p:nvPr/>
        </p:nvSpPr>
        <p:spPr bwMode="auto">
          <a:xfrm>
            <a:off x="5034172" y="934831"/>
            <a:ext cx="2112369" cy="521985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Jumpstart LocalBox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template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E1337B6-879A-A635-42CA-A348BBC9F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1"/>
            <a:endCxn id="12" idx="1"/>
          </p:cNvCxnSpPr>
          <p:nvPr/>
        </p:nvCxnSpPr>
        <p:spPr>
          <a:xfrm rot="10800000" flipH="1" flipV="1">
            <a:off x="1678963" y="3936813"/>
            <a:ext cx="4" cy="743937"/>
          </a:xfrm>
          <a:prstGeom prst="bentConnector3">
            <a:avLst>
              <a:gd name="adj1" fmla="val -571500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739EFC0-C009-5454-8580-AA6A00A719EB}"/>
              </a:ext>
            </a:extLst>
          </p:cNvPr>
          <p:cNvGrpSpPr/>
          <p:nvPr/>
        </p:nvGrpSpPr>
        <p:grpSpPr>
          <a:xfrm>
            <a:off x="1678963" y="3423806"/>
            <a:ext cx="2112369" cy="1026015"/>
            <a:chOff x="3643139" y="2944100"/>
            <a:chExt cx="2112369" cy="102601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4FB7412-DA69-C02E-B556-349733B74A9D}"/>
                </a:ext>
              </a:extLst>
            </p:cNvPr>
            <p:cNvSpPr/>
            <p:nvPr/>
          </p:nvSpPr>
          <p:spPr bwMode="auto">
            <a:xfrm>
              <a:off x="3643139" y="2944100"/>
              <a:ext cx="2112369" cy="102601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LocalBox Client Azure VM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43340E2-4431-A6D4-5167-7260C126D928}"/>
                </a:ext>
              </a:extLst>
            </p:cNvPr>
            <p:cNvSpPr/>
            <p:nvPr/>
          </p:nvSpPr>
          <p:spPr bwMode="auto">
            <a:xfrm>
              <a:off x="3706820" y="3374165"/>
              <a:ext cx="1985005" cy="521985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Client logon PowerShell scripts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03358D-CD33-B0E1-2B29-95E8B33216E8}"/>
              </a:ext>
            </a:extLst>
          </p:cNvPr>
          <p:cNvSpPr/>
          <p:nvPr/>
        </p:nvSpPr>
        <p:spPr bwMode="auto">
          <a:xfrm>
            <a:off x="1678967" y="4505013"/>
            <a:ext cx="2112369" cy="35147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Build Azure Local instance script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F718A6-F08E-3EC9-66BF-ECA25AFA6D14}"/>
              </a:ext>
            </a:extLst>
          </p:cNvPr>
          <p:cNvSpPr/>
          <p:nvPr/>
        </p:nvSpPr>
        <p:spPr bwMode="auto">
          <a:xfrm>
            <a:off x="1678960" y="4954199"/>
            <a:ext cx="2112369" cy="35147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Generate ARM template script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2A2C78F-B895-047B-E84B-F3A28060CA05}"/>
              </a:ext>
            </a:extLst>
          </p:cNvPr>
          <p:cNvSpPr/>
          <p:nvPr/>
        </p:nvSpPr>
        <p:spPr bwMode="auto">
          <a:xfrm>
            <a:off x="1678960" y="5405217"/>
            <a:ext cx="2112369" cy="35147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ARM cluster validation phase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0CFE821-C92A-9CFF-87DA-A42964E01993}"/>
              </a:ext>
            </a:extLst>
          </p:cNvPr>
          <p:cNvSpPr/>
          <p:nvPr/>
        </p:nvSpPr>
        <p:spPr bwMode="auto">
          <a:xfrm>
            <a:off x="1678959" y="5852726"/>
            <a:ext cx="2112369" cy="35147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ARM cluster deploy phase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1407F3E-022E-5738-FBC9-8964B7E2C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rot="10800000" flipV="1">
            <a:off x="1678961" y="3936813"/>
            <a:ext cx="3" cy="1193123"/>
          </a:xfrm>
          <a:prstGeom prst="bentConnector3">
            <a:avLst>
              <a:gd name="adj1" fmla="val 762010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3CE3826-F165-A106-13C7-B3639544B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1"/>
            <a:endCxn id="19" idx="1"/>
          </p:cNvCxnSpPr>
          <p:nvPr/>
        </p:nvCxnSpPr>
        <p:spPr>
          <a:xfrm rot="10800000" flipV="1">
            <a:off x="1678961" y="3936813"/>
            <a:ext cx="3" cy="1644141"/>
          </a:xfrm>
          <a:prstGeom prst="bentConnector3">
            <a:avLst>
              <a:gd name="adj1" fmla="val 762010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77337C4-EA2A-1CDB-76A7-01E6323B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1"/>
            <a:endCxn id="23" idx="1"/>
          </p:cNvCxnSpPr>
          <p:nvPr/>
        </p:nvCxnSpPr>
        <p:spPr>
          <a:xfrm rot="10800000" flipV="1">
            <a:off x="1678959" y="3936814"/>
            <a:ext cx="4" cy="2091650"/>
          </a:xfrm>
          <a:prstGeom prst="bentConnector3">
            <a:avLst>
              <a:gd name="adj1" fmla="val 571510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A1B4FA1-C5ED-4A1E-8DEB-B61FDAB45385}"/>
              </a:ext>
            </a:extLst>
          </p:cNvPr>
          <p:cNvSpPr/>
          <p:nvPr/>
        </p:nvSpPr>
        <p:spPr bwMode="auto">
          <a:xfrm>
            <a:off x="3922897" y="3653029"/>
            <a:ext cx="2112369" cy="52198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Virtual Network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170611-5B23-585F-1F10-914A6CB57AC2}"/>
              </a:ext>
            </a:extLst>
          </p:cNvPr>
          <p:cNvSpPr/>
          <p:nvPr/>
        </p:nvSpPr>
        <p:spPr bwMode="auto">
          <a:xfrm>
            <a:off x="3922896" y="4501675"/>
            <a:ext cx="2112369" cy="52198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Network Security Group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5262DC0-C8C7-FDC6-9200-5989533FD7B9}"/>
              </a:ext>
            </a:extLst>
          </p:cNvPr>
          <p:cNvSpPr/>
          <p:nvPr/>
        </p:nvSpPr>
        <p:spPr bwMode="auto">
          <a:xfrm>
            <a:off x="3922896" y="5353776"/>
            <a:ext cx="2112369" cy="52198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Bastion (optional)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337C87-72C3-5783-FA01-0236BEA50044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4979081" y="4175014"/>
            <a:ext cx="1" cy="32666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4C3810-7BBF-E39B-49B8-8F48F0A218A5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4979081" y="5023660"/>
            <a:ext cx="0" cy="3301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9158088-738C-7EDC-C48C-A94C2486F98C}"/>
              </a:ext>
            </a:extLst>
          </p:cNvPr>
          <p:cNvGrpSpPr/>
          <p:nvPr/>
        </p:nvGrpSpPr>
        <p:grpSpPr>
          <a:xfrm>
            <a:off x="1678961" y="1874162"/>
            <a:ext cx="2112369" cy="521985"/>
            <a:chOff x="592253" y="2490380"/>
            <a:chExt cx="2112369" cy="521985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0C29E49-983B-2FF2-0F09-DAC73AC69F61}"/>
                </a:ext>
              </a:extLst>
            </p:cNvPr>
            <p:cNvSpPr/>
            <p:nvPr/>
          </p:nvSpPr>
          <p:spPr bwMode="auto">
            <a:xfrm>
              <a:off x="592253" y="2490380"/>
              <a:ext cx="2112369" cy="521985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ClientVM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template</a:t>
              </a: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D5479834-C561-B85D-F296-DB6737BE3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936" y="2568492"/>
              <a:ext cx="365760" cy="365760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EA91880-8605-8873-BB29-B80FA8555691}"/>
              </a:ext>
            </a:extLst>
          </p:cNvPr>
          <p:cNvCxnSpPr>
            <a:cxnSpLocks/>
            <a:stCxn id="62" idx="2"/>
            <a:endCxn id="9" idx="0"/>
          </p:cNvCxnSpPr>
          <p:nvPr/>
        </p:nvCxnSpPr>
        <p:spPr>
          <a:xfrm>
            <a:off x="2735146" y="2396147"/>
            <a:ext cx="2" cy="10276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Graphic 103">
            <a:extLst>
              <a:ext uri="{FF2B5EF4-FFF2-40B4-BE49-F238E27FC236}">
                <a16:creationId xmlns:a16="http://schemas.microsoft.com/office/drawing/2014/main" id="{FDBBCA5E-1C4D-5A0A-95DE-88F9E5C76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19443" y="1959803"/>
            <a:ext cx="365760" cy="365760"/>
          </a:xfrm>
          <a:prstGeom prst="rect">
            <a:avLst/>
          </a:prstGeom>
        </p:spPr>
      </p:pic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1E3C904-7702-0C1A-A300-12C051B01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5" idx="2"/>
            <a:endCxn id="59" idx="0"/>
          </p:cNvCxnSpPr>
          <p:nvPr/>
        </p:nvCxnSpPr>
        <p:spPr>
          <a:xfrm rot="5400000">
            <a:off x="5323680" y="1112213"/>
            <a:ext cx="422075" cy="11112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B2B6E0C6-9FBE-91E0-0E76-0792A0D76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5" idx="2"/>
            <a:endCxn id="67" idx="0"/>
          </p:cNvCxnSpPr>
          <p:nvPr/>
        </p:nvCxnSpPr>
        <p:spPr>
          <a:xfrm rot="16200000" flipH="1">
            <a:off x="6442407" y="1104765"/>
            <a:ext cx="423512" cy="11276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61F54AA3-AE8D-A208-AAB3-88F6F3515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5" idx="2"/>
            <a:endCxn id="60" idx="0"/>
          </p:cNvCxnSpPr>
          <p:nvPr/>
        </p:nvCxnSpPr>
        <p:spPr>
          <a:xfrm rot="16200000" flipH="1">
            <a:off x="7562039" y="-14867"/>
            <a:ext cx="423134" cy="3366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0730343-B138-CA34-661E-ED60692F83E7}"/>
              </a:ext>
            </a:extLst>
          </p:cNvPr>
          <p:cNvGrpSpPr/>
          <p:nvPr/>
        </p:nvGrpSpPr>
        <p:grpSpPr>
          <a:xfrm>
            <a:off x="1963915" y="797823"/>
            <a:ext cx="1062404" cy="724751"/>
            <a:chOff x="4673087" y="1388481"/>
            <a:chExt cx="1062404" cy="724751"/>
          </a:xfrm>
        </p:grpSpPr>
        <p:pic>
          <p:nvPicPr>
            <p:cNvPr id="164" name="Graphic 163" descr="User">
              <a:extLst>
                <a:ext uri="{FF2B5EF4-FFF2-40B4-BE49-F238E27FC236}">
                  <a16:creationId xmlns:a16="http://schemas.microsoft.com/office/drawing/2014/main" id="{D2115D30-8A23-6ED9-5A70-D91DF7781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31578" y="1388481"/>
              <a:ext cx="550979" cy="550979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ADC4858-7AFE-4B27-F228-0BEEA42CFF48}"/>
                </a:ext>
              </a:extLst>
            </p:cNvPr>
            <p:cNvSpPr txBox="1"/>
            <p:nvPr/>
          </p:nvSpPr>
          <p:spPr>
            <a:xfrm>
              <a:off x="4673087" y="1882400"/>
              <a:ext cx="1062404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Jumpstart user</a:t>
              </a:r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BCDABF7F-213E-0DE8-444A-9AC0C73B86B4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2773385" y="1149411"/>
            <a:ext cx="226078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091A6392-D2D9-CDD0-1D94-F3ECAA7964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4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B60D69-F53B-1ECB-4F22-2000D7C0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FD1E-F6DE-8F32-05C0-7A1257C8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LocalBox Nested virtualization architecture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CEC6E8-3E12-E6EF-0D95-F6C2DB98F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D5F33C4-2D0A-E8E7-C0DF-41F75EA31EA3}"/>
              </a:ext>
            </a:extLst>
          </p:cNvPr>
          <p:cNvGrpSpPr/>
          <p:nvPr/>
        </p:nvGrpSpPr>
        <p:grpSpPr>
          <a:xfrm>
            <a:off x="3325642" y="1223358"/>
            <a:ext cx="5540715" cy="4411284"/>
            <a:chOff x="6244817" y="1223358"/>
            <a:chExt cx="5540715" cy="4411284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84C576FF-68FC-BE93-ED50-5EAE06D217C6}"/>
                </a:ext>
              </a:extLst>
            </p:cNvPr>
            <p:cNvSpPr/>
            <p:nvPr/>
          </p:nvSpPr>
          <p:spPr bwMode="auto">
            <a:xfrm>
              <a:off x="6244817" y="4811192"/>
              <a:ext cx="5540715" cy="823450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LocalBox-Client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Hyper-V Host Windows Server 2025 Datacenter VM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(deployed in Azure, nested virtualization enabled)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E29BA5D-DE2A-2C87-519F-3F62E90A1FE4}"/>
                </a:ext>
              </a:extLst>
            </p:cNvPr>
            <p:cNvGrpSpPr/>
            <p:nvPr/>
          </p:nvGrpSpPr>
          <p:grpSpPr>
            <a:xfrm>
              <a:off x="9060147" y="1223358"/>
              <a:ext cx="2725385" cy="3494050"/>
              <a:chOff x="8824835" y="1621960"/>
              <a:chExt cx="2725385" cy="349405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95E6108-73AF-D387-382D-F31DA6A75FBD}"/>
                  </a:ext>
                </a:extLst>
              </p:cNvPr>
              <p:cNvSpPr/>
              <p:nvPr/>
            </p:nvSpPr>
            <p:spPr bwMode="auto">
              <a:xfrm>
                <a:off x="8824835" y="1621960"/>
                <a:ext cx="2725385" cy="3494050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95000"/>
                  <a:lumOff val="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Local instance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3F838B6-7D6E-53F8-FE63-B6D4797BBCBF}"/>
                  </a:ext>
                </a:extLst>
              </p:cNvPr>
              <p:cNvGrpSpPr/>
              <p:nvPr/>
            </p:nvGrpSpPr>
            <p:grpSpPr>
              <a:xfrm>
                <a:off x="9039826" y="2116599"/>
                <a:ext cx="2295406" cy="2900449"/>
                <a:chOff x="9306044" y="1863719"/>
                <a:chExt cx="2295406" cy="2900449"/>
              </a:xfrm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A8028DBA-65E7-37F6-8658-82F2ACB035D8}"/>
                    </a:ext>
                  </a:extLst>
                </p:cNvPr>
                <p:cNvSpPr/>
                <p:nvPr/>
              </p:nvSpPr>
              <p:spPr bwMode="auto">
                <a:xfrm>
                  <a:off x="9306044" y="3338553"/>
                  <a:ext cx="2295404" cy="142561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>
                    <a:lumMod val="85000"/>
                    <a:lumOff val="1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AzLHOST2</a:t>
                  </a:r>
                  <a:b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Local machine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Domain joined, nested Hyper-V virtual machine</a:t>
                  </a:r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0552E2C8-6F2D-040B-765A-D29E762749C2}"/>
                    </a:ext>
                  </a:extLst>
                </p:cNvPr>
                <p:cNvSpPr/>
                <p:nvPr/>
              </p:nvSpPr>
              <p:spPr bwMode="auto">
                <a:xfrm>
                  <a:off x="9306046" y="1863719"/>
                  <a:ext cx="2295404" cy="142561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bg1">
                    <a:lumMod val="85000"/>
                    <a:lumOff val="1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1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AzLHOST1</a:t>
                  </a:r>
                  <a:b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Local machine</a:t>
                  </a:r>
                  <a:b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endPara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Domain joined, n</a:t>
                  </a:r>
                  <a:r>
                    <a:rPr kumimoji="0" lang="en-US" sz="105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ested</a:t>
                  </a: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 Hyper-V virtual machine</a:t>
                  </a:r>
                </a:p>
              </p:txBody>
            </p:sp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7A37B1B8-9EE4-FC8F-C908-20D7E8C56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73536" y="4356872"/>
                  <a:ext cx="360421" cy="360421"/>
                </a:xfrm>
                <a:prstGeom prst="rect">
                  <a:avLst/>
                </a:prstGeom>
              </p:spPr>
            </p:pic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02BFF18E-B5B4-9B11-0A0E-B4EC641ABE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73536" y="2857341"/>
                  <a:ext cx="360421" cy="360421"/>
                </a:xfrm>
                <a:prstGeom prst="rect">
                  <a:avLst/>
                </a:prstGeom>
              </p:spPr>
            </p:pic>
          </p:grp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EAB0C84-1FD5-DB15-1DAF-06F1B2B6B6EF}"/>
                </a:ext>
              </a:extLst>
            </p:cNvPr>
            <p:cNvSpPr/>
            <p:nvPr/>
          </p:nvSpPr>
          <p:spPr bwMode="auto">
            <a:xfrm>
              <a:off x="6244817" y="1223358"/>
              <a:ext cx="2725385" cy="3494050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AzLMGMT</a:t>
              </a:r>
              <a:endParaRPr kumimoji="0" lang="en-US" sz="105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Nested Hyper-V hypervisor installed on nested Hyper-V virtual machine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2FAD9E0-C834-9455-EC9D-BC91305EED20}"/>
                </a:ext>
              </a:extLst>
            </p:cNvPr>
            <p:cNvGrpSpPr/>
            <p:nvPr/>
          </p:nvGrpSpPr>
          <p:grpSpPr>
            <a:xfrm>
              <a:off x="6384901" y="2217754"/>
              <a:ext cx="2441448" cy="1166876"/>
              <a:chOff x="3385745" y="3451571"/>
              <a:chExt cx="2441448" cy="1166876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AED26CE-47E4-A390-59D9-EF9038FA0A11}"/>
                  </a:ext>
                </a:extLst>
              </p:cNvPr>
              <p:cNvSpPr/>
              <p:nvPr/>
            </p:nvSpPr>
            <p:spPr bwMode="auto">
              <a:xfrm>
                <a:off x="3385745" y="3451571"/>
                <a:ext cx="2441448" cy="1166876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JumpstartDC</a:t>
                </a: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Domain Controller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Domain joined, n</a:t>
                </a:r>
                <a:r>
                  <a:rPr kumimoji="0" lang="en-US" sz="105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ested</a:t>
                </a: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Hyper-V </a:t>
                </a:r>
                <a:b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virtual machine</a:t>
                </a: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C91D2BBA-524C-9637-9397-6701CC12C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23589" y="4212285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9B62EB-5D3C-0E24-0900-E3C13A1ED0C3}"/>
                </a:ext>
              </a:extLst>
            </p:cNvPr>
            <p:cNvGrpSpPr/>
            <p:nvPr/>
          </p:nvGrpSpPr>
          <p:grpSpPr>
            <a:xfrm>
              <a:off x="6388668" y="3451571"/>
              <a:ext cx="2437681" cy="1166875"/>
              <a:chOff x="6102363" y="3428999"/>
              <a:chExt cx="2437681" cy="1166875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EE4FED5-F452-FCCB-68D9-CC116EE5A500}"/>
                  </a:ext>
                </a:extLst>
              </p:cNvPr>
              <p:cNvSpPr/>
              <p:nvPr/>
            </p:nvSpPr>
            <p:spPr bwMode="auto">
              <a:xfrm>
                <a:off x="6102363" y="3428999"/>
                <a:ext cx="2437681" cy="1166875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VM-Router</a:t>
                </a:r>
                <a:br>
                  <a:rPr kumimoji="0" lang="en-US" sz="105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Remote Access Server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Nested Hyper-V virtual machine</a:t>
                </a: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76C4AD9E-BCB9-04AE-7BD6-41EEA5D25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36925" y="4200602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B79BAD31-F193-30D9-9F2A-41E009AF4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817" y="1287350"/>
              <a:ext cx="360421" cy="360421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2D80635A-CA26-2227-8136-836C83935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84901" y="5040037"/>
              <a:ext cx="365760" cy="36576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7B2946E-74EF-BC50-0ADF-6B0803AD2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087778" y="1287350"/>
              <a:ext cx="374719" cy="36576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3460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190AE-2454-4515-A927-3AAD90F5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613" y="3040139"/>
            <a:ext cx="6996212" cy="775597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sz="2800">
                <a:latin typeface="Segoe UI Semibold (Headings)"/>
              </a:rPr>
              <a:t>Jumpstart for Industries and application development velocity across cloud and edge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27A520-BD22-8A83-70DC-B1DFCE4AB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813" y="2287786"/>
            <a:ext cx="4114800" cy="22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1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What is “Agora”?</a:t>
            </a:r>
            <a:endParaRPr lang="en-US" sz="24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199D6A-FCD8-8E06-2F09-77B4FCC8D7F0}"/>
              </a:ext>
            </a:extLst>
          </p:cNvPr>
          <p:cNvGrpSpPr/>
          <p:nvPr/>
        </p:nvGrpSpPr>
        <p:grpSpPr>
          <a:xfrm>
            <a:off x="312752" y="2046961"/>
            <a:ext cx="11566496" cy="2764078"/>
            <a:chOff x="358815" y="2046961"/>
            <a:chExt cx="11566496" cy="27640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31E0B0-C908-D671-EA62-F90723EE7AC1}"/>
                </a:ext>
              </a:extLst>
            </p:cNvPr>
            <p:cNvSpPr txBox="1"/>
            <p:nvPr/>
          </p:nvSpPr>
          <p:spPr>
            <a:xfrm>
              <a:off x="358815" y="2459504"/>
              <a:ext cx="6991109" cy="193899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The word "agora" comes from the ancient Greek term for a public gathering place or assembly, and it has come to be used more broadly to refer to any place or forum where people come together for discussion or exchange.</a:t>
              </a:r>
            </a:p>
          </p:txBody>
        </p:sp>
        <p:pic>
          <p:nvPicPr>
            <p:cNvPr id="26" name="Picture 2" descr="Ancient Agora | Classical Wisdom Weekly">
              <a:extLst>
                <a:ext uri="{FF2B5EF4-FFF2-40B4-BE49-F238E27FC236}">
                  <a16:creationId xmlns:a16="http://schemas.microsoft.com/office/drawing/2014/main" id="{E4FA9AA0-1FBF-660B-A6FF-E3ECC48EB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786" y="2046961"/>
              <a:ext cx="4422525" cy="2764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A3EED00-1DE3-3320-09B3-521CDA5EF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3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Why Agora?</a:t>
            </a:r>
            <a:endParaRPr lang="en-US"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6AACE4-6E31-C390-94FF-A50C328558D8}"/>
              </a:ext>
            </a:extLst>
          </p:cNvPr>
          <p:cNvSpPr txBox="1">
            <a:spLocks/>
          </p:cNvSpPr>
          <p:nvPr/>
        </p:nvSpPr>
        <p:spPr>
          <a:xfrm>
            <a:off x="448523" y="1648970"/>
            <a:ext cx="11152926" cy="276998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Demo is not enough; people need to try it by their selves.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Lack of hands-on artifacts that supports industries storytelling.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Random repositories are confusing and hard to maintain. One Jumpstart to rule them all.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Lack of quality “Spaghetti on the wall” mechanism and feedback loop to the product groups.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Need to meet users where they are.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950942B-491D-D6C8-6806-20338C993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97545"/>
          </a:xfrm>
        </p:spPr>
        <p:txBody>
          <a:bodyPr/>
          <a:lstStyle/>
          <a:p>
            <a:r>
              <a:rPr lang="en-US" spc="-50">
                <a:latin typeface="Segoe UI Semibold (Headings)"/>
              </a:rPr>
              <a:t>Arc Jumpstart – Agora industrial vision</a:t>
            </a:r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91CA03-3280-0213-002C-6736E49E7905}"/>
              </a:ext>
            </a:extLst>
          </p:cNvPr>
          <p:cNvGrpSpPr/>
          <p:nvPr/>
        </p:nvGrpSpPr>
        <p:grpSpPr>
          <a:xfrm>
            <a:off x="1304545" y="2706053"/>
            <a:ext cx="9582907" cy="1445894"/>
            <a:chOff x="1281475" y="2935494"/>
            <a:chExt cx="9582907" cy="144589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7BD7D0-D800-EB82-C257-7302AA6E4B08}"/>
                </a:ext>
              </a:extLst>
            </p:cNvPr>
            <p:cNvSpPr/>
            <p:nvPr/>
          </p:nvSpPr>
          <p:spPr bwMode="auto">
            <a:xfrm>
              <a:off x="1281475" y="2935494"/>
              <a:ext cx="2302432" cy="144589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Retail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15ECCC74-C8D6-F113-F971-AD06A8DD5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75491" y="3417424"/>
              <a:ext cx="914400" cy="914400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4B348B5-A0AD-3BF3-6269-FF9E4BF99BC4}"/>
                </a:ext>
              </a:extLst>
            </p:cNvPr>
            <p:cNvSpPr/>
            <p:nvPr/>
          </p:nvSpPr>
          <p:spPr bwMode="auto">
            <a:xfrm>
              <a:off x="3708300" y="2935494"/>
              <a:ext cx="2302432" cy="144589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Manufacturing</a:t>
              </a:r>
            </a:p>
          </p:txBody>
        </p:sp>
        <p:pic>
          <p:nvPicPr>
            <p:cNvPr id="34" name="Graphic 33" descr="Factory outline">
              <a:extLst>
                <a:ext uri="{FF2B5EF4-FFF2-40B4-BE49-F238E27FC236}">
                  <a16:creationId xmlns:a16="http://schemas.microsoft.com/office/drawing/2014/main" id="{5D699381-93F7-EAEB-6EA9-5B3438123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02316" y="3417424"/>
              <a:ext cx="914400" cy="914400"/>
            </a:xfrm>
            <a:prstGeom prst="rect">
              <a:avLst/>
            </a:prstGeom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F9D77CD-E178-5DC0-0E1D-2B1C585B3B5E}"/>
                </a:ext>
              </a:extLst>
            </p:cNvPr>
            <p:cNvSpPr/>
            <p:nvPr/>
          </p:nvSpPr>
          <p:spPr bwMode="auto">
            <a:xfrm>
              <a:off x="6135125" y="2935494"/>
              <a:ext cx="2302432" cy="144589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Healthcare</a:t>
              </a:r>
            </a:p>
          </p:txBody>
        </p:sp>
        <p:pic>
          <p:nvPicPr>
            <p:cNvPr id="37" name="Graphic 36" descr="Heart with pulse outline">
              <a:extLst>
                <a:ext uri="{FF2B5EF4-FFF2-40B4-BE49-F238E27FC236}">
                  <a16:creationId xmlns:a16="http://schemas.microsoft.com/office/drawing/2014/main" id="{F99AB96C-013E-E41D-EFE4-AC2C4BBD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29141" y="3417424"/>
              <a:ext cx="914400" cy="914400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7905A23-A5DD-0079-7547-C15A6645ABCF}"/>
                </a:ext>
              </a:extLst>
            </p:cNvPr>
            <p:cNvSpPr/>
            <p:nvPr/>
          </p:nvSpPr>
          <p:spPr bwMode="auto">
            <a:xfrm>
              <a:off x="8561950" y="2935494"/>
              <a:ext cx="2302432" cy="144589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And more…</a:t>
              </a: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868975EC-334E-7947-5FEA-828C91C200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Contoso Supermarket</a:t>
            </a:r>
            <a:endParaRPr lang="en-US" sz="24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06923E7-E53A-A9C7-5975-D013ABA65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799" y="2745788"/>
            <a:ext cx="5486400" cy="1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72923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Why it was created?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3F6EB1-5177-C250-B3AB-2BB71B924236}"/>
              </a:ext>
            </a:extLst>
          </p:cNvPr>
          <p:cNvSpPr txBox="1">
            <a:spLocks/>
          </p:cNvSpPr>
          <p:nvPr/>
        </p:nvSpPr>
        <p:spPr>
          <a:xfrm>
            <a:off x="448523" y="1905506"/>
            <a:ext cx="11520163" cy="30469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Azure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Arc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is unique, encompasses many aspects of Azure management</a:t>
            </a:r>
            <a:b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Documentation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of other platforms/clouds architecture/implementation non-existent</a:t>
            </a:r>
            <a:b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Self sufficient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scale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enablement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accelerator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for Microsoft sellers and partners</a:t>
            </a:r>
            <a:b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Community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enabler</a:t>
            </a:r>
            <a:b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Simplified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product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implementation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experience relative to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Microsoft Docs (</a:t>
            </a:r>
            <a:r>
              <a:rPr kumimoji="0" lang="en-US" sz="2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MSLearn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128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Contoso Supermarket scenarios</a:t>
            </a:r>
            <a:endParaRPr lang="en-US" sz="2400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B1182DD5-8237-8345-EA9B-9AF965F227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652495"/>
              </p:ext>
            </p:extLst>
          </p:nvPr>
        </p:nvGraphicFramePr>
        <p:xfrm>
          <a:off x="346285" y="1914902"/>
          <a:ext cx="11499430" cy="3302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347485">
                  <a:extLst>
                    <a:ext uri="{9D8B030D-6E8A-4147-A177-3AD203B41FA5}">
                      <a16:colId xmlns:a16="http://schemas.microsoft.com/office/drawing/2014/main" val="1301362350"/>
                    </a:ext>
                  </a:extLst>
                </a:gridCol>
                <a:gridCol w="2691114">
                  <a:extLst>
                    <a:ext uri="{9D8B030D-6E8A-4147-A177-3AD203B41FA5}">
                      <a16:colId xmlns:a16="http://schemas.microsoft.com/office/drawing/2014/main" val="2691370740"/>
                    </a:ext>
                  </a:extLst>
                </a:gridCol>
                <a:gridCol w="3460831">
                  <a:extLst>
                    <a:ext uri="{9D8B030D-6E8A-4147-A177-3AD203B41FA5}">
                      <a16:colId xmlns:a16="http://schemas.microsoft.com/office/drawing/2014/main" val="369034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/>
                          </a:solidFill>
                          <a:latin typeface="+mj-lt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Contoso Supermarket service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>
                          <a:solidFill>
                            <a:schemeClr val="tx1"/>
                          </a:solidFill>
                          <a:latin typeface="+mj-lt"/>
                        </a:rPr>
                        <a:t>Contoso Supermarket service or platform</a:t>
                      </a:r>
                      <a:endParaRPr lang="en-US" sz="1100" b="1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41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Data pipeline and reporting across cloud and edge for store orders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Point of Sale (PoS)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Cosmos DB, Azure Data Explorer, OSS PostgreSQL, AKS Edge Essentials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835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Data pipeline and reporting across cloud and edge for sensor telemetry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Freezer Monitoring for Food Safety 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IoT Hub, Azure Data Explorer, Mosquitto MQTT Broker, Prometheus, Grafana, AKS Edge Essentials</a:t>
                      </a:r>
                      <a:endParaRPr lang="en-US" sz="1100" kern="1200" noProof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Enabling AI at the Edge &amp; Software configurations rollout with basic GitOps flow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Managers Control Center</a:t>
                      </a:r>
                      <a:endParaRPr lang="en-US" sz="1100" kern="1200" noProof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AKS Edge Essentials, GitOps (Flux), OSS PostgreSQL, </a:t>
                      </a: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Intel </a:t>
                      </a:r>
                      <a:r>
                        <a:rPr lang="en-US" sz="1100" kern="120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OpenVINO</a:t>
                      </a: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™ Inference </a:t>
                      </a: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Engine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331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Streamlining the Software Delivery Process using CI/CD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Point of Sale (PoS)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AKS, AKS Edge Essentials, Azure Arc, Flux, GitHub Actions, Azure Container Registry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24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Infrastructure observability for Kubernetes and Arc-enabled Kubernetes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Infrastructure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Arc-enabled Kubernetes, AKS, AKS Edge Essentials, Prometheus, Grafana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06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Infrastructure observability for Azure Arc-enabled servers using Azure Monitor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Infrastructure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Arc-enabled servers, Azure Monitor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84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Infrastructure security with Microsoft Defender for Servers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</a:rPr>
                        <a:t>Infrastructure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j-lt"/>
                        </a:rPr>
                        <a:t>Arc-enabled servers, </a:t>
                      </a:r>
                      <a:br>
                        <a:rPr lang="en-US" sz="1100" kern="1200" dirty="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j-lt"/>
                        </a:rPr>
                        <a:t>Microsoft Defender for Cloud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963672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852C2BA6-48BF-C1DD-514A-A21098DE1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Supermarket technology stack</a:t>
            </a:r>
            <a:endParaRPr lang="en-US" sz="24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C6B7F1-A8DF-9208-87F9-2D0948AA45AC}"/>
              </a:ext>
            </a:extLst>
          </p:cNvPr>
          <p:cNvGrpSpPr/>
          <p:nvPr/>
        </p:nvGrpSpPr>
        <p:grpSpPr>
          <a:xfrm>
            <a:off x="687510" y="1238879"/>
            <a:ext cx="10816980" cy="4738084"/>
            <a:chOff x="1005840" y="943724"/>
            <a:chExt cx="10816980" cy="473808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5A22C56-D3EE-E354-C5FF-943A26641B04}"/>
                </a:ext>
              </a:extLst>
            </p:cNvPr>
            <p:cNvSpPr/>
            <p:nvPr/>
          </p:nvSpPr>
          <p:spPr bwMode="auto">
            <a:xfrm>
              <a:off x="7448326" y="4780964"/>
              <a:ext cx="4372900" cy="90084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Compute, storage and network stack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68651A3-AC2B-80CA-4B0E-D507099328DA}"/>
                </a:ext>
              </a:extLst>
            </p:cNvPr>
            <p:cNvSpPr/>
            <p:nvPr/>
          </p:nvSpPr>
          <p:spPr bwMode="auto">
            <a:xfrm>
              <a:off x="1005840" y="943724"/>
              <a:ext cx="1710858" cy="4738084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Tools and operations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B7B1DBB3-3E53-8D7F-0CEA-1D069DEC2548}"/>
                </a:ext>
              </a:extLst>
            </p:cNvPr>
            <p:cNvSpPr/>
            <p:nvPr/>
          </p:nvSpPr>
          <p:spPr bwMode="auto">
            <a:xfrm>
              <a:off x="2749146" y="943725"/>
              <a:ext cx="9073674" cy="90084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Contoso Supermarket applications stack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AF2B0BF-3F76-7126-CB0A-6276429A4637}"/>
                </a:ext>
              </a:extLst>
            </p:cNvPr>
            <p:cNvSpPr/>
            <p:nvPr/>
          </p:nvSpPr>
          <p:spPr bwMode="auto">
            <a:xfrm>
              <a:off x="7448324" y="1908191"/>
              <a:ext cx="4372899" cy="90084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Prometheus and Grafana Observability stack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8953858E-405B-D0A9-AC3F-31623E5097F4}"/>
                </a:ext>
              </a:extLst>
            </p:cNvPr>
            <p:cNvSpPr/>
            <p:nvPr/>
          </p:nvSpPr>
          <p:spPr bwMode="auto">
            <a:xfrm>
              <a:off x="9807456" y="2864034"/>
              <a:ext cx="2013770" cy="185227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Kubernetes Service (AKS)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1A59E56-26F2-BC58-E445-CDFED95CFA89}"/>
                </a:ext>
              </a:extLst>
            </p:cNvPr>
            <p:cNvSpPr/>
            <p:nvPr/>
          </p:nvSpPr>
          <p:spPr bwMode="auto">
            <a:xfrm>
              <a:off x="7448326" y="2866908"/>
              <a:ext cx="2302432" cy="185227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AKS Edge Essentials 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Kubernetes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51B714E-5456-DAC3-C595-2A932DDBB92C}"/>
                </a:ext>
              </a:extLst>
            </p:cNvPr>
            <p:cNvSpPr/>
            <p:nvPr/>
          </p:nvSpPr>
          <p:spPr bwMode="auto">
            <a:xfrm>
              <a:off x="5098736" y="1904280"/>
              <a:ext cx="2302432" cy="90084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Log Analytics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8B85157-13A6-1B57-CAD0-291B2B3E16DB}"/>
                </a:ext>
              </a:extLst>
            </p:cNvPr>
            <p:cNvSpPr/>
            <p:nvPr/>
          </p:nvSpPr>
          <p:spPr bwMode="auto">
            <a:xfrm>
              <a:off x="2749146" y="2866908"/>
              <a:ext cx="2302432" cy="90084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Container Registry (ACR)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919555B-B96C-B64A-8505-8FE556F34B6D}"/>
                </a:ext>
              </a:extLst>
            </p:cNvPr>
            <p:cNvSpPr/>
            <p:nvPr/>
          </p:nvSpPr>
          <p:spPr bwMode="auto">
            <a:xfrm>
              <a:off x="5098736" y="2866908"/>
              <a:ext cx="2302432" cy="90084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Monitor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5291477-F402-B68A-FC08-65E01B34CDE7}"/>
                </a:ext>
              </a:extLst>
            </p:cNvPr>
            <p:cNvSpPr/>
            <p:nvPr/>
          </p:nvSpPr>
          <p:spPr bwMode="auto">
            <a:xfrm>
              <a:off x="2749146" y="3818336"/>
              <a:ext cx="2302432" cy="90084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Automation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3509BDC-2785-09B5-FA7D-BC18BD4D3F67}"/>
                </a:ext>
              </a:extLst>
            </p:cNvPr>
            <p:cNvSpPr/>
            <p:nvPr/>
          </p:nvSpPr>
          <p:spPr bwMode="auto">
            <a:xfrm>
              <a:off x="5098736" y="3818336"/>
              <a:ext cx="2302432" cy="90084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Data Explorer (ADX)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AB11BE2-46CA-E62D-E273-43DFB971F905}"/>
                </a:ext>
              </a:extLst>
            </p:cNvPr>
            <p:cNvSpPr/>
            <p:nvPr/>
          </p:nvSpPr>
          <p:spPr bwMode="auto">
            <a:xfrm>
              <a:off x="2749146" y="4780964"/>
              <a:ext cx="2302432" cy="90084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IoT Hub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DBD2C45-DF44-87E2-FE89-C11EFDEB23CE}"/>
                </a:ext>
              </a:extLst>
            </p:cNvPr>
            <p:cNvSpPr/>
            <p:nvPr/>
          </p:nvSpPr>
          <p:spPr bwMode="auto">
            <a:xfrm>
              <a:off x="5098736" y="4780964"/>
              <a:ext cx="2302432" cy="90084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Cosmos DB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C6E1CB8-8A04-18B5-D5C6-AB548515C790}"/>
                </a:ext>
              </a:extLst>
            </p:cNvPr>
            <p:cNvSpPr/>
            <p:nvPr/>
          </p:nvSpPr>
          <p:spPr bwMode="auto">
            <a:xfrm>
              <a:off x="2749146" y="1904280"/>
              <a:ext cx="2302432" cy="90084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Defender for Cloud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AF53FBE-2640-8D79-99C5-DDF026425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21352" y="5170189"/>
              <a:ext cx="457200" cy="457200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DAABD98-32BB-BB74-F2FB-F25E29D5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71762" y="5170110"/>
              <a:ext cx="457200" cy="45720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CE0E0BE-C5AC-54EB-57D8-27D438329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21352" y="4216267"/>
              <a:ext cx="457200" cy="4572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DF82CBD-5BCA-0D5C-9396-820E1A5FF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71762" y="4216267"/>
              <a:ext cx="457200" cy="4572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0E2E640E-B4A0-B29B-2B2C-F39623860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71762" y="3268250"/>
              <a:ext cx="457200" cy="457200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FD198176-EF4A-F646-BDAD-BD98EB7F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021352" y="3268250"/>
              <a:ext cx="457200" cy="45720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EDE8BFE0-A903-A8DB-D788-264FCA46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71762" y="2282407"/>
              <a:ext cx="457200" cy="457200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F1B33C9-88AD-0877-D433-889C492EB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021352" y="2282407"/>
              <a:ext cx="457200" cy="45720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822E899-662C-138F-C609-501B47E907C4}"/>
                </a:ext>
              </a:extLst>
            </p:cNvPr>
            <p:cNvGrpSpPr/>
            <p:nvPr/>
          </p:nvGrpSpPr>
          <p:grpSpPr>
            <a:xfrm>
              <a:off x="8831882" y="5170110"/>
              <a:ext cx="1765300" cy="457418"/>
              <a:chOff x="2704904" y="4506674"/>
              <a:chExt cx="1765300" cy="457418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549DCF3-A989-FCEB-A5A0-D4438068C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704904" y="4506892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9C4985EB-E5F6-5192-8856-F35127692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013004" y="450667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74C09612-DEEC-D4B7-CA9F-E94272A88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360797" y="4506892"/>
                <a:ext cx="457200" cy="457200"/>
              </a:xfrm>
              <a:prstGeom prst="rect">
                <a:avLst/>
              </a:prstGeom>
            </p:spPr>
          </p:pic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F84A5D1E-3E56-47B8-D8A1-1A217BB5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540021" y="3590711"/>
              <a:ext cx="548640" cy="548640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C528B4A5-564A-744D-849A-386828791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16661" y="3359690"/>
              <a:ext cx="365760" cy="365760"/>
            </a:xfrm>
            <a:prstGeom prst="rect">
              <a:avLst/>
            </a:prstGeom>
          </p:spPr>
        </p:pic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1E3B7EF8-0AFB-6697-F70D-57A9BF581AF1}"/>
                </a:ext>
              </a:extLst>
            </p:cNvPr>
            <p:cNvSpPr/>
            <p:nvPr/>
          </p:nvSpPr>
          <p:spPr bwMode="auto">
            <a:xfrm>
              <a:off x="7584701" y="3818336"/>
              <a:ext cx="2029681" cy="807958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11 IoT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Arc-enabled server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B7502F31-A140-6EAF-2DD7-3F7684E0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462381" y="4329921"/>
              <a:ext cx="274320" cy="274320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F7C9640C-5F26-7DDB-0AF2-CF9373B7C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799946" y="998438"/>
              <a:ext cx="1274214" cy="317351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9E802C1-86AE-88C1-A9B9-AEA05BB308C1}"/>
                </a:ext>
              </a:extLst>
            </p:cNvPr>
            <p:cNvGrpSpPr/>
            <p:nvPr/>
          </p:nvGrpSpPr>
          <p:grpSpPr>
            <a:xfrm>
              <a:off x="9104228" y="2289803"/>
              <a:ext cx="1224293" cy="457200"/>
              <a:chOff x="7455403" y="2223763"/>
              <a:chExt cx="1224293" cy="457200"/>
            </a:xfrm>
          </p:grpSpPr>
          <p:pic>
            <p:nvPicPr>
              <p:cNvPr id="92" name="Picture 91" descr="Logo, icon&#10;&#10;Description automatically generated">
                <a:extLst>
                  <a:ext uri="{FF2B5EF4-FFF2-40B4-BE49-F238E27FC236}">
                    <a16:creationId xmlns:a16="http://schemas.microsoft.com/office/drawing/2014/main" id="{A33109CE-752E-D04A-B437-127D1CCE6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5403" y="2223763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3" name="Picture 92" descr="Icon&#10;&#10;Description automatically generated">
                <a:extLst>
                  <a:ext uri="{FF2B5EF4-FFF2-40B4-BE49-F238E27FC236}">
                    <a16:creationId xmlns:a16="http://schemas.microsoft.com/office/drawing/2014/main" id="{2E597F41-4F73-C0AA-CD0B-48257002B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2496" y="2223763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F3A9E8A-09F0-B3CA-EF5A-D62135EA64CD}"/>
                </a:ext>
              </a:extLst>
            </p:cNvPr>
            <p:cNvGrpSpPr/>
            <p:nvPr/>
          </p:nvGrpSpPr>
          <p:grpSpPr>
            <a:xfrm>
              <a:off x="3746806" y="1385415"/>
              <a:ext cx="7308723" cy="369316"/>
              <a:chOff x="2073465" y="1307787"/>
              <a:chExt cx="7777451" cy="369316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6317729E-1A9C-0B51-C7B2-755E3525099B}"/>
                  </a:ext>
                </a:extLst>
              </p:cNvPr>
              <p:cNvSpPr/>
              <p:nvPr/>
            </p:nvSpPr>
            <p:spPr bwMode="auto">
              <a:xfrm>
                <a:off x="2073465" y="1307787"/>
                <a:ext cx="2569464" cy="36931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Point of Sale (PoS)</a:t>
                </a:r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AC10D900-E8AD-3B9A-9EE3-5237AEDC0D92}"/>
                  </a:ext>
                </a:extLst>
              </p:cNvPr>
              <p:cNvSpPr/>
              <p:nvPr/>
            </p:nvSpPr>
            <p:spPr bwMode="auto">
              <a:xfrm>
                <a:off x="4677458" y="1307787"/>
                <a:ext cx="2569464" cy="36931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Checkout Queue Monitoring</a:t>
                </a: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2730FFE6-B8B5-F017-5DD7-D97236A83AEA}"/>
                  </a:ext>
                </a:extLst>
              </p:cNvPr>
              <p:cNvSpPr/>
              <p:nvPr/>
            </p:nvSpPr>
            <p:spPr bwMode="auto">
              <a:xfrm>
                <a:off x="7281452" y="1307787"/>
                <a:ext cx="2569464" cy="36931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Freezer Monitoring for Food Safety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082F975-BA03-03A3-290A-25F7A02FC4D1}"/>
                </a:ext>
              </a:extLst>
            </p:cNvPr>
            <p:cNvGrpSpPr/>
            <p:nvPr/>
          </p:nvGrpSpPr>
          <p:grpSpPr>
            <a:xfrm>
              <a:off x="1083029" y="1864799"/>
              <a:ext cx="1556480" cy="3762511"/>
              <a:chOff x="1083029" y="1863542"/>
              <a:chExt cx="1556480" cy="376251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3C70C04-122C-718C-C0ED-2DF5C5355478}"/>
                  </a:ext>
                </a:extLst>
              </p:cNvPr>
              <p:cNvSpPr/>
              <p:nvPr/>
            </p:nvSpPr>
            <p:spPr bwMode="auto">
              <a:xfrm>
                <a:off x="1083029" y="2283641"/>
                <a:ext cx="1554479" cy="36931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Outer loop process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69FABC8-E70D-13D5-C892-1EEB39B162F5}"/>
                  </a:ext>
                </a:extLst>
              </p:cNvPr>
              <p:cNvSpPr/>
              <p:nvPr/>
            </p:nvSpPr>
            <p:spPr bwMode="auto">
              <a:xfrm>
                <a:off x="1083029" y="2711867"/>
                <a:ext cx="1554479" cy="36931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Dev Containers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6A22195-31CE-6778-70CD-B39948C52566}"/>
                  </a:ext>
                </a:extLst>
              </p:cNvPr>
              <p:cNvSpPr/>
              <p:nvPr/>
            </p:nvSpPr>
            <p:spPr bwMode="auto">
              <a:xfrm>
                <a:off x="1083029" y="3135977"/>
                <a:ext cx="1554479" cy="36931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IDE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52CDC0D-20E1-4D3F-63CB-91CCC398DBD7}"/>
                  </a:ext>
                </a:extLst>
              </p:cNvPr>
              <p:cNvSpPr/>
              <p:nvPr/>
            </p:nvSpPr>
            <p:spPr bwMode="auto">
              <a:xfrm>
                <a:off x="1083029" y="3564203"/>
                <a:ext cx="1554479" cy="36931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GitHub Actions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4FADF64-5259-2D99-743B-89BC5B0425E7}"/>
                  </a:ext>
                </a:extLst>
              </p:cNvPr>
              <p:cNvSpPr/>
              <p:nvPr/>
            </p:nvSpPr>
            <p:spPr bwMode="auto">
              <a:xfrm>
                <a:off x="1085030" y="3976175"/>
                <a:ext cx="1554479" cy="36931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GitOps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8DAA860-6183-6BE5-34EA-4F9FB6EF8FF4}"/>
                  </a:ext>
                </a:extLst>
              </p:cNvPr>
              <p:cNvSpPr/>
              <p:nvPr/>
            </p:nvSpPr>
            <p:spPr bwMode="auto">
              <a:xfrm>
                <a:off x="1085030" y="4404401"/>
                <a:ext cx="1554479" cy="36931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Dashboards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090DFF8-E57C-378B-FFBE-CAE43AD9F7DF}"/>
                  </a:ext>
                </a:extLst>
              </p:cNvPr>
              <p:cNvSpPr/>
              <p:nvPr/>
            </p:nvSpPr>
            <p:spPr bwMode="auto">
              <a:xfrm>
                <a:off x="1085030" y="4828511"/>
                <a:ext cx="1554479" cy="36931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Cost management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5C7E7C8-2FB4-C485-835B-68955BB68B9F}"/>
                  </a:ext>
                </a:extLst>
              </p:cNvPr>
              <p:cNvSpPr/>
              <p:nvPr/>
            </p:nvSpPr>
            <p:spPr bwMode="auto">
              <a:xfrm>
                <a:off x="1085030" y="5256737"/>
                <a:ext cx="1554479" cy="36931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Client interfaces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E839CC6-7B95-207F-D289-5081F216CACB}"/>
                  </a:ext>
                </a:extLst>
              </p:cNvPr>
              <p:cNvSpPr/>
              <p:nvPr/>
            </p:nvSpPr>
            <p:spPr bwMode="auto">
              <a:xfrm>
                <a:off x="1083029" y="1863542"/>
                <a:ext cx="1554479" cy="36931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Inner loop process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BDD559-8602-B53D-13CC-50E32512FADA}"/>
                </a:ext>
              </a:extLst>
            </p:cNvPr>
            <p:cNvGrpSpPr/>
            <p:nvPr/>
          </p:nvGrpSpPr>
          <p:grpSpPr>
            <a:xfrm>
              <a:off x="1126993" y="1338081"/>
              <a:ext cx="1466549" cy="463984"/>
              <a:chOff x="1270081" y="4880269"/>
              <a:chExt cx="1466549" cy="463984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FB3FB404-9E93-D3D9-9432-0D300750AC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748101" y="4888661"/>
                <a:ext cx="457200" cy="455592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F6D5C2C4-5EC5-7FC2-526F-0048F6919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270081" y="4880269"/>
                <a:ext cx="403891" cy="402470"/>
              </a:xfrm>
              <a:prstGeom prst="rect">
                <a:avLst/>
              </a:prstGeom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5FD1888F-1269-9C9A-B276-997A34E0A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2279430" y="4888661"/>
                <a:ext cx="457200" cy="455592"/>
              </a:xfrm>
              <a:prstGeom prst="rect">
                <a:avLst/>
              </a:prstGeom>
            </p:spPr>
          </p:pic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BBCABD3-A1F0-1681-01E2-854390E29FF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Supermarket </a:t>
            </a:r>
            <a:r>
              <a:rPr lang="en-US" sz="2400" noProof="0">
                <a:latin typeface="Segoe UI Semibold (Headings)"/>
              </a:rPr>
              <a:t>–</a:t>
            </a:r>
            <a:r>
              <a:rPr lang="en-US" sz="2400" spc="-50">
                <a:latin typeface="Segoe UI Semibold (Headings)"/>
              </a:rPr>
              <a:t> Point of Sale (PoS) service architecture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3A77F96-9AA4-7692-B477-166910D12CBC}"/>
              </a:ext>
            </a:extLst>
          </p:cNvPr>
          <p:cNvSpPr/>
          <p:nvPr/>
        </p:nvSpPr>
        <p:spPr bwMode="auto">
          <a:xfrm>
            <a:off x="4259484" y="1181498"/>
            <a:ext cx="7853421" cy="2306248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CB18E2-8682-99B0-D03C-829814A9D6A6}"/>
              </a:ext>
            </a:extLst>
          </p:cNvPr>
          <p:cNvSpPr/>
          <p:nvPr/>
        </p:nvSpPr>
        <p:spPr bwMode="auto">
          <a:xfrm>
            <a:off x="827451" y="4066711"/>
            <a:ext cx="11285455" cy="2680545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FEC48B20-90C3-905F-A2F3-ED5AD84AF8DC}"/>
              </a:ext>
            </a:extLst>
          </p:cNvPr>
          <p:cNvSpPr/>
          <p:nvPr/>
        </p:nvSpPr>
        <p:spPr bwMode="auto">
          <a:xfrm>
            <a:off x="2476216" y="4512336"/>
            <a:ext cx="9520787" cy="207186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Store AKS Edge Essentials cluster (Arc-enabled)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52704C-3AC0-E776-E8A4-F98ED6271AD8}"/>
              </a:ext>
            </a:extLst>
          </p:cNvPr>
          <p:cNvGrpSpPr/>
          <p:nvPr/>
        </p:nvGrpSpPr>
        <p:grpSpPr>
          <a:xfrm>
            <a:off x="9778356" y="1789192"/>
            <a:ext cx="1947758" cy="1375961"/>
            <a:chOff x="8501799" y="1298699"/>
            <a:chExt cx="1947758" cy="137596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66C1EC2-67EA-2E0A-1B43-6E0E1B0A500F}"/>
                </a:ext>
              </a:extLst>
            </p:cNvPr>
            <p:cNvSpPr/>
            <p:nvPr/>
          </p:nvSpPr>
          <p:spPr bwMode="auto">
            <a:xfrm>
              <a:off x="8501799" y="1298699"/>
              <a:ext cx="1947758" cy="137596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Cosmos DB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Orders Container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BECAA406-15D2-932D-5365-DE269F84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01358" y="1966423"/>
              <a:ext cx="548640" cy="54864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2366D08-0B78-FB2D-C6EC-A33781775F2C}"/>
              </a:ext>
            </a:extLst>
          </p:cNvPr>
          <p:cNvGrpSpPr/>
          <p:nvPr/>
        </p:nvGrpSpPr>
        <p:grpSpPr>
          <a:xfrm>
            <a:off x="4834948" y="1789191"/>
            <a:ext cx="3381644" cy="1375961"/>
            <a:chOff x="3993266" y="1417190"/>
            <a:chExt cx="3381644" cy="1375961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97F0B3E-DCE1-0453-0D5B-B99641829D3E}"/>
                </a:ext>
              </a:extLst>
            </p:cNvPr>
            <p:cNvSpPr/>
            <p:nvPr/>
          </p:nvSpPr>
          <p:spPr bwMode="auto">
            <a:xfrm>
              <a:off x="3993266" y="1417190"/>
              <a:ext cx="3381644" cy="137596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Data Explorer (ADX)</a:t>
              </a:r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F56EF594-1569-2BBB-3E62-88BD962A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5999" y="2017233"/>
              <a:ext cx="548640" cy="548640"/>
            </a:xfrm>
            <a:prstGeom prst="rect">
              <a:avLst/>
            </a:prstGeom>
          </p:spPr>
        </p:pic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298D121-FA2D-4706-BF6A-C5ECD11B1EF7}"/>
                </a:ext>
              </a:extLst>
            </p:cNvPr>
            <p:cNvSpPr/>
            <p:nvPr/>
          </p:nvSpPr>
          <p:spPr bwMode="auto">
            <a:xfrm>
              <a:off x="4100111" y="1485288"/>
              <a:ext cx="1197407" cy="123976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ADX Dashboards</a:t>
              </a:r>
            </a:p>
          </p:txBody>
        </p:sp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537E773A-A431-DC78-CB39-B723CEAEC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0470" y="2016024"/>
              <a:ext cx="548640" cy="548640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1D17730-80F9-A781-9B2D-9429CD65383B}"/>
              </a:ext>
            </a:extLst>
          </p:cNvPr>
          <p:cNvSpPr txBox="1"/>
          <p:nvPr/>
        </p:nvSpPr>
        <p:spPr>
          <a:xfrm>
            <a:off x="8668003" y="4101904"/>
            <a:ext cx="208423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JSON: 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{ </a:t>
            </a:r>
            <a:r>
              <a:rPr kumimoji="0" lang="en-US" sz="900" b="0" i="1" u="none" strike="noStrike" kern="1200" cap="none" spc="0" normalizeH="0" baseline="0" noProof="0" err="1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orderId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kumimoji="0" lang="en-US" sz="900" b="0" i="1" u="none" strike="noStrike" kern="1200" cap="none" spc="0" normalizeH="0" baseline="0" noProof="0" err="1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orderDate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kumimoji="0" lang="en-US" sz="900" b="0" i="1" u="none" strike="noStrike" kern="1200" cap="none" spc="0" normalizeH="0" baseline="0" noProof="0" err="1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orderdetails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kumimoji="0" lang="en-US" sz="900" b="0" i="1" u="none" strike="noStrike" kern="1200" cap="none" spc="0" normalizeH="0" baseline="0" noProof="0" err="1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storeID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kumimoji="0" lang="en-US" sz="900" b="0" i="1" u="none" strike="noStrike" kern="1200" cap="none" spc="0" normalizeH="0" baseline="0" noProof="0" err="1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cloudSynced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7F53B1-EF51-16D2-8450-052E2081983C}"/>
              </a:ext>
            </a:extLst>
          </p:cNvPr>
          <p:cNvGrpSpPr/>
          <p:nvPr/>
        </p:nvGrpSpPr>
        <p:grpSpPr>
          <a:xfrm>
            <a:off x="2747106" y="5017254"/>
            <a:ext cx="8979008" cy="1375962"/>
            <a:chOff x="979215" y="4353501"/>
            <a:chExt cx="8979008" cy="13759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0C64F2F-ED0C-F76A-8EF1-F9745AEE522E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2926973" y="5041483"/>
              <a:ext cx="156786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6BB26A9-C2C5-D0AF-6CA9-6A54E514CFFA}"/>
                </a:ext>
              </a:extLst>
            </p:cNvPr>
            <p:cNvCxnSpPr>
              <a:cxnSpLocks/>
              <a:stCxn id="34" idx="3"/>
              <a:endCxn id="36" idx="1"/>
            </p:cNvCxnSpPr>
            <p:nvPr/>
          </p:nvCxnSpPr>
          <p:spPr>
            <a:xfrm flipV="1">
              <a:off x="6442598" y="5041482"/>
              <a:ext cx="1567867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807EB9-1993-2965-4BE5-6C379B77AC95}"/>
                </a:ext>
              </a:extLst>
            </p:cNvPr>
            <p:cNvSpPr txBox="1"/>
            <p:nvPr/>
          </p:nvSpPr>
          <p:spPr>
            <a:xfrm>
              <a:off x="6569975" y="4471994"/>
              <a:ext cx="1313112" cy="5078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900">
                  <a:latin typeface="Tenorite" panose="00000500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PSQL: </a:t>
              </a: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SELECT FROM </a:t>
              </a:r>
              <a:r>
                <a:rPr kumimoji="0" lang="en-US" sz="900" b="0" i="1" u="none" strike="noStrike" kern="1200" cap="none" spc="0" normalizeH="0" baseline="0" noProof="0" err="1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contoso.Orders</a:t>
              </a: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where </a:t>
              </a:r>
              <a:r>
                <a:rPr kumimoji="0" lang="en-US" sz="900" b="0" i="1" u="none" strike="noStrike" kern="1200" cap="none" spc="0" normalizeH="0" baseline="0" noProof="0" err="1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cloudSynced</a:t>
              </a: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= 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A8DA7D-84E3-6AA9-77F9-526390622B70}"/>
                </a:ext>
              </a:extLst>
            </p:cNvPr>
            <p:cNvSpPr txBox="1"/>
            <p:nvPr/>
          </p:nvSpPr>
          <p:spPr>
            <a:xfrm>
              <a:off x="2913562" y="4471994"/>
              <a:ext cx="1594690" cy="5078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PSQL: </a:t>
              </a: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INSERT INTO </a:t>
              </a:r>
              <a:r>
                <a:rPr kumimoji="0" lang="en-US" sz="900" b="0" i="1" u="none" strike="noStrike" kern="1200" cap="none" spc="0" normalizeH="0" baseline="0" noProof="0" err="1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contoso.Orders</a:t>
              </a: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(</a:t>
              </a:r>
              <a:r>
                <a:rPr kumimoji="0" lang="en-US" sz="900" b="0" i="1" u="none" strike="noStrike" kern="1200" cap="none" spc="0" normalizeH="0" baseline="0" noProof="0" err="1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orderDate</a:t>
              </a: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, </a:t>
              </a:r>
              <a:r>
                <a:rPr kumimoji="0" lang="en-US" sz="900" b="0" i="1" u="none" strike="noStrike" kern="1200" cap="none" spc="0" normalizeH="0" baseline="0" noProof="0" err="1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orderDetails</a:t>
              </a: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, </a:t>
              </a:r>
              <a:r>
                <a:rPr kumimoji="0" lang="en-US" sz="900" b="0" i="1" u="none" strike="noStrike" kern="1200" cap="none" spc="0" normalizeH="0" baseline="0" noProof="0" err="1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storeID</a:t>
              </a: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)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1F87BDF-152A-6C33-7114-4D25D0DFA929}"/>
                </a:ext>
              </a:extLst>
            </p:cNvPr>
            <p:cNvGrpSpPr/>
            <p:nvPr/>
          </p:nvGrpSpPr>
          <p:grpSpPr>
            <a:xfrm>
              <a:off x="4494840" y="4353502"/>
              <a:ext cx="1947758" cy="1375961"/>
              <a:chOff x="4494840" y="4353502"/>
              <a:chExt cx="1947758" cy="1375961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40A8CEA-9C60-F999-9ED8-A68F52D51091}"/>
                  </a:ext>
                </a:extLst>
              </p:cNvPr>
              <p:cNvSpPr/>
              <p:nvPr/>
            </p:nvSpPr>
            <p:spPr bwMode="auto">
              <a:xfrm>
                <a:off x="4494840" y="4353502"/>
                <a:ext cx="1947758" cy="137596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Local PostgreSQL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database server</a:t>
                </a: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C529C7DE-EEBD-E215-9B0C-2806C9A07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71531" y="4994792"/>
                <a:ext cx="594376" cy="612949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4DF9D47-8189-0168-4B2D-1BD2685D861B}"/>
                </a:ext>
              </a:extLst>
            </p:cNvPr>
            <p:cNvGrpSpPr/>
            <p:nvPr/>
          </p:nvGrpSpPr>
          <p:grpSpPr>
            <a:xfrm>
              <a:off x="8010465" y="4353501"/>
              <a:ext cx="1947758" cy="1375961"/>
              <a:chOff x="7089499" y="4353502"/>
              <a:chExt cx="1947758" cy="137596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E603B65D-2A86-01B0-F149-9F2D9B0B0816}"/>
                  </a:ext>
                </a:extLst>
              </p:cNvPr>
              <p:cNvSpPr/>
              <p:nvPr/>
            </p:nvSpPr>
            <p:spPr bwMode="auto">
              <a:xfrm>
                <a:off x="7089499" y="4353502"/>
                <a:ext cx="1947758" cy="137596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Cloud Sync daemon</a:t>
                </a:r>
              </a:p>
            </p:txBody>
          </p: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098AF5F4-EDCF-A415-209F-4C4FB25EE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743338" y="4967661"/>
                <a:ext cx="640080" cy="640080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FE58165-11C7-CC15-3CC6-A3F2285A8767}"/>
                </a:ext>
              </a:extLst>
            </p:cNvPr>
            <p:cNvGrpSpPr/>
            <p:nvPr/>
          </p:nvGrpSpPr>
          <p:grpSpPr>
            <a:xfrm>
              <a:off x="979215" y="4353502"/>
              <a:ext cx="1947758" cy="1375961"/>
              <a:chOff x="1900181" y="4353502"/>
              <a:chExt cx="1947758" cy="1375961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D0A5704C-8639-292A-A9C5-C58DAFF01946}"/>
                  </a:ext>
                </a:extLst>
              </p:cNvPr>
              <p:cNvSpPr/>
              <p:nvPr/>
            </p:nvSpPr>
            <p:spPr bwMode="auto">
              <a:xfrm>
                <a:off x="1900181" y="4353502"/>
                <a:ext cx="1947758" cy="137596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Store Point of Sale (POS)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61" name="Picture 60" descr="Graphical user interface, application, website&#10;&#10;Description automatically generated">
                <a:extLst>
                  <a:ext uri="{FF2B5EF4-FFF2-40B4-BE49-F238E27FC236}">
                    <a16:creationId xmlns:a16="http://schemas.microsoft.com/office/drawing/2014/main" id="{7FD00536-9DB5-8038-7C6B-23BC3DA2A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4085" y="4795124"/>
                <a:ext cx="859949" cy="881224"/>
              </a:xfrm>
              <a:prstGeom prst="rect">
                <a:avLst/>
              </a:prstGeom>
            </p:spPr>
          </p:pic>
        </p:grpSp>
      </p:grpSp>
      <p:pic>
        <p:nvPicPr>
          <p:cNvPr id="90" name="Graphic 89">
            <a:extLst>
              <a:ext uri="{FF2B5EF4-FFF2-40B4-BE49-F238E27FC236}">
                <a16:creationId xmlns:a16="http://schemas.microsoft.com/office/drawing/2014/main" id="{FA3B7C5D-8FC2-DC40-DDFC-09C80ADEA5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64226" y="4574771"/>
            <a:ext cx="365760" cy="365760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B761240-A0C7-6017-44B4-000302B45860}"/>
              </a:ext>
            </a:extLst>
          </p:cNvPr>
          <p:cNvCxnSpPr>
            <a:cxnSpLocks/>
            <a:stCxn id="36" idx="0"/>
            <a:endCxn id="76" idx="2"/>
          </p:cNvCxnSpPr>
          <p:nvPr/>
        </p:nvCxnSpPr>
        <p:spPr>
          <a:xfrm flipV="1">
            <a:off x="10752235" y="3165153"/>
            <a:ext cx="0" cy="185210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Graphic 103" descr="User outline">
            <a:extLst>
              <a:ext uri="{FF2B5EF4-FFF2-40B4-BE49-F238E27FC236}">
                <a16:creationId xmlns:a16="http://schemas.microsoft.com/office/drawing/2014/main" id="{A39D34FD-3ABA-07FC-9C46-768A292D32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34723" y="5430914"/>
            <a:ext cx="548640" cy="54864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114A181-2610-521C-00D7-CB6F87410EF2}"/>
              </a:ext>
            </a:extLst>
          </p:cNvPr>
          <p:cNvSpPr txBox="1"/>
          <p:nvPr/>
        </p:nvSpPr>
        <p:spPr>
          <a:xfrm>
            <a:off x="827451" y="5982871"/>
            <a:ext cx="136318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Contoso Supermarket customer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7A0B7FF2-9CFB-0661-9403-63F3B42C24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21384" y="5248034"/>
            <a:ext cx="365760" cy="36576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ACE6EC-BB12-9F9F-37E5-59A38CF615CC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783363" y="5705235"/>
            <a:ext cx="963743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52705B8E-A346-0828-4530-D1DFC97AF2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7453" y="4165066"/>
            <a:ext cx="1482860" cy="3693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33731D-F5E3-9CB1-0929-8042335EA4A8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8216592" y="2477172"/>
            <a:ext cx="1561764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E3E6F7B2-CA2D-C271-5109-40E2DCFA1C35}"/>
              </a:ext>
            </a:extLst>
          </p:cNvPr>
          <p:cNvSpPr/>
          <p:nvPr/>
        </p:nvSpPr>
        <p:spPr bwMode="auto">
          <a:xfrm>
            <a:off x="5341637" y="580874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AEC9B4DE-F585-5594-18D9-04BAE522098A}"/>
              </a:ext>
            </a:extLst>
          </p:cNvPr>
          <p:cNvSpPr/>
          <p:nvPr/>
        </p:nvSpPr>
        <p:spPr bwMode="auto">
          <a:xfrm>
            <a:off x="8887180" y="580874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DE50744F-2AC1-D353-D902-C5F0AA2A222F}"/>
              </a:ext>
            </a:extLst>
          </p:cNvPr>
          <p:cNvSpPr/>
          <p:nvPr/>
        </p:nvSpPr>
        <p:spPr bwMode="auto">
          <a:xfrm>
            <a:off x="8417684" y="414128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A0D456B-133C-7FC8-DF6C-3D8DFDCAC7AD}"/>
              </a:ext>
            </a:extLst>
          </p:cNvPr>
          <p:cNvSpPr/>
          <p:nvPr/>
        </p:nvSpPr>
        <p:spPr bwMode="auto">
          <a:xfrm>
            <a:off x="8860314" y="257390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30ECBE0-5AB3-EFB1-80A5-408F787AFA86}"/>
              </a:ext>
            </a:extLst>
          </p:cNvPr>
          <p:cNvSpPr/>
          <p:nvPr/>
        </p:nvSpPr>
        <p:spPr bwMode="auto">
          <a:xfrm>
            <a:off x="5999552" y="274815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4F3560A-6E2B-7185-8CB9-6B691521754E}"/>
              </a:ext>
            </a:extLst>
          </p:cNvPr>
          <p:cNvSpPr/>
          <p:nvPr/>
        </p:nvSpPr>
        <p:spPr bwMode="auto">
          <a:xfrm>
            <a:off x="1368453" y="511104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A861E9-8B82-8A3A-8DFA-2159E59F1065}"/>
              </a:ext>
            </a:extLst>
          </p:cNvPr>
          <p:cNvSpPr txBox="1"/>
          <p:nvPr/>
        </p:nvSpPr>
        <p:spPr>
          <a:xfrm>
            <a:off x="8303322" y="2050381"/>
            <a:ext cx="138830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timestamp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and </a:t>
            </a:r>
            <a:r>
              <a:rPr kumimoji="0" lang="en-US" sz="900" b="0" i="1" u="none" strike="noStrike" kern="1200" cap="none" spc="0" normalizeH="0" baseline="0" noProof="0" err="1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storeID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consolidation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3A8DF0E-5D1B-0890-E537-CC4DE18814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16950" y="1226345"/>
            <a:ext cx="517998" cy="5179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5988F5-5173-1D3A-35CB-03157C747322}"/>
              </a:ext>
            </a:extLst>
          </p:cNvPr>
          <p:cNvSpPr txBox="1"/>
          <p:nvPr/>
        </p:nvSpPr>
        <p:spPr>
          <a:xfrm>
            <a:off x="202140" y="1169120"/>
            <a:ext cx="3948819" cy="26161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Customer select products and place order.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When the order is placed, an entry is generated in the local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PostgresSQL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DB containing the order date, the order details, and the store ID.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 cloud sync daemon is querying the Orders table every 2 minutes and creating a JSON document.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JSON document is then pushed to Azure Cosmos DB for consolidation while allowing the store to operate locally.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Using Azure Data Explorer (ADX), the data is consolidated by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timestamp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and </a:t>
            </a:r>
            <a:r>
              <a:rPr kumimoji="0" lang="en-US" sz="1000" b="0" i="1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storeID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.</a:t>
            </a:r>
            <a:b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Dashboard reports are created in ADX to analyze and render PoS order data.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A95209-8E84-652A-11B8-4D164B718A9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CFEEC837-E198-01E8-B5B6-671F5E0695B0}"/>
              </a:ext>
            </a:extLst>
          </p:cNvPr>
          <p:cNvSpPr/>
          <p:nvPr/>
        </p:nvSpPr>
        <p:spPr bwMode="auto">
          <a:xfrm>
            <a:off x="4392592" y="774218"/>
            <a:ext cx="7726102" cy="5989002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616A85A-95C1-9627-696F-B53C44CAD486}"/>
              </a:ext>
            </a:extLst>
          </p:cNvPr>
          <p:cNvSpPr/>
          <p:nvPr/>
        </p:nvSpPr>
        <p:spPr bwMode="auto">
          <a:xfrm>
            <a:off x="6334749" y="2549324"/>
            <a:ext cx="5578998" cy="412926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Store AKS Edge Essentials cluster (Arc-enabled)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Supermarket </a:t>
            </a:r>
            <a:r>
              <a:rPr lang="en-US" sz="2400" noProof="0"/>
              <a:t>–</a:t>
            </a:r>
            <a:r>
              <a:rPr lang="en-US" sz="2400" spc="-50">
                <a:latin typeface="Segoe UI Semibold (Headings)"/>
              </a:rPr>
              <a:t> Checkout Queue Monitoring service architecture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77168F-C981-EA35-80CC-DE7B369556DC}"/>
              </a:ext>
            </a:extLst>
          </p:cNvPr>
          <p:cNvGrpSpPr/>
          <p:nvPr/>
        </p:nvGrpSpPr>
        <p:grpSpPr>
          <a:xfrm>
            <a:off x="6687136" y="3080739"/>
            <a:ext cx="4874224" cy="3393212"/>
            <a:chOff x="6345682" y="2924481"/>
            <a:chExt cx="4874224" cy="339321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E64F649-E143-0652-013A-93EE6A6F14EA}"/>
                </a:ext>
              </a:extLst>
            </p:cNvPr>
            <p:cNvCxnSpPr>
              <a:cxnSpLocks/>
              <a:stCxn id="4" idx="1"/>
              <a:endCxn id="44" idx="3"/>
            </p:cNvCxnSpPr>
            <p:nvPr/>
          </p:nvCxnSpPr>
          <p:spPr>
            <a:xfrm flipH="1">
              <a:off x="8293440" y="5629713"/>
              <a:ext cx="9787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1D1CC34-BDD2-5196-65FF-3623223CC1A8}"/>
                </a:ext>
              </a:extLst>
            </p:cNvPr>
            <p:cNvGrpSpPr/>
            <p:nvPr/>
          </p:nvGrpSpPr>
          <p:grpSpPr>
            <a:xfrm>
              <a:off x="9272148" y="4941732"/>
              <a:ext cx="1947758" cy="1375961"/>
              <a:chOff x="6468366" y="4878359"/>
              <a:chExt cx="1947758" cy="1375961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87B2963-6644-0742-3E1F-D1F013CE0735}"/>
                  </a:ext>
                </a:extLst>
              </p:cNvPr>
              <p:cNvSpPr/>
              <p:nvPr/>
            </p:nvSpPr>
            <p:spPr bwMode="auto">
              <a:xfrm>
                <a:off x="6468366" y="4878359"/>
                <a:ext cx="1947758" cy="137596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Queue Monitoring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backend service</a:t>
                </a: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D249ACEF-7550-1C81-8979-EF5EB9ACD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22205" y="5499671"/>
                <a:ext cx="640080" cy="640080"/>
              </a:xfrm>
              <a:prstGeom prst="rect">
                <a:avLst/>
              </a:prstGeom>
            </p:spPr>
          </p:pic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022B92A-B323-DCF7-816F-0103A6673F62}"/>
                </a:ext>
              </a:extLst>
            </p:cNvPr>
            <p:cNvSpPr/>
            <p:nvPr/>
          </p:nvSpPr>
          <p:spPr bwMode="auto">
            <a:xfrm>
              <a:off x="9272148" y="2924481"/>
              <a:ext cx="1947758" cy="137596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Local PostgreSQL 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database server</a:t>
              </a: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48B1B0A8-DAFA-D0FC-4D81-568DAF12A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48839" y="3565771"/>
              <a:ext cx="594376" cy="612949"/>
            </a:xfrm>
            <a:prstGeom prst="rect">
              <a:avLst/>
            </a:prstGeom>
          </p:spPr>
        </p:pic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46C7DC5-FD04-562C-84C8-221F0FE3977B}"/>
                </a:ext>
              </a:extLst>
            </p:cNvPr>
            <p:cNvSpPr/>
            <p:nvPr/>
          </p:nvSpPr>
          <p:spPr bwMode="auto">
            <a:xfrm>
              <a:off x="6345682" y="4941732"/>
              <a:ext cx="1947758" cy="137596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Queue Monitoring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frontend service</a:t>
              </a:r>
            </a:p>
          </p:txBody>
        </p:sp>
        <p:pic>
          <p:nvPicPr>
            <p:cNvPr id="46" name="Picture 2" descr="image">
              <a:extLst>
                <a:ext uri="{FF2B5EF4-FFF2-40B4-BE49-F238E27FC236}">
                  <a16:creationId xmlns:a16="http://schemas.microsoft.com/office/drawing/2014/main" id="{47E8ACAD-C1EC-D2C6-30FA-49206BE29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060" y="5496978"/>
              <a:ext cx="1566218" cy="758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550C666-BAFC-162A-B776-BEEF136DAEB3}"/>
                </a:ext>
              </a:extLst>
            </p:cNvPr>
            <p:cNvSpPr/>
            <p:nvPr/>
          </p:nvSpPr>
          <p:spPr bwMode="auto">
            <a:xfrm>
              <a:off x="6345682" y="2924481"/>
              <a:ext cx="1947758" cy="137596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Queue Monitoring 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AI API service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DD648D14-807C-00DF-75DD-3F19BEB65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99129" y="3552205"/>
              <a:ext cx="640080" cy="640080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C68B986-1970-DD41-56A2-75B466F1FC4C}"/>
                </a:ext>
              </a:extLst>
            </p:cNvPr>
            <p:cNvCxnSpPr>
              <a:cxnSpLocks/>
              <a:stCxn id="4" idx="0"/>
              <a:endCxn id="39" idx="2"/>
            </p:cNvCxnSpPr>
            <p:nvPr/>
          </p:nvCxnSpPr>
          <p:spPr>
            <a:xfrm flipV="1">
              <a:off x="10246027" y="4300442"/>
              <a:ext cx="0" cy="6412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9CF3C78-4E78-BDB2-5DAF-9A5545D17535}"/>
                </a:ext>
              </a:extLst>
            </p:cNvPr>
            <p:cNvCxnSpPr>
              <a:cxnSpLocks/>
              <a:stCxn id="48" idx="2"/>
              <a:endCxn id="44" idx="0"/>
            </p:cNvCxnSpPr>
            <p:nvPr/>
          </p:nvCxnSpPr>
          <p:spPr>
            <a:xfrm>
              <a:off x="7319561" y="4300442"/>
              <a:ext cx="0" cy="6412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Graphic 64">
            <a:extLst>
              <a:ext uri="{FF2B5EF4-FFF2-40B4-BE49-F238E27FC236}">
                <a16:creationId xmlns:a16="http://schemas.microsoft.com/office/drawing/2014/main" id="{D2F4F119-E673-2F2F-2C67-CB77C1746D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5947" y="2623592"/>
            <a:ext cx="365760" cy="365760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A3C4BF2-41F7-BD75-B402-719B87332C27}"/>
              </a:ext>
            </a:extLst>
          </p:cNvPr>
          <p:cNvSpPr/>
          <p:nvPr/>
        </p:nvSpPr>
        <p:spPr bwMode="auto">
          <a:xfrm>
            <a:off x="8150369" y="968722"/>
            <a:ext cx="1947758" cy="1375961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Store cameras</a:t>
            </a:r>
          </a:p>
        </p:txBody>
      </p:sp>
      <p:pic>
        <p:nvPicPr>
          <p:cNvPr id="75" name="Graphic 74" descr="Security camera with solid fill">
            <a:extLst>
              <a:ext uri="{FF2B5EF4-FFF2-40B4-BE49-F238E27FC236}">
                <a16:creationId xmlns:a16="http://schemas.microsoft.com/office/drawing/2014/main" id="{4A806076-49A0-2067-6BBC-36B3261F5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04208" y="1456877"/>
            <a:ext cx="640080" cy="640080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ECEFA1-4EE1-2296-FB32-2324CCF749A6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7340583" y="1656703"/>
            <a:ext cx="809786" cy="1424036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User outline">
            <a:extLst>
              <a:ext uri="{FF2B5EF4-FFF2-40B4-BE49-F238E27FC236}">
                <a16:creationId xmlns:a16="http://schemas.microsoft.com/office/drawing/2014/main" id="{1FF38C15-39E8-3241-D7F2-E2DAEB9293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03318" y="5511650"/>
            <a:ext cx="548640" cy="54864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69DD91C-0E98-D4A2-5B64-483267E96399}"/>
              </a:ext>
            </a:extLst>
          </p:cNvPr>
          <p:cNvSpPr txBox="1"/>
          <p:nvPr/>
        </p:nvSpPr>
        <p:spPr>
          <a:xfrm>
            <a:off x="4496046" y="6060290"/>
            <a:ext cx="136318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Contoso Supermarket store manager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4CC9920-260E-8120-B01E-26F303B09545}"/>
              </a:ext>
            </a:extLst>
          </p:cNvPr>
          <p:cNvCxnSpPr>
            <a:cxnSpLocks/>
            <a:stCxn id="84" idx="3"/>
            <a:endCxn id="44" idx="1"/>
          </p:cNvCxnSpPr>
          <p:nvPr/>
        </p:nvCxnSpPr>
        <p:spPr>
          <a:xfrm>
            <a:off x="5451958" y="5785970"/>
            <a:ext cx="1235178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Graphic 95">
            <a:extLst>
              <a:ext uri="{FF2B5EF4-FFF2-40B4-BE49-F238E27FC236}">
                <a16:creationId xmlns:a16="http://schemas.microsoft.com/office/drawing/2014/main" id="{94973195-58AC-90CC-B0DF-893FF1F938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86687" y="952882"/>
            <a:ext cx="1482860" cy="369316"/>
          </a:xfrm>
          <a:prstGeom prst="rect">
            <a:avLst/>
          </a:prstGeom>
        </p:spPr>
      </p:pic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C929CF9D-33E5-2B71-87B8-72B3EE357E05}"/>
              </a:ext>
            </a:extLst>
          </p:cNvPr>
          <p:cNvSpPr/>
          <p:nvPr/>
        </p:nvSpPr>
        <p:spPr bwMode="auto">
          <a:xfrm>
            <a:off x="8987088" y="536574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808E1BE-31F6-E471-0AA8-253AD3740D8B}"/>
              </a:ext>
            </a:extLst>
          </p:cNvPr>
          <p:cNvSpPr txBox="1"/>
          <p:nvPr/>
        </p:nvSpPr>
        <p:spPr>
          <a:xfrm>
            <a:off x="202140" y="1164447"/>
            <a:ext cx="3948819" cy="24622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“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Checkout Queue Monitoring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” frontend service – A web application that allows the monitoring of checkout queues, updates to products and a live camera feed view.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“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Checkout Queue Monitoring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” backend service – A background service that generates queue data, with a minimal API that powers the frontend service and interface with PostgreSQL database server.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PostgreSQL database server – Interact with the “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Queue Monitoring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” backend service and holds the service generated data.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“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Checkout Queue Monitoring AI API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” service – Provides an API for the Queue Monitoring frontend service to display a live camera feed view.</a:t>
            </a:r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A3AB7175-6C0B-4CEC-6465-16A713970D91}"/>
              </a:ext>
            </a:extLst>
          </p:cNvPr>
          <p:cNvSpPr/>
          <p:nvPr/>
        </p:nvSpPr>
        <p:spPr bwMode="auto">
          <a:xfrm>
            <a:off x="7821043" y="464018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782BC985-1A6C-3CB2-A942-7F29F7E6625A}"/>
              </a:ext>
            </a:extLst>
          </p:cNvPr>
          <p:cNvSpPr/>
          <p:nvPr/>
        </p:nvSpPr>
        <p:spPr bwMode="auto">
          <a:xfrm>
            <a:off x="10747509" y="464018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0361B388-2CC9-6BE5-1989-D76EEADC467C}"/>
              </a:ext>
            </a:extLst>
          </p:cNvPr>
          <p:cNvSpPr/>
          <p:nvPr/>
        </p:nvSpPr>
        <p:spPr bwMode="auto">
          <a:xfrm>
            <a:off x="6197589" y="537231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299E26EF-B2C0-EAC4-3D04-8122D6523BA6}"/>
              </a:ext>
            </a:extLst>
          </p:cNvPr>
          <p:cNvSpPr/>
          <p:nvPr/>
        </p:nvSpPr>
        <p:spPr bwMode="auto">
          <a:xfrm>
            <a:off x="7203423" y="239555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C96B06-5396-E21A-4B90-E13C94AE4D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3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2358864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Contoso Supermarket – Point of Sale (PoS) service shopper view</a:t>
            </a:r>
          </a:p>
        </p:txBody>
      </p:sp>
      <p:pic>
        <p:nvPicPr>
          <p:cNvPr id="4" name="Picture 3" descr="A picture containing text, fruit, screenshot, apple&#10;&#10;Description automatically generated">
            <a:extLst>
              <a:ext uri="{FF2B5EF4-FFF2-40B4-BE49-F238E27FC236}">
                <a16:creationId xmlns:a16="http://schemas.microsoft.com/office/drawing/2014/main" id="{90C53F48-7730-7FBA-7181-24D404015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45" y="1021435"/>
            <a:ext cx="9687509" cy="561563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5B08A44-EEA9-5B69-EB14-67DE209C2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2358864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Contoso Supermarket – Data-driven dashboards</a:t>
            </a: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E9985A14-2E32-8328-3D0A-0D5626FB1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6" y="1068018"/>
            <a:ext cx="10701867" cy="54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4CFD286-D158-BD15-61FF-469574CA1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2358864" cy="356251"/>
          </a:xfrm>
        </p:spPr>
        <p:txBody>
          <a:bodyPr/>
          <a:lstStyle/>
          <a:p>
            <a:r>
              <a:rPr lang="en-US" sz="2000" spc="-50">
                <a:latin typeface="Segoe UI Semibold (Headings)"/>
              </a:rPr>
              <a:t>Contoso Supermarket – Queue Monitoring service store manager checkout queue management 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2D02E2B6-6140-F9E5-BDCD-B0CD0B14E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32" y="1188782"/>
            <a:ext cx="11167136" cy="54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074E308-F099-71B2-BE8F-5532304D4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5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2358864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Contoso Supermarket – Queue Store manager video monitoring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51178-9D9E-4B54-520E-B509597DE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31" y="1164492"/>
            <a:ext cx="10180937" cy="519585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BD62525-5C2C-A99F-CBCF-B887748AB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1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E87BA5FF-488C-260D-CF5D-8D1C3AAB53FD}"/>
              </a:ext>
            </a:extLst>
          </p:cNvPr>
          <p:cNvSpPr/>
          <p:nvPr/>
        </p:nvSpPr>
        <p:spPr bwMode="auto">
          <a:xfrm>
            <a:off x="3695701" y="1247996"/>
            <a:ext cx="8417206" cy="2306248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EAAF4082-10ED-4AA2-9D06-4131073A17F1}"/>
              </a:ext>
            </a:extLst>
          </p:cNvPr>
          <p:cNvSpPr/>
          <p:nvPr/>
        </p:nvSpPr>
        <p:spPr bwMode="auto">
          <a:xfrm>
            <a:off x="827451" y="4066711"/>
            <a:ext cx="11285455" cy="2680545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42878E65-259D-D92D-E71A-933E24A0D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53" y="4165066"/>
            <a:ext cx="1482860" cy="369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2358864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Contoso Supermarket </a:t>
            </a:r>
            <a:r>
              <a:rPr lang="en-US" sz="2400" noProof="0">
                <a:latin typeface="Segoe UI Semibold (Headings)"/>
              </a:rPr>
              <a:t>–</a:t>
            </a:r>
            <a:r>
              <a:rPr lang="en-US" sz="2400" spc="-50">
                <a:latin typeface="Segoe UI Semibold (Headings)"/>
              </a:rPr>
              <a:t> Freezer Monitoring for Food Safety service architecture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97CEFE7-B89F-9A5F-206D-C83F4E8E2AB2}"/>
              </a:ext>
            </a:extLst>
          </p:cNvPr>
          <p:cNvSpPr/>
          <p:nvPr/>
        </p:nvSpPr>
        <p:spPr bwMode="auto">
          <a:xfrm>
            <a:off x="5111750" y="4512336"/>
            <a:ext cx="6885253" cy="2071868"/>
          </a:xfrm>
          <a:prstGeom prst="roundRect">
            <a:avLst>
              <a:gd name="adj" fmla="val 4645"/>
            </a:avLst>
          </a:prstGeom>
          <a:solidFill>
            <a:schemeClr val="bg2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Store AKS Edge Essentials cluster (Arc-enabled)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8E80FE-C3FC-8452-495B-D0A3F8B492A9}"/>
              </a:ext>
            </a:extLst>
          </p:cNvPr>
          <p:cNvGrpSpPr/>
          <p:nvPr/>
        </p:nvGrpSpPr>
        <p:grpSpPr>
          <a:xfrm>
            <a:off x="5590910" y="5055355"/>
            <a:ext cx="5926932" cy="1375961"/>
            <a:chOff x="5799181" y="5017255"/>
            <a:chExt cx="5926932" cy="137596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8A5C212-7282-0D97-C91C-D7EF3AA63E13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7746939" y="5705236"/>
              <a:ext cx="20314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677E51-E23F-5237-5FB2-86607C51D1F8}"/>
                </a:ext>
              </a:extLst>
            </p:cNvPr>
            <p:cNvSpPr txBox="1"/>
            <p:nvPr/>
          </p:nvSpPr>
          <p:spPr>
            <a:xfrm>
              <a:off x="7858428" y="5201340"/>
              <a:ext cx="1808438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MQTT: </a:t>
              </a: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{"Temperature (F)": 2},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50E6FF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{"Humidity (%)": 43}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230991-D67C-6EA3-78AC-37AD2B88DDBF}"/>
                </a:ext>
              </a:extLst>
            </p:cNvPr>
            <p:cNvSpPr/>
            <p:nvPr/>
          </p:nvSpPr>
          <p:spPr bwMode="auto">
            <a:xfrm>
              <a:off x="5799181" y="5017255"/>
              <a:ext cx="1947758" cy="137596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Mosquitto MQTT Broker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416CB1-76E3-94E7-71B1-206D1B86E1D6}"/>
                </a:ext>
              </a:extLst>
            </p:cNvPr>
            <p:cNvSpPr/>
            <p:nvPr/>
          </p:nvSpPr>
          <p:spPr bwMode="auto">
            <a:xfrm>
              <a:off x="9778355" y="5017255"/>
              <a:ext cx="1947758" cy="137596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Observability stack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F4C4D3F-7B3C-B71F-C3EF-80A358DB9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25028" y="5561701"/>
              <a:ext cx="696063" cy="686084"/>
            </a:xfrm>
            <a:prstGeom prst="rect">
              <a:avLst/>
            </a:prstGeom>
          </p:spPr>
        </p:pic>
        <p:pic>
          <p:nvPicPr>
            <p:cNvPr id="23" name="Picture 22" descr="Logo, icon&#10;&#10;Description automatically generated">
              <a:extLst>
                <a:ext uri="{FF2B5EF4-FFF2-40B4-BE49-F238E27FC236}">
                  <a16:creationId xmlns:a16="http://schemas.microsoft.com/office/drawing/2014/main" id="{89D817CD-294A-D2D5-B3A4-BAAB0B979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0404" y="5604425"/>
              <a:ext cx="370467" cy="365760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8478ED7B-EAD0-09EF-E476-E4B41B98B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757" y="5615718"/>
              <a:ext cx="370466" cy="3657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A11B36-E5AD-8D73-615D-64E1CF9627F5}"/>
                </a:ext>
              </a:extLst>
            </p:cNvPr>
            <p:cNvSpPr txBox="1"/>
            <p:nvPr/>
          </p:nvSpPr>
          <p:spPr>
            <a:xfrm>
              <a:off x="9757253" y="5990095"/>
              <a:ext cx="1313112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Prometheus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8E3E6D-FF5A-9445-6413-C7F10AE0989F}"/>
                </a:ext>
              </a:extLst>
            </p:cNvPr>
            <p:cNvSpPr txBox="1"/>
            <p:nvPr/>
          </p:nvSpPr>
          <p:spPr>
            <a:xfrm>
              <a:off x="10783317" y="5990682"/>
              <a:ext cx="755345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Grafana</a:t>
              </a: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0763C7CA-91EC-4CA9-4749-276154529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5150" y="4600966"/>
            <a:ext cx="365760" cy="3657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FA82FD-C5E8-0AE4-A9DF-36F4D5950B4E}"/>
              </a:ext>
            </a:extLst>
          </p:cNvPr>
          <p:cNvSpPr txBox="1"/>
          <p:nvPr/>
        </p:nvSpPr>
        <p:spPr>
          <a:xfrm>
            <a:off x="3318700" y="5239440"/>
            <a:ext cx="181965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MQTT: 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{"Temperature (F)": 2},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{"Humidity (%)": 43}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ABD2D28-F2B6-38D3-E294-009D6F9B5CB4}"/>
              </a:ext>
            </a:extLst>
          </p:cNvPr>
          <p:cNvSpPr/>
          <p:nvPr/>
        </p:nvSpPr>
        <p:spPr bwMode="auto">
          <a:xfrm>
            <a:off x="1284351" y="5055355"/>
            <a:ext cx="1947758" cy="1375961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Store Freezer integrated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MQTT client (Publisher)</a:t>
            </a:r>
          </a:p>
        </p:txBody>
      </p:sp>
      <p:pic>
        <p:nvPicPr>
          <p:cNvPr id="49" name="Picture 48" descr="A picture containing text, vending machine&#10;&#10;Description automatically generated">
            <a:extLst>
              <a:ext uri="{FF2B5EF4-FFF2-40B4-BE49-F238E27FC236}">
                <a16:creationId xmlns:a16="http://schemas.microsoft.com/office/drawing/2014/main" id="{6DE3B421-E499-F556-D12F-D1D3E649D9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37" y="5592274"/>
            <a:ext cx="1147185" cy="78224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26C272-DC28-3E93-F727-F82FDB6E5388}"/>
              </a:ext>
            </a:extLst>
          </p:cNvPr>
          <p:cNvCxnSpPr>
            <a:cxnSpLocks/>
            <a:stCxn id="47" idx="3"/>
            <a:endCxn id="6" idx="1"/>
          </p:cNvCxnSpPr>
          <p:nvPr/>
        </p:nvCxnSpPr>
        <p:spPr>
          <a:xfrm>
            <a:off x="3232109" y="5743336"/>
            <a:ext cx="2358801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62A41997-0D75-E647-6DB0-1C4F5D514E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27918" y="4873680"/>
            <a:ext cx="365760" cy="36576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41911E55-9BBC-F0F2-7017-4AD6D4BFC485}"/>
              </a:ext>
            </a:extLst>
          </p:cNvPr>
          <p:cNvGrpSpPr/>
          <p:nvPr/>
        </p:nvGrpSpPr>
        <p:grpSpPr>
          <a:xfrm>
            <a:off x="9570084" y="1716150"/>
            <a:ext cx="1947758" cy="1375961"/>
            <a:chOff x="9570084" y="2104404"/>
            <a:chExt cx="1947758" cy="1375961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0B54BAF-B9FE-0A44-7CF4-26351F42772D}"/>
                </a:ext>
              </a:extLst>
            </p:cNvPr>
            <p:cNvSpPr/>
            <p:nvPr/>
          </p:nvSpPr>
          <p:spPr bwMode="auto">
            <a:xfrm>
              <a:off x="9570084" y="2104404"/>
              <a:ext cx="1947758" cy="137596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IoT Hub 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(MQTT Subscriber)</a:t>
              </a:r>
            </a:p>
          </p:txBody>
        </p:sp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4312E3BB-0294-CC0E-6D3B-AD618751B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69643" y="2733849"/>
              <a:ext cx="548640" cy="548640"/>
            </a:xfrm>
            <a:prstGeom prst="rect">
              <a:avLst/>
            </a:prstGeom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</p:pic>
      </p:grp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A6F7C637-195A-D68F-9737-A2CC17D3102A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 rot="5400000">
            <a:off x="7572754" y="2084146"/>
            <a:ext cx="1963244" cy="3979174"/>
          </a:xfrm>
          <a:prstGeom prst="bentConnector3">
            <a:avLst>
              <a:gd name="adj1" fmla="val 36415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BEC5CDC-A961-3EEF-083C-033037167EAE}"/>
              </a:ext>
            </a:extLst>
          </p:cNvPr>
          <p:cNvGrpSpPr/>
          <p:nvPr/>
        </p:nvGrpSpPr>
        <p:grpSpPr>
          <a:xfrm>
            <a:off x="4338667" y="1716150"/>
            <a:ext cx="3381644" cy="1375961"/>
            <a:chOff x="5767417" y="918176"/>
            <a:chExt cx="3381644" cy="1375961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0522F92E-E0D7-08C7-7F5C-4FEDB5E88555}"/>
                </a:ext>
              </a:extLst>
            </p:cNvPr>
            <p:cNvSpPr/>
            <p:nvPr/>
          </p:nvSpPr>
          <p:spPr bwMode="auto">
            <a:xfrm>
              <a:off x="5767417" y="918176"/>
              <a:ext cx="3381644" cy="137596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Data Explorer (ADX)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63319D08-3036-21AD-A86C-304258494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0150" y="1518219"/>
              <a:ext cx="548640" cy="548640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B92465B7-8410-3978-91D5-0709265D7E1A}"/>
                </a:ext>
              </a:extLst>
            </p:cNvPr>
            <p:cNvSpPr/>
            <p:nvPr/>
          </p:nvSpPr>
          <p:spPr bwMode="auto">
            <a:xfrm>
              <a:off x="5874262" y="986274"/>
              <a:ext cx="1197407" cy="123976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ADX Dashboards</a:t>
              </a: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B7C4AB2D-33C3-3915-9D86-83367B4C6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194621" y="1517010"/>
              <a:ext cx="548640" cy="548640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17568413-F1DA-B753-F37A-1F4BE8603994}"/>
              </a:ext>
            </a:extLst>
          </p:cNvPr>
          <p:cNvSpPr txBox="1"/>
          <p:nvPr/>
        </p:nvSpPr>
        <p:spPr>
          <a:xfrm>
            <a:off x="7740978" y="1900235"/>
            <a:ext cx="180843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MQTT: 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{"Temperature (F)": 2},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{"Humidity (%)": 43}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D24D836-7C5F-A79B-353F-4EEDF62F8010}"/>
              </a:ext>
            </a:extLst>
          </p:cNvPr>
          <p:cNvCxnSpPr>
            <a:cxnSpLocks/>
            <a:stCxn id="78" idx="1"/>
            <a:endCxn id="92" idx="3"/>
          </p:cNvCxnSpPr>
          <p:nvPr/>
        </p:nvCxnSpPr>
        <p:spPr>
          <a:xfrm flipH="1">
            <a:off x="7720311" y="2404131"/>
            <a:ext cx="1849773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EEB9DDA4-B303-545C-77D5-A5224EF5FB50}"/>
              </a:ext>
            </a:extLst>
          </p:cNvPr>
          <p:cNvSpPr txBox="1"/>
          <p:nvPr/>
        </p:nvSpPr>
        <p:spPr>
          <a:xfrm>
            <a:off x="6530133" y="4098690"/>
            <a:ext cx="180843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MQTT: 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{"Temperature (F)": 2},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{"Humidity (%)": 43}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6CB882AD-005D-667A-0736-0D2137E91FD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58185" y="1284899"/>
            <a:ext cx="517998" cy="51799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50105AE6-356A-97BD-7C2F-E51E1F02BCA9}"/>
              </a:ext>
            </a:extLst>
          </p:cNvPr>
          <p:cNvSpPr txBox="1"/>
          <p:nvPr/>
        </p:nvSpPr>
        <p:spPr>
          <a:xfrm>
            <a:off x="202140" y="1172023"/>
            <a:ext cx="3249646" cy="23083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MQTT publisher streams temperature change messages to the MQTT broker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Parrel steps: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MQTT broker streams temperature change messages to the observability stack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MQTT broker streams temperature change messages to the IoT Hub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Temperature change messages are ingested into an Azure Data Explorer database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Temperature change events are visualized using Grafana or Azure Data Explorer Web UI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5FDFDE41-71D9-AB0B-A31E-79488CD7EF0D}"/>
              </a:ext>
            </a:extLst>
          </p:cNvPr>
          <p:cNvSpPr/>
          <p:nvPr/>
        </p:nvSpPr>
        <p:spPr bwMode="auto">
          <a:xfrm>
            <a:off x="4094613" y="587112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70CB7577-E261-A41C-A525-21AD1AE69BF2}"/>
              </a:ext>
            </a:extLst>
          </p:cNvPr>
          <p:cNvSpPr/>
          <p:nvPr/>
        </p:nvSpPr>
        <p:spPr bwMode="auto">
          <a:xfrm>
            <a:off x="10132483" y="321118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B82DDF31-A438-9494-2FA9-4545B1CE8578}"/>
              </a:ext>
            </a:extLst>
          </p:cNvPr>
          <p:cNvSpPr/>
          <p:nvPr/>
        </p:nvSpPr>
        <p:spPr bwMode="auto">
          <a:xfrm>
            <a:off x="8508037" y="254092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B949974-B511-7EF9-811F-B2CB8AECF034}"/>
              </a:ext>
            </a:extLst>
          </p:cNvPr>
          <p:cNvGrpSpPr/>
          <p:nvPr/>
        </p:nvGrpSpPr>
        <p:grpSpPr>
          <a:xfrm>
            <a:off x="8350755" y="5869291"/>
            <a:ext cx="400275" cy="274320"/>
            <a:chOff x="-1731917" y="3890746"/>
            <a:chExt cx="400275" cy="274320"/>
          </a:xfrm>
        </p:grpSpPr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29140F69-6188-6546-360F-00AF4ACF3102}"/>
                </a:ext>
              </a:extLst>
            </p:cNvPr>
            <p:cNvSpPr/>
            <p:nvPr/>
          </p:nvSpPr>
          <p:spPr bwMode="auto">
            <a:xfrm>
              <a:off x="-1668939" y="3890746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1B493D1-0F67-EAA5-C0B5-C76713FE3843}"/>
                </a:ext>
              </a:extLst>
            </p:cNvPr>
            <p:cNvSpPr txBox="1"/>
            <p:nvPr/>
          </p:nvSpPr>
          <p:spPr>
            <a:xfrm>
              <a:off x="-1731917" y="3900948"/>
              <a:ext cx="400275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2A</a:t>
              </a:r>
              <a:endPara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3EC2273-D756-2E90-6AE4-5A161B167B6C}"/>
              </a:ext>
            </a:extLst>
          </p:cNvPr>
          <p:cNvGrpSpPr/>
          <p:nvPr/>
        </p:nvGrpSpPr>
        <p:grpSpPr>
          <a:xfrm>
            <a:off x="6103245" y="4146196"/>
            <a:ext cx="400275" cy="274320"/>
            <a:chOff x="-1071891" y="4203904"/>
            <a:chExt cx="400275" cy="274320"/>
          </a:xfrm>
        </p:grpSpPr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E1071D68-F8DD-83B9-A6AF-068CA0981152}"/>
                </a:ext>
              </a:extLst>
            </p:cNvPr>
            <p:cNvSpPr/>
            <p:nvPr/>
          </p:nvSpPr>
          <p:spPr bwMode="auto">
            <a:xfrm>
              <a:off x="-1008913" y="4203904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B1DD8F4-5FB5-6509-9D0A-2D748674AF22}"/>
                </a:ext>
              </a:extLst>
            </p:cNvPr>
            <p:cNvSpPr txBox="1"/>
            <p:nvPr/>
          </p:nvSpPr>
          <p:spPr>
            <a:xfrm>
              <a:off x="-1071891" y="4214106"/>
              <a:ext cx="400275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2B</a:t>
              </a:r>
              <a:endPara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DD027F87-A11A-0EFD-15BF-ECD1EE411D4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7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2358864" cy="356251"/>
          </a:xfrm>
        </p:spPr>
        <p:txBody>
          <a:bodyPr/>
          <a:lstStyle/>
          <a:p>
            <a:r>
              <a:rPr lang="en-US" sz="1700" spc="-50" dirty="0">
                <a:latin typeface="Segoe UI Semibold (Headings)"/>
              </a:rPr>
              <a:t>Contoso Supermarket – Freezer Monitoring for Food Safety service store manager view (Azure Data Explorer)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66E30-75CE-8DED-E73F-8F319A5EB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43609"/>
            <a:ext cx="10820400" cy="399582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B51D259-5D1D-4269-9AB6-41C06B22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9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blue logo with white text&#10;&#10;AI-generated content may be incorrect.">
            <a:extLst>
              <a:ext uri="{FF2B5EF4-FFF2-40B4-BE49-F238E27FC236}">
                <a16:creationId xmlns:a16="http://schemas.microsoft.com/office/drawing/2014/main" id="{3E046C70-A0ED-0B14-3188-52860A37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042" y="1591633"/>
            <a:ext cx="2002536" cy="1123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400" spc="-50" dirty="0">
                <a:latin typeface="Segoe UI Semibold (Headings)"/>
              </a:rPr>
              <a:t>Jumpstart engineering principles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A73BC13-3CAF-B69E-568F-DEFE914AF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85C3E-FCEE-1206-0ACE-5D7124BE296E}"/>
              </a:ext>
            </a:extLst>
          </p:cNvPr>
          <p:cNvSpPr txBox="1"/>
          <p:nvPr/>
        </p:nvSpPr>
        <p:spPr>
          <a:xfrm>
            <a:off x="7625173" y="2461852"/>
            <a:ext cx="1821353" cy="738664"/>
          </a:xfrm>
          <a:prstGeom prst="rect">
            <a:avLst/>
          </a:prstGeom>
          <a:noFill/>
        </p:spPr>
        <p:txBody>
          <a:bodyPr wrap="square" lIns="0" tIns="91440" rIns="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Continuous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product synergy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A32BC0-78F8-A30C-A9E5-432809FCC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7533" y="1532023"/>
            <a:ext cx="2756631" cy="270836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41CF97-BE09-7766-C702-0198F49D7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9929" y="553374"/>
            <a:ext cx="1997603" cy="10886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489D15F-2C4D-6FF4-5FB1-359B54308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50882" y="2939123"/>
            <a:ext cx="1997603" cy="108864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A82B385-2027-2C11-E3AD-B007C0C489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50883" y="1589630"/>
            <a:ext cx="1997603" cy="108864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125609-A5FF-1163-36BD-AA4E48E9A0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18646" y="2939123"/>
            <a:ext cx="1987932" cy="10876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AC2262-4F64-D0E5-28A7-955FB1D92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03179" y="4191454"/>
            <a:ext cx="1851102" cy="10275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0482502-CF46-B481-8142-51D79C643E4F}"/>
              </a:ext>
            </a:extLst>
          </p:cNvPr>
          <p:cNvSpPr txBox="1"/>
          <p:nvPr/>
        </p:nvSpPr>
        <p:spPr>
          <a:xfrm>
            <a:off x="294684" y="909425"/>
            <a:ext cx="4304710" cy="1421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marR="0" lvl="0" indent="-2857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never fail mentality</a:t>
            </a:r>
          </a:p>
          <a:p>
            <a:pPr marL="285750" marR="0" lvl="0" indent="-2857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Where possible, automate all things</a:t>
            </a:r>
          </a:p>
          <a:p>
            <a:pPr marL="285750" marR="0" lvl="0" indent="-2857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Modular code</a:t>
            </a:r>
          </a:p>
          <a:p>
            <a:pPr marL="285750" marR="0" lvl="0" indent="-2857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etail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-O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riented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85750" marR="0" lvl="0" indent="-2857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Open-Source</a:t>
            </a:r>
          </a:p>
          <a:p>
            <a:pPr marL="285750" marR="0" lvl="0" indent="-2857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Public Preview and GA product coverage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A812B4-C418-9536-8781-E2C52B48B4AE}"/>
              </a:ext>
            </a:extLst>
          </p:cNvPr>
          <p:cNvSpPr/>
          <p:nvPr/>
        </p:nvSpPr>
        <p:spPr bwMode="auto">
          <a:xfrm>
            <a:off x="2181886" y="5666808"/>
            <a:ext cx="7828229" cy="730389"/>
          </a:xfrm>
          <a:prstGeom prst="roundRect">
            <a:avLst>
              <a:gd name="adj" fmla="val 4645"/>
            </a:avLst>
          </a:prstGeom>
          <a:solidFill>
            <a:schemeClr val="accent6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https://aka.ms/JumpstartMission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15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2358864" cy="367858"/>
          </a:xfrm>
        </p:spPr>
        <p:txBody>
          <a:bodyPr/>
          <a:lstStyle/>
          <a:p>
            <a:r>
              <a:rPr lang="en-US" sz="2000" spc="-50">
                <a:latin typeface="Segoe UI Semibold (Headings)"/>
              </a:rPr>
              <a:t>Contoso Supermarket – Freezer Monitoring for Food Safety service Operator view (Grafana)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BD1E6-E1C3-24D3-0F4B-53455D55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082" y="1059967"/>
            <a:ext cx="5931836" cy="569252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BB19F7-A353-0825-2340-F26B5C838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200" spc="-50" dirty="0">
                <a:latin typeface="Segoe UI Semibold (Headings)"/>
              </a:rPr>
              <a:t>Contoso Supermarket </a:t>
            </a:r>
            <a:r>
              <a:rPr lang="en-US" sz="2200" noProof="0" dirty="0"/>
              <a:t>–</a:t>
            </a:r>
            <a:r>
              <a:rPr lang="en-US" sz="2200" spc="-50" dirty="0">
                <a:latin typeface="Segoe UI Semibold (Headings)"/>
              </a:rPr>
              <a:t> AKS Edge Essentials L0-1-2 virtualization stack architecture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AE4E5D2-3F4B-E458-98F8-77A47E9707EE}"/>
              </a:ext>
            </a:extLst>
          </p:cNvPr>
          <p:cNvGrpSpPr/>
          <p:nvPr/>
        </p:nvGrpSpPr>
        <p:grpSpPr>
          <a:xfrm>
            <a:off x="212549" y="1201544"/>
            <a:ext cx="11766902" cy="4454912"/>
            <a:chOff x="212548" y="1461243"/>
            <a:chExt cx="11766902" cy="445491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D2C9246-AC44-8A06-BBF7-B3B704F75A7B}"/>
                </a:ext>
              </a:extLst>
            </p:cNvPr>
            <p:cNvGrpSpPr/>
            <p:nvPr/>
          </p:nvGrpSpPr>
          <p:grpSpPr>
            <a:xfrm>
              <a:off x="4156556" y="1461243"/>
              <a:ext cx="3878887" cy="3798867"/>
              <a:chOff x="1275182" y="1432306"/>
              <a:chExt cx="3878887" cy="3798867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3C7C182-15E4-AC5A-1382-B5B84EAB642D}"/>
                  </a:ext>
                </a:extLst>
              </p:cNvPr>
              <p:cNvSpPr/>
              <p:nvPr/>
            </p:nvSpPr>
            <p:spPr bwMode="auto">
              <a:xfrm>
                <a:off x="1275182" y="1432306"/>
                <a:ext cx="3878887" cy="2190569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Chicago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AKS EE cluster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1EB0A48-AE13-4843-9DA2-E91AFF2E6C04}"/>
                  </a:ext>
                </a:extLst>
              </p:cNvPr>
              <p:cNvSpPr/>
              <p:nvPr/>
            </p:nvSpPr>
            <p:spPr bwMode="auto">
              <a:xfrm>
                <a:off x="1275182" y="3721107"/>
                <a:ext cx="3878887" cy="151006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Chicago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W11-IoT VM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11 IoT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L1 Hyper-V virtual machine deployed as nested VM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on the L0 VM and Hyper-V role and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nested virtualization enabled by itself  </a:t>
                </a:r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C8307A39-6762-31C2-1680-0E59DCE70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45848" y="3777203"/>
                <a:ext cx="460873" cy="460873"/>
              </a:xfrm>
              <a:prstGeom prst="rect">
                <a:avLst/>
              </a:prstGeom>
            </p:spPr>
          </p:pic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CD0B3B30-631A-C394-7B79-4E743188A7E9}"/>
                  </a:ext>
                </a:extLst>
              </p:cNvPr>
              <p:cNvSpPr/>
              <p:nvPr/>
            </p:nvSpPr>
            <p:spPr bwMode="auto">
              <a:xfrm>
                <a:off x="4478421" y="3777570"/>
                <a:ext cx="585693" cy="460873"/>
              </a:xfrm>
              <a:prstGeom prst="roundRect">
                <a:avLst>
                  <a:gd name="adj" fmla="val 4645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L1 VM</a:t>
                </a: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6D64ED8-92D3-7156-A355-229D9CEE815E}"/>
                  </a:ext>
                </a:extLst>
              </p:cNvPr>
              <p:cNvGrpSpPr/>
              <p:nvPr/>
            </p:nvGrpSpPr>
            <p:grpSpPr>
              <a:xfrm>
                <a:off x="1436479" y="1962480"/>
                <a:ext cx="3556295" cy="1510066"/>
                <a:chOff x="5713325" y="1933544"/>
                <a:chExt cx="3556295" cy="1510066"/>
              </a:xfrm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B23D2AFF-F223-F4A5-81FB-E6D8635D0D63}"/>
                    </a:ext>
                  </a:extLst>
                </p:cNvPr>
                <p:cNvSpPr/>
                <p:nvPr/>
              </p:nvSpPr>
              <p:spPr bwMode="auto">
                <a:xfrm>
                  <a:off x="5713325" y="1933544"/>
                  <a:ext cx="3556295" cy="1510066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CBT Mariner Linux </a:t>
                  </a: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L2 Hyper-V virtual machine deployed as nested VM </a:t>
                  </a: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by the AKS EE cluster as a </a:t>
                  </a: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Kubernetes control-plane node</a:t>
                  </a:r>
                </a:p>
              </p:txBody>
            </p:sp>
            <p:pic>
              <p:nvPicPr>
                <p:cNvPr id="54" name="Picture 2" descr="Linux - Free logo icons">
                  <a:extLst>
                    <a:ext uri="{FF2B5EF4-FFF2-40B4-BE49-F238E27FC236}">
                      <a16:creationId xmlns:a16="http://schemas.microsoft.com/office/drawing/2014/main" id="{6BDE60C5-9165-2E6F-55F3-FCCC8F2F19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78445" y="2031776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7C806753-291D-8C77-9D70-0869641E5010}"/>
                    </a:ext>
                  </a:extLst>
                </p:cNvPr>
                <p:cNvSpPr/>
                <p:nvPr/>
              </p:nvSpPr>
              <p:spPr bwMode="auto">
                <a:xfrm>
                  <a:off x="8622158" y="1984219"/>
                  <a:ext cx="585693" cy="46087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F4540C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L2 VM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31E0418-93D7-1701-1921-00FD5D6FD937}"/>
                </a:ext>
              </a:extLst>
            </p:cNvPr>
            <p:cNvGrpSpPr/>
            <p:nvPr/>
          </p:nvGrpSpPr>
          <p:grpSpPr>
            <a:xfrm>
              <a:off x="8100563" y="1461243"/>
              <a:ext cx="3878887" cy="3798867"/>
              <a:chOff x="1275182" y="1432306"/>
              <a:chExt cx="3878887" cy="3798867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5CA357FB-0FB5-D4CC-0E1F-FE8CA9EDD466}"/>
                  </a:ext>
                </a:extLst>
              </p:cNvPr>
              <p:cNvSpPr/>
              <p:nvPr/>
            </p:nvSpPr>
            <p:spPr bwMode="auto">
              <a:xfrm>
                <a:off x="1275182" y="1432306"/>
                <a:ext cx="3878887" cy="2190569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Local Dev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AKS EE cluster</a:t>
                </a: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5F9AA6DA-0E08-9BD4-AF19-329EE87D2A6A}"/>
                  </a:ext>
                </a:extLst>
              </p:cNvPr>
              <p:cNvSpPr/>
              <p:nvPr/>
            </p:nvSpPr>
            <p:spPr bwMode="auto">
              <a:xfrm>
                <a:off x="1275182" y="3721107"/>
                <a:ext cx="3878887" cy="151006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Local Dev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W11-IoT VM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11 IoT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L1 Hyper-V virtual machine deployed as nested VM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on the L0 VM and Hyper-V role and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nested virtualization enabled by itself  </a:t>
                </a:r>
              </a:p>
            </p:txBody>
          </p: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3D835AFD-E7D7-AB0F-9FD3-291DC8942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45848" y="3777203"/>
                <a:ext cx="460873" cy="460873"/>
              </a:xfrm>
              <a:prstGeom prst="rect">
                <a:avLst/>
              </a:prstGeom>
            </p:spPr>
          </p:pic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F2FFE88-6464-4C76-C077-0E99FCF79814}"/>
                  </a:ext>
                </a:extLst>
              </p:cNvPr>
              <p:cNvSpPr/>
              <p:nvPr/>
            </p:nvSpPr>
            <p:spPr bwMode="auto">
              <a:xfrm>
                <a:off x="4478421" y="3777570"/>
                <a:ext cx="585693" cy="460873"/>
              </a:xfrm>
              <a:prstGeom prst="roundRect">
                <a:avLst>
                  <a:gd name="adj" fmla="val 4645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L1 VM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D0C4850-FCB9-141C-21DC-4A6074D1ECF8}"/>
                  </a:ext>
                </a:extLst>
              </p:cNvPr>
              <p:cNvGrpSpPr/>
              <p:nvPr/>
            </p:nvGrpSpPr>
            <p:grpSpPr>
              <a:xfrm>
                <a:off x="1436479" y="1962480"/>
                <a:ext cx="3556295" cy="1510066"/>
                <a:chOff x="5713325" y="1933544"/>
                <a:chExt cx="3556295" cy="1510066"/>
              </a:xfrm>
            </p:grpSpPr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8BD2AA7F-4EAF-6DFF-6916-230161662164}"/>
                    </a:ext>
                  </a:extLst>
                </p:cNvPr>
                <p:cNvSpPr/>
                <p:nvPr/>
              </p:nvSpPr>
              <p:spPr bwMode="auto">
                <a:xfrm>
                  <a:off x="5713325" y="1933544"/>
                  <a:ext cx="3556295" cy="1510066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CBT Mariner Linux </a:t>
                  </a: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L2 Hyper-V virtual machine deployed as nested VM </a:t>
                  </a: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by the AKS EE cluster as a </a:t>
                  </a: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Kubernetes control-plane node</a:t>
                  </a:r>
                </a:p>
              </p:txBody>
            </p:sp>
            <p:pic>
              <p:nvPicPr>
                <p:cNvPr id="64" name="Picture 2" descr="Linux - Free logo icons">
                  <a:extLst>
                    <a:ext uri="{FF2B5EF4-FFF2-40B4-BE49-F238E27FC236}">
                      <a16:creationId xmlns:a16="http://schemas.microsoft.com/office/drawing/2014/main" id="{422BDC88-D6C3-EC47-D99E-BACF3F0CDB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78445" y="2031776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7AAFAECC-E9A2-6508-40D8-08C0FACC8820}"/>
                    </a:ext>
                  </a:extLst>
                </p:cNvPr>
                <p:cNvSpPr/>
                <p:nvPr/>
              </p:nvSpPr>
              <p:spPr bwMode="auto">
                <a:xfrm>
                  <a:off x="8622158" y="1984219"/>
                  <a:ext cx="585693" cy="46087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F4540C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L2 VM</a:t>
                  </a: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F6354F9-5192-90FB-BA72-F7B6EF138B30}"/>
                </a:ext>
              </a:extLst>
            </p:cNvPr>
            <p:cNvGrpSpPr/>
            <p:nvPr/>
          </p:nvGrpSpPr>
          <p:grpSpPr>
            <a:xfrm>
              <a:off x="212549" y="1461243"/>
              <a:ext cx="3878887" cy="3798867"/>
              <a:chOff x="1275182" y="1432306"/>
              <a:chExt cx="3878887" cy="3798867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3BE540E2-2B5D-B5B0-C616-3C29834A4822}"/>
                  </a:ext>
                </a:extLst>
              </p:cNvPr>
              <p:cNvSpPr/>
              <p:nvPr/>
            </p:nvSpPr>
            <p:spPr bwMode="auto">
              <a:xfrm>
                <a:off x="1275182" y="1432306"/>
                <a:ext cx="3878887" cy="2190569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Seattle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AKS EE cluster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CECEEDB2-B9C5-B420-4601-C69A2DFE00A3}"/>
                  </a:ext>
                </a:extLst>
              </p:cNvPr>
              <p:cNvSpPr/>
              <p:nvPr/>
            </p:nvSpPr>
            <p:spPr bwMode="auto">
              <a:xfrm>
                <a:off x="1275182" y="3721107"/>
                <a:ext cx="3878887" cy="1510066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Seattle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W11-IoT VM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11 IoT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L1 Hyper-V virtual machine deployed as nested VM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on the L0 VM and Hyper-V role and 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nested virtualization enabled by itself  </a:t>
                </a:r>
              </a:p>
            </p:txBody>
          </p:sp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86C071C5-384C-7670-1FAA-D47A53751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45848" y="3777203"/>
                <a:ext cx="460873" cy="460873"/>
              </a:xfrm>
              <a:prstGeom prst="rect">
                <a:avLst/>
              </a:prstGeom>
            </p:spPr>
          </p:pic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87F44C74-E182-F3CC-5F08-B4E70577CFB4}"/>
                  </a:ext>
                </a:extLst>
              </p:cNvPr>
              <p:cNvSpPr/>
              <p:nvPr/>
            </p:nvSpPr>
            <p:spPr bwMode="auto">
              <a:xfrm>
                <a:off x="4478421" y="3777570"/>
                <a:ext cx="585693" cy="460873"/>
              </a:xfrm>
              <a:prstGeom prst="roundRect">
                <a:avLst>
                  <a:gd name="adj" fmla="val 4645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L1 VM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98A87F70-1536-F725-1634-25FE8928D03F}"/>
                  </a:ext>
                </a:extLst>
              </p:cNvPr>
              <p:cNvGrpSpPr/>
              <p:nvPr/>
            </p:nvGrpSpPr>
            <p:grpSpPr>
              <a:xfrm>
                <a:off x="1436479" y="1962480"/>
                <a:ext cx="3556295" cy="1510066"/>
                <a:chOff x="5713325" y="1933544"/>
                <a:chExt cx="3556295" cy="1510066"/>
              </a:xfrm>
            </p:grpSpPr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32481CE5-B5DA-5AF8-4614-9FFD79058C6D}"/>
                    </a:ext>
                  </a:extLst>
                </p:cNvPr>
                <p:cNvSpPr/>
                <p:nvPr/>
              </p:nvSpPr>
              <p:spPr bwMode="auto">
                <a:xfrm>
                  <a:off x="5713325" y="1933544"/>
                  <a:ext cx="3556295" cy="1510066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CBT Mariner Linux </a:t>
                  </a: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L2 Hyper-V virtual machine deployed as nested VM </a:t>
                  </a: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by the AKS EE cluster as a </a:t>
                  </a:r>
                  <a:b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Kubernetes control-plane node</a:t>
                  </a:r>
                </a:p>
              </p:txBody>
            </p:sp>
            <p:pic>
              <p:nvPicPr>
                <p:cNvPr id="74" name="Picture 2" descr="Linux - Free logo icons">
                  <a:extLst>
                    <a:ext uri="{FF2B5EF4-FFF2-40B4-BE49-F238E27FC236}">
                      <a16:creationId xmlns:a16="http://schemas.microsoft.com/office/drawing/2014/main" id="{03214128-7545-8DEA-8E7F-B0F6DAAE01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78445" y="2031776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01F10894-CBF1-313F-B1A0-4FF3DCB6AC27}"/>
                    </a:ext>
                  </a:extLst>
                </p:cNvPr>
                <p:cNvSpPr/>
                <p:nvPr/>
              </p:nvSpPr>
              <p:spPr bwMode="auto">
                <a:xfrm>
                  <a:off x="8622158" y="1984219"/>
                  <a:ext cx="585693" cy="46087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F4540C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L2 VM</a:t>
                  </a: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D12F17C-95A3-8207-14FD-9708EB3FA5EE}"/>
                </a:ext>
              </a:extLst>
            </p:cNvPr>
            <p:cNvGrpSpPr/>
            <p:nvPr/>
          </p:nvGrpSpPr>
          <p:grpSpPr>
            <a:xfrm>
              <a:off x="212548" y="5358342"/>
              <a:ext cx="11766902" cy="557813"/>
              <a:chOff x="212548" y="5396757"/>
              <a:chExt cx="11766902" cy="557813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E2CE0432-801B-32D7-1AF2-28F6D3EB56BE}"/>
                  </a:ext>
                </a:extLst>
              </p:cNvPr>
              <p:cNvSpPr/>
              <p:nvPr/>
            </p:nvSpPr>
            <p:spPr bwMode="auto">
              <a:xfrm>
                <a:off x="212548" y="5396757"/>
                <a:ext cx="11766902" cy="557813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Windows Server 2022 Client VM (deployed in Azure, nested virtualization enabled)</a:t>
                </a: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04F6FEA5-1530-A0F1-1EC6-1840D478AAAC}"/>
                  </a:ext>
                </a:extLst>
              </p:cNvPr>
              <p:cNvSpPr/>
              <p:nvPr/>
            </p:nvSpPr>
            <p:spPr bwMode="auto">
              <a:xfrm>
                <a:off x="11306230" y="5445226"/>
                <a:ext cx="585693" cy="460873"/>
              </a:xfrm>
              <a:prstGeom prst="roundRect">
                <a:avLst>
                  <a:gd name="adj" fmla="val 4645"/>
                </a:avLst>
              </a:prstGeom>
              <a:solidFill>
                <a:schemeClr val="accent4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L0 VM</a:t>
                </a:r>
              </a:p>
            </p:txBody>
          </p: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CA9923BE-61E6-928E-773D-141EF7D04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30771" y="5492782"/>
                <a:ext cx="365760" cy="365760"/>
              </a:xfrm>
              <a:prstGeom prst="rect">
                <a:avLst/>
              </a:prstGeom>
            </p:spPr>
          </p:pic>
        </p:grp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972270AB-A964-7767-0665-6A139B36B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72923"/>
          </a:xfrm>
        </p:spPr>
        <p:txBody>
          <a:bodyPr/>
          <a:lstStyle/>
          <a:p>
            <a:r>
              <a:rPr lang="en-US" sz="2200" spc="-50" dirty="0">
                <a:latin typeface="Segoe UI Semibold (Headings)"/>
              </a:rPr>
              <a:t>Contoso Supermarket </a:t>
            </a:r>
            <a:r>
              <a:rPr lang="en-US" sz="2200" noProof="0" dirty="0"/>
              <a:t>–</a:t>
            </a:r>
            <a:r>
              <a:rPr lang="en-US" sz="2200" spc="-50" dirty="0">
                <a:latin typeface="Segoe UI Semibold (Headings)"/>
              </a:rPr>
              <a:t> Development and deployment cycle environment mapping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82B1F9B-2A9D-31CD-C6E7-08EAEDA60769}"/>
              </a:ext>
            </a:extLst>
          </p:cNvPr>
          <p:cNvSpPr/>
          <p:nvPr/>
        </p:nvSpPr>
        <p:spPr bwMode="auto">
          <a:xfrm>
            <a:off x="6500666" y="1158419"/>
            <a:ext cx="5557215" cy="5149784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Outer Loop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B1158F-F334-254C-E7F0-04B23B2FCF66}"/>
              </a:ext>
            </a:extLst>
          </p:cNvPr>
          <p:cNvSpPr/>
          <p:nvPr/>
        </p:nvSpPr>
        <p:spPr bwMode="auto">
          <a:xfrm>
            <a:off x="6722394" y="4696533"/>
            <a:ext cx="1947758" cy="1375961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Arc-enabled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Chicago Canary 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AKS Edge Essentials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712C3C-6AE5-2960-A08F-932C0A49F0B4}"/>
              </a:ext>
            </a:extLst>
          </p:cNvPr>
          <p:cNvSpPr/>
          <p:nvPr/>
        </p:nvSpPr>
        <p:spPr bwMode="auto">
          <a:xfrm>
            <a:off x="9975877" y="4696530"/>
            <a:ext cx="1947758" cy="1375961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Arc-enabled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Seattle Production 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AKS Edge Essentials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E2AC625-8B1B-6A42-FF41-04626C2D3C1C}"/>
              </a:ext>
            </a:extLst>
          </p:cNvPr>
          <p:cNvSpPr/>
          <p:nvPr/>
        </p:nvSpPr>
        <p:spPr bwMode="auto">
          <a:xfrm>
            <a:off x="126229" y="1158419"/>
            <a:ext cx="5557215" cy="5149784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Inner Loop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D40F047-48FC-0BA3-5996-C504945DF695}"/>
              </a:ext>
            </a:extLst>
          </p:cNvPr>
          <p:cNvGrpSpPr/>
          <p:nvPr/>
        </p:nvGrpSpPr>
        <p:grpSpPr>
          <a:xfrm>
            <a:off x="-7910" y="1894976"/>
            <a:ext cx="5825492" cy="4177518"/>
            <a:chOff x="-134476" y="2253791"/>
            <a:chExt cx="5825492" cy="417751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76C6906-6EA5-F42C-2EBD-85C048FB4610}"/>
                </a:ext>
              </a:extLst>
            </p:cNvPr>
            <p:cNvSpPr/>
            <p:nvPr/>
          </p:nvSpPr>
          <p:spPr bwMode="auto">
            <a:xfrm>
              <a:off x="178972" y="5055348"/>
              <a:ext cx="1947758" cy="137596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Arc-enabled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Local Dev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AKS Edge Essentials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74C5C98-7C39-6A6D-65A1-CD83D80235C5}"/>
                </a:ext>
              </a:extLst>
            </p:cNvPr>
            <p:cNvSpPr/>
            <p:nvPr/>
          </p:nvSpPr>
          <p:spPr bwMode="auto">
            <a:xfrm>
              <a:off x="3432455" y="5055348"/>
              <a:ext cx="1947758" cy="1375961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Staging 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AKS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2BEA8EF-8E6D-D9A5-090D-70F8C577B7FB}"/>
                </a:ext>
              </a:extLst>
            </p:cNvPr>
            <p:cNvGrpSpPr/>
            <p:nvPr/>
          </p:nvGrpSpPr>
          <p:grpSpPr>
            <a:xfrm>
              <a:off x="3116363" y="2253791"/>
              <a:ext cx="2574653" cy="2158295"/>
              <a:chOff x="9026797" y="1414626"/>
              <a:chExt cx="2574653" cy="2158295"/>
            </a:xfrm>
          </p:grpSpPr>
          <p:graphicFrame>
            <p:nvGraphicFramePr>
              <p:cNvPr id="14" name="Diagram 13">
                <a:extLst>
                  <a:ext uri="{FF2B5EF4-FFF2-40B4-BE49-F238E27FC236}">
                    <a16:creationId xmlns:a16="http://schemas.microsoft.com/office/drawing/2014/main" id="{F8E1E7E4-1397-682F-515E-28B299CDD253}"/>
                  </a:ext>
                </a:extLst>
              </p:cNvPr>
              <p:cNvGraphicFramePr/>
              <p:nvPr/>
            </p:nvGraphicFramePr>
            <p:xfrm>
              <a:off x="9026797" y="1414626"/>
              <a:ext cx="2574653" cy="215829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662A58-EB1E-5B5E-EBBD-1A8EE6F360EA}"/>
                  </a:ext>
                </a:extLst>
              </p:cNvPr>
              <p:cNvSpPr txBox="1"/>
              <p:nvPr/>
            </p:nvSpPr>
            <p:spPr>
              <a:xfrm>
                <a:off x="9447348" y="2253707"/>
                <a:ext cx="1733550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Continues </a:t>
                </a:r>
                <a:b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</a:b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Integration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5B0CFAF-A308-C8FB-87B3-959070488A4B}"/>
                </a:ext>
              </a:extLst>
            </p:cNvPr>
            <p:cNvGrpSpPr/>
            <p:nvPr/>
          </p:nvGrpSpPr>
          <p:grpSpPr>
            <a:xfrm>
              <a:off x="-134476" y="2349852"/>
              <a:ext cx="2574653" cy="2158295"/>
              <a:chOff x="590551" y="1738719"/>
              <a:chExt cx="2574653" cy="2158295"/>
            </a:xfrm>
          </p:grpSpPr>
          <p:graphicFrame>
            <p:nvGraphicFramePr>
              <p:cNvPr id="13" name="Diagram 12">
                <a:extLst>
                  <a:ext uri="{FF2B5EF4-FFF2-40B4-BE49-F238E27FC236}">
                    <a16:creationId xmlns:a16="http://schemas.microsoft.com/office/drawing/2014/main" id="{B2D3182F-B53E-CFE5-4D69-916D75577830}"/>
                  </a:ext>
                </a:extLst>
              </p:cNvPr>
              <p:cNvGraphicFramePr/>
              <p:nvPr/>
            </p:nvGraphicFramePr>
            <p:xfrm>
              <a:off x="590551" y="1738719"/>
              <a:ext cx="2574653" cy="215829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EE5C7C-AFF0-5648-F808-53DC9FF91EE2}"/>
                  </a:ext>
                </a:extLst>
              </p:cNvPr>
              <p:cNvSpPr txBox="1"/>
              <p:nvPr/>
            </p:nvSpPr>
            <p:spPr>
              <a:xfrm>
                <a:off x="1011102" y="2467622"/>
                <a:ext cx="1733550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Local</a:t>
                </a:r>
                <a:b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</a:b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Development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ACA8CCB-6D5B-8AE8-23B7-3284F00FAE53}"/>
                </a:ext>
              </a:extLst>
            </p:cNvPr>
            <p:cNvCxnSpPr>
              <a:cxnSpLocks/>
            </p:cNvCxnSpPr>
            <p:nvPr/>
          </p:nvCxnSpPr>
          <p:spPr>
            <a:xfrm>
              <a:off x="2314940" y="3309788"/>
              <a:ext cx="8507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57094F-42C8-3D90-5EEE-8753497CF2A1}"/>
                </a:ext>
              </a:extLst>
            </p:cNvPr>
            <p:cNvSpPr txBox="1"/>
            <p:nvPr/>
          </p:nvSpPr>
          <p:spPr>
            <a:xfrm>
              <a:off x="2263146" y="2963591"/>
              <a:ext cx="954328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Build</a:t>
              </a:r>
              <a:endPara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426AF5-5322-2A85-E675-159C5A18142A}"/>
              </a:ext>
            </a:extLst>
          </p:cNvPr>
          <p:cNvGrpSpPr/>
          <p:nvPr/>
        </p:nvGrpSpPr>
        <p:grpSpPr>
          <a:xfrm>
            <a:off x="6408946" y="1985438"/>
            <a:ext cx="2574653" cy="2158295"/>
            <a:chOff x="9026797" y="1414626"/>
            <a:chExt cx="2574653" cy="2158295"/>
          </a:xfrm>
        </p:grpSpPr>
        <p:graphicFrame>
          <p:nvGraphicFramePr>
            <p:cNvPr id="29" name="Diagram 28">
              <a:extLst>
                <a:ext uri="{FF2B5EF4-FFF2-40B4-BE49-F238E27FC236}">
                  <a16:creationId xmlns:a16="http://schemas.microsoft.com/office/drawing/2014/main" id="{6BA0831B-2BD4-A192-7AD8-DF52441F0896}"/>
                </a:ext>
              </a:extLst>
            </p:cNvPr>
            <p:cNvGraphicFramePr/>
            <p:nvPr/>
          </p:nvGraphicFramePr>
          <p:xfrm>
            <a:off x="9026797" y="1414626"/>
            <a:ext cx="2574653" cy="21582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D9283E-40D1-BA0D-73E1-575903CF521F}"/>
                </a:ext>
              </a:extLst>
            </p:cNvPr>
            <p:cNvSpPr txBox="1"/>
            <p:nvPr/>
          </p:nvSpPr>
          <p:spPr>
            <a:xfrm>
              <a:off x="9447348" y="2212416"/>
              <a:ext cx="1733550" cy="5493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Continues Delivery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via GitOps (Canary/Staging)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F2F9DF-76AE-9072-6D40-F3D1DD7C2832}"/>
              </a:ext>
            </a:extLst>
          </p:cNvPr>
          <p:cNvCxnSpPr>
            <a:cxnSpLocks/>
          </p:cNvCxnSpPr>
          <p:nvPr/>
        </p:nvCxnSpPr>
        <p:spPr>
          <a:xfrm flipV="1">
            <a:off x="5806828" y="2950973"/>
            <a:ext cx="59136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5751935-8DE1-214D-28C5-F4964F4C403A}"/>
              </a:ext>
            </a:extLst>
          </p:cNvPr>
          <p:cNvSpPr/>
          <p:nvPr/>
        </p:nvSpPr>
        <p:spPr bwMode="auto">
          <a:xfrm>
            <a:off x="9943916" y="2052078"/>
            <a:ext cx="2011680" cy="2011680"/>
          </a:xfrm>
          <a:prstGeom prst="ellipse">
            <a:avLst/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Continues Delivery</a:t>
            </a:r>
            <a:b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via GitOps (Production)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A520AC-B8DF-6AB6-9663-FA7481865C6A}"/>
              </a:ext>
            </a:extLst>
          </p:cNvPr>
          <p:cNvCxnSpPr>
            <a:cxnSpLocks/>
          </p:cNvCxnSpPr>
          <p:nvPr/>
        </p:nvCxnSpPr>
        <p:spPr>
          <a:xfrm>
            <a:off x="8890641" y="2950973"/>
            <a:ext cx="93294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25956FF-EFB8-CF29-E9F2-B9D4E9289CE5}"/>
              </a:ext>
            </a:extLst>
          </p:cNvPr>
          <p:cNvSpPr txBox="1"/>
          <p:nvPr/>
        </p:nvSpPr>
        <p:spPr>
          <a:xfrm>
            <a:off x="8890641" y="2608944"/>
            <a:ext cx="95432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Push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50C1BE9-C47A-0D01-6B51-2F1089BA83A6}"/>
              </a:ext>
            </a:extLst>
          </p:cNvPr>
          <p:cNvSpPr txBox="1"/>
          <p:nvPr/>
        </p:nvSpPr>
        <p:spPr>
          <a:xfrm>
            <a:off x="5624973" y="2604777"/>
            <a:ext cx="95432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Push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4E2FB90-8454-C421-7CC4-FAED2BF7AC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01655" y="5504547"/>
            <a:ext cx="457200" cy="457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16E23AA-22AD-A020-E591-700EE9CE5D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21156" y="5504547"/>
            <a:ext cx="457200" cy="457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EDA2A6-97DD-547F-FF08-DA4F3CEEA0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67672" y="5504547"/>
            <a:ext cx="457200" cy="457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A60196A-7D97-0538-0F80-BCA36E1C0D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3644" y="5504547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27293F-7ECC-70DF-00A0-8A55C22FB2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72923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Contoso Supermarket – CI/CD workflow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929FFCF-133A-F136-2AAC-3B802DF57164}"/>
              </a:ext>
            </a:extLst>
          </p:cNvPr>
          <p:cNvGrpSpPr/>
          <p:nvPr/>
        </p:nvGrpSpPr>
        <p:grpSpPr>
          <a:xfrm>
            <a:off x="5529526" y="733246"/>
            <a:ext cx="1371600" cy="910323"/>
            <a:chOff x="722243" y="1104615"/>
            <a:chExt cx="1371600" cy="91032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D42FB80-314E-FB79-5894-1F47BC30D9CC}"/>
                </a:ext>
              </a:extLst>
            </p:cNvPr>
            <p:cNvSpPr/>
            <p:nvPr/>
          </p:nvSpPr>
          <p:spPr bwMode="auto">
            <a:xfrm>
              <a:off x="722243" y="1104615"/>
              <a:ext cx="1371600" cy="91032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Dev cluster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(AKS-EE)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33F7105-35CE-A709-9A4C-D9D69F73E50B}"/>
                </a:ext>
              </a:extLst>
            </p:cNvPr>
            <p:cNvGrpSpPr/>
            <p:nvPr/>
          </p:nvGrpSpPr>
          <p:grpSpPr>
            <a:xfrm>
              <a:off x="934005" y="1598619"/>
              <a:ext cx="948075" cy="365279"/>
              <a:chOff x="5855261" y="2391744"/>
              <a:chExt cx="956440" cy="365279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31CF192-4C65-AA56-0DC1-8E60C7E1EF0C}"/>
                  </a:ext>
                </a:extLst>
              </p:cNvPr>
              <p:cNvSpPr/>
              <p:nvPr/>
            </p:nvSpPr>
            <p:spPr bwMode="auto">
              <a:xfrm>
                <a:off x="5855261" y="2391744"/>
                <a:ext cx="956440" cy="365279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Test &amp; Debug</a:t>
                </a: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53619F30-213B-FA69-A8A8-5A676BD9E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19020" y="2456324"/>
                <a:ext cx="224744" cy="224744"/>
              </a:xfrm>
              <a:prstGeom prst="rect">
                <a:avLst/>
              </a:prstGeom>
            </p:spPr>
          </p:pic>
        </p:grpSp>
        <p:pic>
          <p:nvPicPr>
            <p:cNvPr id="43" name="Kubernetes" descr="Kubernetes">
              <a:extLst>
                <a:ext uri="{FF2B5EF4-FFF2-40B4-BE49-F238E27FC236}">
                  <a16:creationId xmlns:a16="http://schemas.microsoft.com/office/drawing/2014/main" id="{B7AED717-6872-A183-FEEF-54D5404B5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776" y="1158072"/>
              <a:ext cx="228600" cy="228600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4D0B8F1-FB13-10D2-48CB-F047317FF787}"/>
              </a:ext>
            </a:extLst>
          </p:cNvPr>
          <p:cNvGrpSpPr/>
          <p:nvPr/>
        </p:nvGrpSpPr>
        <p:grpSpPr>
          <a:xfrm>
            <a:off x="5525375" y="1719920"/>
            <a:ext cx="1371600" cy="1171964"/>
            <a:chOff x="7696763" y="413318"/>
            <a:chExt cx="1371600" cy="117196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CFE7BD6-8206-FE3E-93B7-B1554AE3E267}"/>
                </a:ext>
              </a:extLst>
            </p:cNvPr>
            <p:cNvSpPr/>
            <p:nvPr/>
          </p:nvSpPr>
          <p:spPr bwMode="auto">
            <a:xfrm>
              <a:off x="7696763" y="413318"/>
              <a:ext cx="1371600" cy="117196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Client VM</a:t>
              </a: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157B299E-B37F-B0C2-9AA7-7D32DC3F1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09197" y="479065"/>
              <a:ext cx="228600" cy="228600"/>
            </a:xfrm>
            <a:prstGeom prst="rect">
              <a:avLst/>
            </a:prstGeom>
          </p:spPr>
        </p:pic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3D3E226-508F-60FE-9B95-4297CEF70260}"/>
                </a:ext>
              </a:extLst>
            </p:cNvPr>
            <p:cNvGrpSpPr/>
            <p:nvPr/>
          </p:nvGrpSpPr>
          <p:grpSpPr>
            <a:xfrm>
              <a:off x="7751627" y="722943"/>
              <a:ext cx="1261872" cy="804672"/>
              <a:chOff x="6075895" y="2017403"/>
              <a:chExt cx="1261872" cy="804672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CC465EED-3630-D9AC-826C-48F276FC57E9}"/>
                  </a:ext>
                </a:extLst>
              </p:cNvPr>
              <p:cNvSpPr/>
              <p:nvPr/>
            </p:nvSpPr>
            <p:spPr bwMode="auto">
              <a:xfrm>
                <a:off x="6075895" y="2017403"/>
                <a:ext cx="1261872" cy="80467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VSCode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devContainer</a:t>
                </a:r>
              </a:p>
            </p:txBody>
          </p: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50462295-E60F-FED8-3AFE-648291947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6133465" y="2065160"/>
                <a:ext cx="228600" cy="228600"/>
              </a:xfrm>
              <a:prstGeom prst="rect">
                <a:avLst/>
              </a:prstGeom>
            </p:spPr>
          </p:pic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39CDB994-E0D8-D3A3-A3EE-760A2933E5D9}"/>
                  </a:ext>
                </a:extLst>
              </p:cNvPr>
              <p:cNvSpPr/>
              <p:nvPr/>
            </p:nvSpPr>
            <p:spPr bwMode="auto">
              <a:xfrm>
                <a:off x="6183721" y="2484581"/>
                <a:ext cx="1046220" cy="29346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Source code</a:t>
                </a: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BAB82E6-70AA-7144-B9A6-9B67767B009A}"/>
              </a:ext>
            </a:extLst>
          </p:cNvPr>
          <p:cNvGrpSpPr/>
          <p:nvPr/>
        </p:nvGrpSpPr>
        <p:grpSpPr>
          <a:xfrm>
            <a:off x="9326273" y="1389061"/>
            <a:ext cx="1180963" cy="631057"/>
            <a:chOff x="4502128" y="1990587"/>
            <a:chExt cx="1180963" cy="631057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9D6B6B73-9026-0A1B-7719-37232CCDA314}"/>
                </a:ext>
              </a:extLst>
            </p:cNvPr>
            <p:cNvSpPr/>
            <p:nvPr/>
          </p:nvSpPr>
          <p:spPr bwMode="auto">
            <a:xfrm>
              <a:off x="4502128" y="1990587"/>
              <a:ext cx="1180963" cy="63105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GitHub Actions</a:t>
              </a:r>
            </a:p>
          </p:txBody>
        </p:sp>
        <p:pic>
          <p:nvPicPr>
            <p:cNvPr id="85" name="Picture 6" descr="GitHub Actions · GitHub">
              <a:extLst>
                <a:ext uri="{FF2B5EF4-FFF2-40B4-BE49-F238E27FC236}">
                  <a16:creationId xmlns:a16="http://schemas.microsoft.com/office/drawing/2014/main" id="{05ABC706-BDCE-AED1-B3F0-390F36B19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589" y="2300676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4FA4DE7-B346-49EC-20AC-1F0B1C2DD7F8}"/>
              </a:ext>
            </a:extLst>
          </p:cNvPr>
          <p:cNvGrpSpPr/>
          <p:nvPr/>
        </p:nvGrpSpPr>
        <p:grpSpPr>
          <a:xfrm>
            <a:off x="7932084" y="1389063"/>
            <a:ext cx="1180963" cy="631057"/>
            <a:chOff x="3015667" y="1990587"/>
            <a:chExt cx="1180963" cy="63105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74C4B5B-8154-4FB6-AAC1-8B2056398A9E}"/>
                </a:ext>
              </a:extLst>
            </p:cNvPr>
            <p:cNvSpPr/>
            <p:nvPr/>
          </p:nvSpPr>
          <p:spPr bwMode="auto">
            <a:xfrm>
              <a:off x="3015667" y="1990587"/>
              <a:ext cx="1180963" cy="63105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Base branch</a:t>
              </a:r>
            </a:p>
          </p:txBody>
        </p:sp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98B5CA40-DAC0-6C2E-AC15-4FB01A967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75279" y="2311530"/>
              <a:ext cx="261737" cy="27432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1D0614D-FA98-2F7B-73BC-47373429B070}"/>
              </a:ext>
            </a:extLst>
          </p:cNvPr>
          <p:cNvGrpSpPr/>
          <p:nvPr/>
        </p:nvGrpSpPr>
        <p:grpSpPr>
          <a:xfrm>
            <a:off x="10727005" y="1237578"/>
            <a:ext cx="1180963" cy="934025"/>
            <a:chOff x="6096000" y="2631047"/>
            <a:chExt cx="1180963" cy="934025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872DFBA4-2438-1FC4-8B71-3E3421E009CD}"/>
                </a:ext>
              </a:extLst>
            </p:cNvPr>
            <p:cNvSpPr/>
            <p:nvPr/>
          </p:nvSpPr>
          <p:spPr bwMode="auto">
            <a:xfrm>
              <a:off x="6096000" y="2631047"/>
              <a:ext cx="1180963" cy="934025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Container Registry (ACR)</a:t>
              </a:r>
            </a:p>
          </p:txBody>
        </p: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AC7DB188-9FC8-480E-5333-B26ADAA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12389" y="3215260"/>
              <a:ext cx="348184" cy="348184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8BE7AA8-770E-8B78-942F-8F230F302A67}"/>
              </a:ext>
            </a:extLst>
          </p:cNvPr>
          <p:cNvGrpSpPr/>
          <p:nvPr/>
        </p:nvGrpSpPr>
        <p:grpSpPr>
          <a:xfrm>
            <a:off x="7932084" y="2544936"/>
            <a:ext cx="1784850" cy="945652"/>
            <a:chOff x="5743570" y="2191446"/>
            <a:chExt cx="1784850" cy="945652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9E5FDC36-5E73-8742-4B05-79581A329D70}"/>
                </a:ext>
              </a:extLst>
            </p:cNvPr>
            <p:cNvSpPr/>
            <p:nvPr/>
          </p:nvSpPr>
          <p:spPr bwMode="auto">
            <a:xfrm>
              <a:off x="5743570" y="2191446"/>
              <a:ext cx="1784850" cy="94565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solidFill>
                <a:srgbClr val="BE2FF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Staging branch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749E8E62-8319-5BD3-5F01-CF859E791D76}"/>
                </a:ext>
              </a:extLst>
            </p:cNvPr>
            <p:cNvSpPr/>
            <p:nvPr/>
          </p:nvSpPr>
          <p:spPr bwMode="auto">
            <a:xfrm>
              <a:off x="5811836" y="2553266"/>
              <a:ext cx="1648319" cy="52136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Helm manifest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Holding GitOps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environment variables</a:t>
              </a:r>
            </a:p>
          </p:txBody>
        </p:sp>
        <p:pic>
          <p:nvPicPr>
            <p:cNvPr id="156" name="Picture 2" descr="CNCF Branding | Helm">
              <a:extLst>
                <a:ext uri="{FF2B5EF4-FFF2-40B4-BE49-F238E27FC236}">
                  <a16:creationId xmlns:a16="http://schemas.microsoft.com/office/drawing/2014/main" id="{CDF64B16-6980-43CE-1CDE-06CA4519C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1807" y="2580517"/>
              <a:ext cx="274193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6AD5E947-1E1F-9C96-E146-B86E35F84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28034" y="2244930"/>
              <a:ext cx="261737" cy="2743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A3F653-F3D6-FB97-4D7D-166687599D16}"/>
              </a:ext>
            </a:extLst>
          </p:cNvPr>
          <p:cNvGrpSpPr/>
          <p:nvPr/>
        </p:nvGrpSpPr>
        <p:grpSpPr>
          <a:xfrm>
            <a:off x="4776926" y="3353194"/>
            <a:ext cx="3121025" cy="688604"/>
            <a:chOff x="5979721" y="3748272"/>
            <a:chExt cx="3121025" cy="688604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50B8EC1-5865-18B9-23E4-B14D50400563}"/>
                </a:ext>
              </a:extLst>
            </p:cNvPr>
            <p:cNvGrpSpPr/>
            <p:nvPr/>
          </p:nvGrpSpPr>
          <p:grpSpPr>
            <a:xfrm>
              <a:off x="5979721" y="3748272"/>
              <a:ext cx="1475658" cy="688604"/>
              <a:chOff x="6198244" y="3952844"/>
              <a:chExt cx="1475658" cy="688604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5812CD7F-060A-38A3-A2E8-53B97F48C3A9}"/>
                  </a:ext>
                </a:extLst>
              </p:cNvPr>
              <p:cNvSpPr/>
              <p:nvPr/>
            </p:nvSpPr>
            <p:spPr bwMode="auto">
              <a:xfrm>
                <a:off x="6198244" y="3952844"/>
                <a:ext cx="1475658" cy="68860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solidFill>
                  <a:srgbClr val="BE2FF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Staging cluster (AKS)</a:t>
                </a: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77B98A69-A1A5-FFCE-7334-18DB4812EC44}"/>
                  </a:ext>
                </a:extLst>
              </p:cNvPr>
              <p:cNvGrpSpPr/>
              <p:nvPr/>
            </p:nvGrpSpPr>
            <p:grpSpPr>
              <a:xfrm>
                <a:off x="6616033" y="4297146"/>
                <a:ext cx="640080" cy="320040"/>
                <a:chOff x="7125262" y="5062728"/>
                <a:chExt cx="640080" cy="320040"/>
              </a:xfrm>
            </p:grpSpPr>
            <p:pic>
              <p:nvPicPr>
                <p:cNvPr id="149" name="Graphic 148">
                  <a:extLst>
                    <a:ext uri="{FF2B5EF4-FFF2-40B4-BE49-F238E27FC236}">
                      <a16:creationId xmlns:a16="http://schemas.microsoft.com/office/drawing/2014/main" id="{0BDE46D1-4982-B452-188B-0D69C280DA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5262" y="5062728"/>
                  <a:ext cx="320040" cy="320040"/>
                </a:xfrm>
                <a:prstGeom prst="rect">
                  <a:avLst/>
                </a:prstGeom>
              </p:spPr>
            </p:pic>
            <p:pic>
              <p:nvPicPr>
                <p:cNvPr id="151" name="Picture 4" descr="CNCF Branding | Flux">
                  <a:extLst>
                    <a:ext uri="{FF2B5EF4-FFF2-40B4-BE49-F238E27FC236}">
                      <a16:creationId xmlns:a16="http://schemas.microsoft.com/office/drawing/2014/main" id="{34D30A24-40D2-520B-8560-B1C3363D42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45302" y="5062728"/>
                  <a:ext cx="320040" cy="320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2667D813-8FD8-04AB-2CEE-2E82D01F9DBF}"/>
                </a:ext>
              </a:extLst>
            </p:cNvPr>
            <p:cNvGrpSpPr/>
            <p:nvPr/>
          </p:nvGrpSpPr>
          <p:grpSpPr>
            <a:xfrm>
              <a:off x="7919783" y="3775975"/>
              <a:ext cx="1180963" cy="631057"/>
              <a:chOff x="4502128" y="1979013"/>
              <a:chExt cx="1180963" cy="631057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2A95704D-A2BE-6C26-E6FE-D68780D7376B}"/>
                  </a:ext>
                </a:extLst>
              </p:cNvPr>
              <p:cNvSpPr/>
              <p:nvPr/>
            </p:nvSpPr>
            <p:spPr bwMode="auto">
              <a:xfrm>
                <a:off x="4502128" y="1979013"/>
                <a:ext cx="1180963" cy="631057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GitHub Actions</a:t>
                </a:r>
              </a:p>
            </p:txBody>
          </p:sp>
          <p:pic>
            <p:nvPicPr>
              <p:cNvPr id="164" name="Picture 6" descr="GitHub Actions · GitHub">
                <a:extLst>
                  <a:ext uri="{FF2B5EF4-FFF2-40B4-BE49-F238E27FC236}">
                    <a16:creationId xmlns:a16="http://schemas.microsoft.com/office/drawing/2014/main" id="{13982EA3-59CD-6D70-DF0B-FCF527B876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5589" y="2289102"/>
                <a:ext cx="274320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5AC9E18-8C0C-E2A8-D4D5-6F8271294C89}"/>
              </a:ext>
            </a:extLst>
          </p:cNvPr>
          <p:cNvGrpSpPr/>
          <p:nvPr/>
        </p:nvGrpSpPr>
        <p:grpSpPr>
          <a:xfrm>
            <a:off x="5865152" y="4527353"/>
            <a:ext cx="1784850" cy="945652"/>
            <a:chOff x="5743570" y="2191446"/>
            <a:chExt cx="1784850" cy="945652"/>
          </a:xfrm>
        </p:grpSpPr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EBB5158E-041C-FDDB-6FC7-8B429F9AE693}"/>
                </a:ext>
              </a:extLst>
            </p:cNvPr>
            <p:cNvSpPr/>
            <p:nvPr/>
          </p:nvSpPr>
          <p:spPr bwMode="auto">
            <a:xfrm>
              <a:off x="5743570" y="2191446"/>
              <a:ext cx="1784850" cy="94565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Canary branch</a:t>
              </a: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CFE696D4-4628-3BBE-17FB-7BFC3B8808A1}"/>
                </a:ext>
              </a:extLst>
            </p:cNvPr>
            <p:cNvSpPr/>
            <p:nvPr/>
          </p:nvSpPr>
          <p:spPr bwMode="auto">
            <a:xfrm>
              <a:off x="5811836" y="2553266"/>
              <a:ext cx="1648319" cy="52136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Helm manifest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Holding GitOps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environment variables</a:t>
              </a:r>
            </a:p>
          </p:txBody>
        </p:sp>
        <p:pic>
          <p:nvPicPr>
            <p:cNvPr id="169" name="Picture 2" descr="CNCF Branding | Helm">
              <a:extLst>
                <a:ext uri="{FF2B5EF4-FFF2-40B4-BE49-F238E27FC236}">
                  <a16:creationId xmlns:a16="http://schemas.microsoft.com/office/drawing/2014/main" id="{C95B1283-D0D1-BF54-8C05-7A881B8C7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1807" y="2580517"/>
              <a:ext cx="274193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Graphic 169">
              <a:extLst>
                <a:ext uri="{FF2B5EF4-FFF2-40B4-BE49-F238E27FC236}">
                  <a16:creationId xmlns:a16="http://schemas.microsoft.com/office/drawing/2014/main" id="{A257E8DD-2629-64F8-AB4B-9294844D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28034" y="2244930"/>
              <a:ext cx="261737" cy="27432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0BEA4C4-2F19-53A2-1FCB-4CACBE89017F}"/>
              </a:ext>
            </a:extLst>
          </p:cNvPr>
          <p:cNvGrpSpPr/>
          <p:nvPr/>
        </p:nvGrpSpPr>
        <p:grpSpPr>
          <a:xfrm>
            <a:off x="10937640" y="4674813"/>
            <a:ext cx="1180963" cy="631057"/>
            <a:chOff x="4502128" y="1990587"/>
            <a:chExt cx="1180963" cy="631057"/>
          </a:xfrm>
        </p:grpSpPr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34DE91DB-B2DF-603C-2F2C-C166B4AE05E0}"/>
                </a:ext>
              </a:extLst>
            </p:cNvPr>
            <p:cNvSpPr/>
            <p:nvPr/>
          </p:nvSpPr>
          <p:spPr bwMode="auto">
            <a:xfrm>
              <a:off x="4502128" y="1990587"/>
              <a:ext cx="1180963" cy="63105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GitHub Actions</a:t>
              </a:r>
            </a:p>
          </p:txBody>
        </p:sp>
        <p:pic>
          <p:nvPicPr>
            <p:cNvPr id="197" name="Picture 6" descr="GitHub Actions · GitHub">
              <a:extLst>
                <a:ext uri="{FF2B5EF4-FFF2-40B4-BE49-F238E27FC236}">
                  <a16:creationId xmlns:a16="http://schemas.microsoft.com/office/drawing/2014/main" id="{10954896-F9E2-06D0-C639-251914558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589" y="2300676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6D552A0-64A7-E25A-5C71-1A2C73A0680B}"/>
              </a:ext>
            </a:extLst>
          </p:cNvPr>
          <p:cNvGrpSpPr/>
          <p:nvPr/>
        </p:nvGrpSpPr>
        <p:grpSpPr>
          <a:xfrm>
            <a:off x="5865152" y="5612943"/>
            <a:ext cx="1784850" cy="945652"/>
            <a:chOff x="5743570" y="2191446"/>
            <a:chExt cx="1784850" cy="945652"/>
          </a:xfrm>
        </p:grpSpPr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BF5F0EA8-1157-C3FA-1035-539E18321943}"/>
                </a:ext>
              </a:extLst>
            </p:cNvPr>
            <p:cNvSpPr/>
            <p:nvPr/>
          </p:nvSpPr>
          <p:spPr bwMode="auto">
            <a:xfrm>
              <a:off x="5743570" y="2191446"/>
              <a:ext cx="1784850" cy="945652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Production branch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86260DE0-5BE6-A4B7-22C7-6514886D0F7B}"/>
                </a:ext>
              </a:extLst>
            </p:cNvPr>
            <p:cNvSpPr/>
            <p:nvPr/>
          </p:nvSpPr>
          <p:spPr bwMode="auto">
            <a:xfrm>
              <a:off x="5811836" y="2553266"/>
              <a:ext cx="1648319" cy="52136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Helm manifest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Holding GitOps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environment variables</a:t>
              </a:r>
            </a:p>
          </p:txBody>
        </p:sp>
        <p:pic>
          <p:nvPicPr>
            <p:cNvPr id="229" name="Picture 2" descr="CNCF Branding | Helm">
              <a:extLst>
                <a:ext uri="{FF2B5EF4-FFF2-40B4-BE49-F238E27FC236}">
                  <a16:creationId xmlns:a16="http://schemas.microsoft.com/office/drawing/2014/main" id="{B9CA9D5D-093B-5716-6A26-9113DFA5F7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1807" y="2580517"/>
              <a:ext cx="274193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CBA88695-9B21-A987-0BB0-0D2BDFA95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28034" y="2244930"/>
              <a:ext cx="261737" cy="274320"/>
            </a:xfrm>
            <a:prstGeom prst="rect">
              <a:avLst/>
            </a:prstGeom>
          </p:spPr>
        </p:pic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5A6E950-9AA4-1F3A-DA19-44D51553270B}"/>
              </a:ext>
            </a:extLst>
          </p:cNvPr>
          <p:cNvGrpSpPr/>
          <p:nvPr/>
        </p:nvGrpSpPr>
        <p:grpSpPr>
          <a:xfrm>
            <a:off x="8768123" y="4564973"/>
            <a:ext cx="1582418" cy="850739"/>
            <a:chOff x="5287157" y="4080075"/>
            <a:chExt cx="1582418" cy="850739"/>
          </a:xfrm>
        </p:grpSpPr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958BC2D4-764B-F1C1-5995-97D50D08AA11}"/>
                </a:ext>
              </a:extLst>
            </p:cNvPr>
            <p:cNvSpPr/>
            <p:nvPr/>
          </p:nvSpPr>
          <p:spPr bwMode="auto">
            <a:xfrm>
              <a:off x="5287157" y="4080075"/>
              <a:ext cx="1582418" cy="85073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Canary cluster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(AKS-EE, Arc-enabled)</a:t>
              </a:r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CC758F3F-5196-EF76-770F-48162CD795F8}"/>
                </a:ext>
              </a:extLst>
            </p:cNvPr>
            <p:cNvGrpSpPr/>
            <p:nvPr/>
          </p:nvGrpSpPr>
          <p:grpSpPr>
            <a:xfrm>
              <a:off x="5756754" y="4557693"/>
              <a:ext cx="643223" cy="320040"/>
              <a:chOff x="8254855" y="3947786"/>
              <a:chExt cx="643223" cy="320040"/>
            </a:xfrm>
          </p:grpSpPr>
          <p:pic>
            <p:nvPicPr>
              <p:cNvPr id="234" name="Picture 4" descr="CNCF Branding | Flux">
                <a:extLst>
                  <a:ext uri="{FF2B5EF4-FFF2-40B4-BE49-F238E27FC236}">
                    <a16:creationId xmlns:a16="http://schemas.microsoft.com/office/drawing/2014/main" id="{9942C1EF-B645-0626-7038-26FD49B0BF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8038" y="3947786"/>
                <a:ext cx="320040" cy="32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5" name="Graphic 234">
                <a:extLst>
                  <a:ext uri="{FF2B5EF4-FFF2-40B4-BE49-F238E27FC236}">
                    <a16:creationId xmlns:a16="http://schemas.microsoft.com/office/drawing/2014/main" id="{58966716-DEEC-2447-0654-8C5792DDB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254855" y="3947786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9A52002-3D3A-3617-B661-87A6E967AA24}"/>
              </a:ext>
            </a:extLst>
          </p:cNvPr>
          <p:cNvGrpSpPr/>
          <p:nvPr/>
        </p:nvGrpSpPr>
        <p:grpSpPr>
          <a:xfrm>
            <a:off x="4464547" y="2030883"/>
            <a:ext cx="740474" cy="770405"/>
            <a:chOff x="4834052" y="1388481"/>
            <a:chExt cx="740474" cy="770405"/>
          </a:xfrm>
        </p:grpSpPr>
        <p:pic>
          <p:nvPicPr>
            <p:cNvPr id="236" name="Graphic 235" descr="User">
              <a:extLst>
                <a:ext uri="{FF2B5EF4-FFF2-40B4-BE49-F238E27FC236}">
                  <a16:creationId xmlns:a16="http://schemas.microsoft.com/office/drawing/2014/main" id="{584DEB80-896A-48A4-3D52-3FE894777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931578" y="1388481"/>
              <a:ext cx="550979" cy="550979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8403945D-CC53-E1B0-09B1-8362288BDD52}"/>
                </a:ext>
              </a:extLst>
            </p:cNvPr>
            <p:cNvSpPr txBox="1"/>
            <p:nvPr/>
          </p:nvSpPr>
          <p:spPr>
            <a:xfrm>
              <a:off x="4834052" y="1928054"/>
              <a:ext cx="740474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Developer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59C831-9EA4-A669-F582-15B2B91BDF48}"/>
              </a:ext>
            </a:extLst>
          </p:cNvPr>
          <p:cNvGrpSpPr/>
          <p:nvPr/>
        </p:nvGrpSpPr>
        <p:grpSpPr>
          <a:xfrm>
            <a:off x="4320692" y="4727971"/>
            <a:ext cx="740474" cy="770405"/>
            <a:chOff x="5164805" y="3996298"/>
            <a:chExt cx="740474" cy="770405"/>
          </a:xfrm>
        </p:grpSpPr>
        <p:pic>
          <p:nvPicPr>
            <p:cNvPr id="238" name="Graphic 237" descr="User">
              <a:extLst>
                <a:ext uri="{FF2B5EF4-FFF2-40B4-BE49-F238E27FC236}">
                  <a16:creationId xmlns:a16="http://schemas.microsoft.com/office/drawing/2014/main" id="{85B8D40F-1309-760D-A28D-76972AFC3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262331" y="3996298"/>
              <a:ext cx="550979" cy="550979"/>
            </a:xfrm>
            <a:prstGeom prst="rect">
              <a:avLst/>
            </a:prstGeom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34C774D-CCE0-C0F2-042E-9DABB73024BC}"/>
                </a:ext>
              </a:extLst>
            </p:cNvPr>
            <p:cNvSpPr txBox="1"/>
            <p:nvPr/>
          </p:nvSpPr>
          <p:spPr>
            <a:xfrm>
              <a:off x="5164805" y="4535871"/>
              <a:ext cx="740474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DevOps</a:t>
              </a: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647E2DFF-FF2F-4B12-5FB1-2BD0956D7120}"/>
              </a:ext>
            </a:extLst>
          </p:cNvPr>
          <p:cNvSpPr txBox="1"/>
          <p:nvPr/>
        </p:nvSpPr>
        <p:spPr>
          <a:xfrm>
            <a:off x="-26122" y="733246"/>
            <a:ext cx="4346814" cy="625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Developer makes code change in VSCode devContainer, check-in code to remote fork feature branch, test, and debug in Dev Kubernetes cluster.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Upon successful testing and debug, developer will submit a pull request (PR) against base branch.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Once PR is approved, feature branch is merged to base branch.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77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Continues Integration (CI) workflow starts</a:t>
            </a: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7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GitHub Action CI workflow starts and runs unit tests, and container image building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Once completed, new image version with </a:t>
            </a:r>
            <a:r>
              <a:rPr kumimoji="0" lang="en-US" sz="770" b="0" i="1" u="none" strike="noStrike" kern="1200" cap="none" spc="0" normalizeH="0" baseline="0" noProof="0">
                <a:ln>
                  <a:noFill/>
                </a:ln>
                <a:solidFill>
                  <a:srgbClr val="FE22D9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stage-v1.x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tag is pushed to ACR.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77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Continues Integration (CI) workflow end and </a:t>
            </a:r>
            <a:br>
              <a:rPr kumimoji="0" lang="en-US" sz="77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77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Continues Delivery (CD) workflow starts</a:t>
            </a: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7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GitHub Actions workflow creates a PR to update the Helm manifest which holds the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E22D9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Staging GitOps configuration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. PR is auto approved via the workflow.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Flux operator capture the new commit in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E22D9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staging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branch, pull the </a:t>
            </a:r>
            <a:r>
              <a:rPr kumimoji="0" lang="en-US" sz="770" b="0" i="1" u="none" strike="noStrike" kern="1200" cap="none" spc="0" normalizeH="0" baseline="0" noProof="0">
                <a:ln>
                  <a:noFill/>
                </a:ln>
                <a:solidFill>
                  <a:srgbClr val="FE22D9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stage-v1.x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E22D9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image from ACR and deploy to staging cluster.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Upon deployment, flux notification controller trigger GitHub Action workflow for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E22D9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staging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integration tests in Staging.</a:t>
            </a: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9Err. If staging Integration tests fail, return to developer.</a:t>
            </a: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7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Upon Integration tests completion, GitHub Actions workflow push new </a:t>
            </a: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770" b="0" i="1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canary-v1.x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image to ACR.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Once </a:t>
            </a:r>
            <a:r>
              <a:rPr kumimoji="0" lang="en-US" sz="770" b="0" i="1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canary-v1.x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image pushed to ACR, DevOps engineer creates a PR against canary branch to update the Helm manifest which holds the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Canary GitOps configuration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PR is manually approved by release manager.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Flux operator capture the new commit in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canary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branch, pull the </a:t>
            </a:r>
            <a:r>
              <a:rPr kumimoji="0" lang="en-US" sz="770" b="0" i="1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canary-v1.x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image from ACR and deploy to canary cluster.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Upon deployment, flux notification controller trigger GitHub Action workflow for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canary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testing.</a:t>
            </a: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14Err. If canary tests fail, return to Release Manager for further investigation.</a:t>
            </a: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7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Upon canary tests completion, GitHub Actions workflow push new </a:t>
            </a:r>
            <a:r>
              <a:rPr kumimoji="0" lang="en-US" sz="770" b="0" i="1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prod-v1.x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image to ACR.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Once </a:t>
            </a:r>
            <a:r>
              <a:rPr kumimoji="0" lang="en-US" sz="770" b="0" i="1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prod-v1.x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image pushed to ACR, DevOps engineer creates a PR against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production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branch to update the Helm manifest which holds the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Production GitOps configuration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PR is manually approved by release manager.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Flux operator capture the new commit in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production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branch, pull the </a:t>
            </a:r>
            <a:r>
              <a:rPr kumimoji="0" lang="en-US" sz="770" b="0" i="1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prod-v1.x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image from ACR and deploy to production cluster.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Upon deployment, flux notification controller trigger GitHub Action workflow for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production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testing.</a:t>
            </a: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19Err. If production tests fail, return to Release Manager for further investigation.</a:t>
            </a:r>
            <a:b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7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Upon production tests completion, GitHub Actions workflow push new </a:t>
            </a:r>
            <a:r>
              <a:rPr kumimoji="0" lang="en-US" sz="770" b="0" i="1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latest</a:t>
            </a:r>
            <a:r>
              <a:rPr kumimoji="0" lang="en-US" sz="770" b="0" i="1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</a:t>
            </a:r>
            <a:r>
              <a:rPr kumimoji="0" lang="en-US" sz="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image to ACR.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Continues Delivery (CD) workflow ends</a:t>
            </a:r>
            <a:endParaRPr kumimoji="0" lang="en-US" sz="7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9A9D6B63-85C8-9049-7B06-9BBDCE6448ED}"/>
              </a:ext>
            </a:extLst>
          </p:cNvPr>
          <p:cNvCxnSpPr>
            <a:cxnSpLocks/>
            <a:stCxn id="236" idx="3"/>
          </p:cNvCxnSpPr>
          <p:nvPr/>
        </p:nvCxnSpPr>
        <p:spPr>
          <a:xfrm flipV="1">
            <a:off x="5113052" y="2305902"/>
            <a:ext cx="412323" cy="47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nector: Elbow 244">
            <a:extLst>
              <a:ext uri="{FF2B5EF4-FFF2-40B4-BE49-F238E27FC236}">
                <a16:creationId xmlns:a16="http://schemas.microsoft.com/office/drawing/2014/main" id="{83A3445A-DFCA-1647-2B0F-70BBE92E3D04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6896975" y="1188408"/>
            <a:ext cx="4151" cy="880214"/>
          </a:xfrm>
          <a:prstGeom prst="bentConnector4">
            <a:avLst>
              <a:gd name="adj1" fmla="val -5507107"/>
              <a:gd name="adj2" fmla="val 75855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4F69502-F3B2-139E-B1E8-BD023514E2A9}"/>
              </a:ext>
            </a:extLst>
          </p:cNvPr>
          <p:cNvGrpSpPr/>
          <p:nvPr/>
        </p:nvGrpSpPr>
        <p:grpSpPr>
          <a:xfrm>
            <a:off x="6955659" y="864355"/>
            <a:ext cx="1207900" cy="274320"/>
            <a:chOff x="7655176" y="2457866"/>
            <a:chExt cx="1207900" cy="274320"/>
          </a:xfrm>
        </p:grpSpPr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1FF441CF-6439-2F4C-1B58-C72A273B5111}"/>
                </a:ext>
              </a:extLst>
            </p:cNvPr>
            <p:cNvSpPr txBox="1"/>
            <p:nvPr/>
          </p:nvSpPr>
          <p:spPr>
            <a:xfrm>
              <a:off x="7821683" y="2492824"/>
              <a:ext cx="1041393" cy="216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Code check-in</a:t>
              </a:r>
            </a:p>
          </p:txBody>
        </p:sp>
        <p:pic>
          <p:nvPicPr>
            <p:cNvPr id="252" name="Graphic 251">
              <a:extLst>
                <a:ext uri="{FF2B5EF4-FFF2-40B4-BE49-F238E27FC236}">
                  <a16:creationId xmlns:a16="http://schemas.microsoft.com/office/drawing/2014/main" id="{4BB593D2-B6D5-CF81-31A8-FD518DACD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655176" y="2457866"/>
              <a:ext cx="274320" cy="274320"/>
            </a:xfrm>
            <a:prstGeom prst="rect">
              <a:avLst/>
            </a:prstGeom>
          </p:spPr>
        </p:pic>
      </p:grp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id="{FC25420B-7C32-A078-05B5-4EAFDF45F2AC}"/>
              </a:ext>
            </a:extLst>
          </p:cNvPr>
          <p:cNvSpPr/>
          <p:nvPr/>
        </p:nvSpPr>
        <p:spPr bwMode="auto">
          <a:xfrm>
            <a:off x="7189674" y="110823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90B7073-B07F-C2B5-A231-83C7BFE5D800}"/>
              </a:ext>
            </a:extLst>
          </p:cNvPr>
          <p:cNvGrpSpPr/>
          <p:nvPr/>
        </p:nvGrpSpPr>
        <p:grpSpPr>
          <a:xfrm>
            <a:off x="6887326" y="1872311"/>
            <a:ext cx="844266" cy="456076"/>
            <a:chOff x="6253535" y="4344996"/>
            <a:chExt cx="844266" cy="456076"/>
          </a:xfrm>
        </p:grpSpPr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0BAE93C-B85D-C065-FF2B-7820DF54D8CD}"/>
                </a:ext>
              </a:extLst>
            </p:cNvPr>
            <p:cNvSpPr txBox="1"/>
            <p:nvPr/>
          </p:nvSpPr>
          <p:spPr>
            <a:xfrm>
              <a:off x="6253535" y="4344996"/>
              <a:ext cx="844266" cy="216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Pull request</a:t>
              </a:r>
            </a:p>
          </p:txBody>
        </p:sp>
        <p:pic>
          <p:nvPicPr>
            <p:cNvPr id="261" name="Graphic 260">
              <a:extLst>
                <a:ext uri="{FF2B5EF4-FFF2-40B4-BE49-F238E27FC236}">
                  <a16:creationId xmlns:a16="http://schemas.microsoft.com/office/drawing/2014/main" id="{D937723E-383D-75BE-F9C7-C70BF7ED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553372" y="4526752"/>
              <a:ext cx="274320" cy="27432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783FD9E-730C-3098-769B-5262CA537EFA}"/>
              </a:ext>
            </a:extLst>
          </p:cNvPr>
          <p:cNvGrpSpPr/>
          <p:nvPr/>
        </p:nvGrpSpPr>
        <p:grpSpPr>
          <a:xfrm>
            <a:off x="6928303" y="2419177"/>
            <a:ext cx="844266" cy="472707"/>
            <a:chOff x="7150572" y="2438588"/>
            <a:chExt cx="844266" cy="472707"/>
          </a:xfrm>
        </p:grpSpPr>
        <p:pic>
          <p:nvPicPr>
            <p:cNvPr id="263" name="Graphic 262">
              <a:extLst>
                <a:ext uri="{FF2B5EF4-FFF2-40B4-BE49-F238E27FC236}">
                  <a16:creationId xmlns:a16="http://schemas.microsoft.com/office/drawing/2014/main" id="{C55DE7DF-CE72-23A8-96B1-435573FA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41599" y="2636975"/>
              <a:ext cx="274320" cy="274320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62C0795D-AB23-5D9B-2DE6-553E3954B8B0}"/>
                </a:ext>
              </a:extLst>
            </p:cNvPr>
            <p:cNvSpPr txBox="1"/>
            <p:nvPr/>
          </p:nvSpPr>
          <p:spPr>
            <a:xfrm>
              <a:off x="7150572" y="2438588"/>
              <a:ext cx="844266" cy="216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PR merged</a:t>
              </a:r>
            </a:p>
          </p:txBody>
        </p:sp>
      </p:grp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A7088819-131E-958F-9E7E-1C7F21A98E9C}"/>
              </a:ext>
            </a:extLst>
          </p:cNvPr>
          <p:cNvCxnSpPr>
            <a:cxnSpLocks/>
          </p:cNvCxnSpPr>
          <p:nvPr/>
        </p:nvCxnSpPr>
        <p:spPr>
          <a:xfrm flipV="1">
            <a:off x="6916567" y="2138569"/>
            <a:ext cx="24387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78EF968A-9D78-B097-D77D-0F05542FDFFA}"/>
              </a:ext>
            </a:extLst>
          </p:cNvPr>
          <p:cNvCxnSpPr>
            <a:cxnSpLocks/>
            <a:endCxn id="261" idx="3"/>
          </p:cNvCxnSpPr>
          <p:nvPr/>
        </p:nvCxnSpPr>
        <p:spPr>
          <a:xfrm rot="16200000" flipV="1">
            <a:off x="7389767" y="2262943"/>
            <a:ext cx="240654" cy="97222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Flowchart: Connector 272">
            <a:extLst>
              <a:ext uri="{FF2B5EF4-FFF2-40B4-BE49-F238E27FC236}">
                <a16:creationId xmlns:a16="http://schemas.microsoft.com/office/drawing/2014/main" id="{F134487F-4EC1-F2E0-6580-8113BF29F0F6}"/>
              </a:ext>
            </a:extLst>
          </p:cNvPr>
          <p:cNvSpPr/>
          <p:nvPr/>
        </p:nvSpPr>
        <p:spPr bwMode="auto">
          <a:xfrm>
            <a:off x="7313364" y="162276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274" name="Flowchart: Connector 273">
            <a:extLst>
              <a:ext uri="{FF2B5EF4-FFF2-40B4-BE49-F238E27FC236}">
                <a16:creationId xmlns:a16="http://schemas.microsoft.com/office/drawing/2014/main" id="{D181D8C2-9219-7A6F-F3B0-13B50EEA81E7}"/>
              </a:ext>
            </a:extLst>
          </p:cNvPr>
          <p:cNvSpPr/>
          <p:nvPr/>
        </p:nvSpPr>
        <p:spPr bwMode="auto">
          <a:xfrm>
            <a:off x="7778986" y="207730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A1540C5A-2FB4-043C-519D-2095ED866064}"/>
              </a:ext>
            </a:extLst>
          </p:cNvPr>
          <p:cNvCxnSpPr>
            <a:cxnSpLocks/>
            <a:stCxn id="101" idx="1"/>
            <a:endCxn id="263" idx="3"/>
          </p:cNvCxnSpPr>
          <p:nvPr/>
        </p:nvCxnSpPr>
        <p:spPr>
          <a:xfrm rot="10800000" flipV="1">
            <a:off x="7493650" y="1704592"/>
            <a:ext cx="438434" cy="10501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9F466D49-D310-B0A2-314B-48C9AF43BCAA}"/>
              </a:ext>
            </a:extLst>
          </p:cNvPr>
          <p:cNvCxnSpPr>
            <a:cxnSpLocks/>
            <a:stCxn id="101" idx="3"/>
            <a:endCxn id="103" idx="1"/>
          </p:cNvCxnSpPr>
          <p:nvPr/>
        </p:nvCxnSpPr>
        <p:spPr>
          <a:xfrm flipV="1">
            <a:off x="9113047" y="1704590"/>
            <a:ext cx="213226" cy="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Flowchart: Connector 281">
            <a:extLst>
              <a:ext uri="{FF2B5EF4-FFF2-40B4-BE49-F238E27FC236}">
                <a16:creationId xmlns:a16="http://schemas.microsoft.com/office/drawing/2014/main" id="{A08AF4F8-6EB6-2260-834F-79B0672872F2}"/>
              </a:ext>
            </a:extLst>
          </p:cNvPr>
          <p:cNvSpPr/>
          <p:nvPr/>
        </p:nvSpPr>
        <p:spPr bwMode="auto">
          <a:xfrm>
            <a:off x="9088742" y="110695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900D4B-1113-D294-3609-13E7C92FC789}"/>
              </a:ext>
            </a:extLst>
          </p:cNvPr>
          <p:cNvGrpSpPr/>
          <p:nvPr/>
        </p:nvGrpSpPr>
        <p:grpSpPr>
          <a:xfrm>
            <a:off x="9976816" y="678247"/>
            <a:ext cx="1280607" cy="274320"/>
            <a:chOff x="8388601" y="212566"/>
            <a:chExt cx="1280607" cy="27432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2610C59-49CB-FDAF-6B07-7B71455D5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8388601" y="212566"/>
              <a:ext cx="274320" cy="2743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2BE080-A085-9F87-4B61-F7A7DCC99E15}"/>
                </a:ext>
              </a:extLst>
            </p:cNvPr>
            <p:cNvSpPr txBox="1"/>
            <p:nvPr/>
          </p:nvSpPr>
          <p:spPr>
            <a:xfrm>
              <a:off x="8540476" y="235764"/>
              <a:ext cx="1128732" cy="216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FE22D9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stage-v1.x 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E22D9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image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B13B9ED-8F5F-AA87-2885-099AA75239F8}"/>
              </a:ext>
            </a:extLst>
          </p:cNvPr>
          <p:cNvCxnSpPr>
            <a:cxnSpLocks/>
            <a:stCxn id="106" idx="0"/>
            <a:endCxn id="103" idx="0"/>
          </p:cNvCxnSpPr>
          <p:nvPr/>
        </p:nvCxnSpPr>
        <p:spPr>
          <a:xfrm rot="16200000" flipH="1" flipV="1">
            <a:off x="10541379" y="612953"/>
            <a:ext cx="151483" cy="1400732"/>
          </a:xfrm>
          <a:prstGeom prst="bentConnector3">
            <a:avLst>
              <a:gd name="adj1" fmla="val -150908"/>
            </a:avLst>
          </a:prstGeom>
          <a:ln>
            <a:solidFill>
              <a:srgbClr val="BE2FF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E206B052-EF61-3FED-0A88-9AF1D5AFB196}"/>
              </a:ext>
            </a:extLst>
          </p:cNvPr>
          <p:cNvSpPr/>
          <p:nvPr/>
        </p:nvSpPr>
        <p:spPr bwMode="auto">
          <a:xfrm>
            <a:off x="11217258" y="63504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36EA50-5066-09DB-27F2-34F1C90E50FF}"/>
              </a:ext>
            </a:extLst>
          </p:cNvPr>
          <p:cNvCxnSpPr>
            <a:cxnSpLocks/>
            <a:stCxn id="157" idx="0"/>
            <a:endCxn id="103" idx="2"/>
          </p:cNvCxnSpPr>
          <p:nvPr/>
        </p:nvCxnSpPr>
        <p:spPr>
          <a:xfrm rot="5400000" flipH="1" flipV="1">
            <a:off x="9108223" y="1736404"/>
            <a:ext cx="524818" cy="1092246"/>
          </a:xfrm>
          <a:prstGeom prst="bentConnector3">
            <a:avLst>
              <a:gd name="adj1" fmla="val 24637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B5D22D-CF87-AB08-D263-EF293D094637}"/>
              </a:ext>
            </a:extLst>
          </p:cNvPr>
          <p:cNvGrpSpPr/>
          <p:nvPr/>
        </p:nvGrpSpPr>
        <p:grpSpPr>
          <a:xfrm>
            <a:off x="8565268" y="2116458"/>
            <a:ext cx="1377721" cy="274320"/>
            <a:chOff x="5720080" y="4316327"/>
            <a:chExt cx="1377721" cy="274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F83082-C200-6CD2-A3A7-A3D6DA5B440E}"/>
                </a:ext>
              </a:extLst>
            </p:cNvPr>
            <p:cNvSpPr txBox="1"/>
            <p:nvPr/>
          </p:nvSpPr>
          <p:spPr>
            <a:xfrm>
              <a:off x="5916838" y="4344996"/>
              <a:ext cx="1180963" cy="216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Auto approved PR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77459EA-62BD-4FC3-9599-F673ED804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720080" y="4316327"/>
              <a:ext cx="274320" cy="274320"/>
            </a:xfrm>
            <a:prstGeom prst="rect">
              <a:avLst/>
            </a:prstGeom>
          </p:spPr>
        </p:pic>
      </p:grp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0E52642F-7B46-F7AB-9B67-6807477BA867}"/>
              </a:ext>
            </a:extLst>
          </p:cNvPr>
          <p:cNvSpPr/>
          <p:nvPr/>
        </p:nvSpPr>
        <p:spPr bwMode="auto">
          <a:xfrm>
            <a:off x="9987790" y="211645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2F3299-4132-27EA-FC7F-E108DE5EBC25}"/>
              </a:ext>
            </a:extLst>
          </p:cNvPr>
          <p:cNvCxnSpPr>
            <a:cxnSpLocks/>
          </p:cNvCxnSpPr>
          <p:nvPr/>
        </p:nvCxnSpPr>
        <p:spPr>
          <a:xfrm flipV="1">
            <a:off x="6252584" y="3522809"/>
            <a:ext cx="464404" cy="107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AB21A0-4E7F-71D8-8587-1B3799F3B2ED}"/>
              </a:ext>
            </a:extLst>
          </p:cNvPr>
          <p:cNvSpPr txBox="1"/>
          <p:nvPr/>
        </p:nvSpPr>
        <p:spPr>
          <a:xfrm>
            <a:off x="6174473" y="3169806"/>
            <a:ext cx="620625" cy="3416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HTTPS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request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485792-839A-DBEB-B740-17FCB3B31679}"/>
              </a:ext>
            </a:extLst>
          </p:cNvPr>
          <p:cNvCxnSpPr>
            <a:cxnSpLocks/>
          </p:cNvCxnSpPr>
          <p:nvPr/>
        </p:nvCxnSpPr>
        <p:spPr>
          <a:xfrm flipH="1">
            <a:off x="6252584" y="3951069"/>
            <a:ext cx="464404" cy="107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5F68F0-BB71-AFD8-8547-EA5527589DB9}"/>
              </a:ext>
            </a:extLst>
          </p:cNvPr>
          <p:cNvSpPr txBox="1"/>
          <p:nvPr/>
        </p:nvSpPr>
        <p:spPr>
          <a:xfrm>
            <a:off x="6106555" y="4023565"/>
            <a:ext cx="803349" cy="3416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Integration tests 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FE0734B3-FD89-A55D-D36D-83694625C901}"/>
              </a:ext>
            </a:extLst>
          </p:cNvPr>
          <p:cNvSpPr/>
          <p:nvPr/>
        </p:nvSpPr>
        <p:spPr bwMode="auto">
          <a:xfrm>
            <a:off x="6347625" y="360025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8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83A83D7-D154-2681-1D78-BE133C90E080}"/>
              </a:ext>
            </a:extLst>
          </p:cNvPr>
          <p:cNvCxnSpPr>
            <a:cxnSpLocks/>
            <a:stCxn id="157" idx="1"/>
            <a:endCxn id="148" idx="0"/>
          </p:cNvCxnSpPr>
          <p:nvPr/>
        </p:nvCxnSpPr>
        <p:spPr>
          <a:xfrm rot="10800000" flipV="1">
            <a:off x="5514756" y="3017762"/>
            <a:ext cx="2417329" cy="335432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72E6B855-9BA6-C9DF-ACAB-1653D2E1A21E}"/>
              </a:ext>
            </a:extLst>
          </p:cNvPr>
          <p:cNvSpPr/>
          <p:nvPr/>
        </p:nvSpPr>
        <p:spPr bwMode="auto">
          <a:xfrm>
            <a:off x="5172171" y="301776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7002295-8F5A-41B8-E08E-0EAF8B1759D4}"/>
              </a:ext>
            </a:extLst>
          </p:cNvPr>
          <p:cNvCxnSpPr>
            <a:cxnSpLocks/>
            <a:stCxn id="237" idx="2"/>
          </p:cNvCxnSpPr>
          <p:nvPr/>
        </p:nvCxnSpPr>
        <p:spPr>
          <a:xfrm rot="5400000">
            <a:off x="4064608" y="3427210"/>
            <a:ext cx="1396099" cy="144255"/>
          </a:xfrm>
          <a:prstGeom prst="bentConnector3">
            <a:avLst>
              <a:gd name="adj1" fmla="val 28774"/>
            </a:avLst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5A36B7-B081-009B-147E-84756A251C04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4685849" y="4194381"/>
            <a:ext cx="1420706" cy="0"/>
          </a:xfrm>
          <a:prstGeom prst="line">
            <a:avLst/>
          </a:prstGeom>
          <a:ln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4AB7402-979D-5243-FE7F-5E5274FF5A85}"/>
              </a:ext>
            </a:extLst>
          </p:cNvPr>
          <p:cNvGrpSpPr/>
          <p:nvPr/>
        </p:nvGrpSpPr>
        <p:grpSpPr>
          <a:xfrm>
            <a:off x="4670113" y="2957544"/>
            <a:ext cx="344400" cy="327782"/>
            <a:chOff x="8718591" y="4254952"/>
            <a:chExt cx="344400" cy="327782"/>
          </a:xfrm>
        </p:grpSpPr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4665FF0C-5314-6555-B6D7-942165C3C84E}"/>
                </a:ext>
              </a:extLst>
            </p:cNvPr>
            <p:cNvSpPr/>
            <p:nvPr/>
          </p:nvSpPr>
          <p:spPr bwMode="auto">
            <a:xfrm>
              <a:off x="8754544" y="4269966"/>
              <a:ext cx="274320" cy="274320"/>
            </a:xfrm>
            <a:prstGeom prst="flowChartConnector">
              <a:avLst/>
            </a:prstGeom>
            <a:solidFill>
              <a:srgbClr val="C0000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A17006-6AA6-983F-2566-11D56E1FE279}"/>
                </a:ext>
              </a:extLst>
            </p:cNvPr>
            <p:cNvSpPr txBox="1"/>
            <p:nvPr/>
          </p:nvSpPr>
          <p:spPr>
            <a:xfrm>
              <a:off x="8718591" y="4254952"/>
              <a:ext cx="344400" cy="327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9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Err</a:t>
              </a:r>
            </a:p>
          </p:txBody>
        </p:sp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898FD1F-83EB-35F1-ACED-2BCEF39BDD90}"/>
              </a:ext>
            </a:extLst>
          </p:cNvPr>
          <p:cNvCxnSpPr>
            <a:cxnSpLocks/>
            <a:stCxn id="106" idx="2"/>
            <a:endCxn id="163" idx="3"/>
          </p:cNvCxnSpPr>
          <p:nvPr/>
        </p:nvCxnSpPr>
        <p:spPr>
          <a:xfrm rot="5400000">
            <a:off x="8845308" y="1224246"/>
            <a:ext cx="1524823" cy="3419536"/>
          </a:xfrm>
          <a:prstGeom prst="bentConnector2">
            <a:avLst/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2B33473-5900-58DA-F51B-238A64733180}"/>
              </a:ext>
            </a:extLst>
          </p:cNvPr>
          <p:cNvGrpSpPr/>
          <p:nvPr/>
        </p:nvGrpSpPr>
        <p:grpSpPr>
          <a:xfrm>
            <a:off x="9958541" y="3369469"/>
            <a:ext cx="1331407" cy="274320"/>
            <a:chOff x="8337801" y="212566"/>
            <a:chExt cx="1331407" cy="274320"/>
          </a:xfrm>
        </p:grpSpPr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A975283-6330-B8C6-76D5-6A9C3668D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337801" y="212566"/>
              <a:ext cx="274320" cy="27432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3DCCB38-0A6B-E4C6-BB71-D856010ED115}"/>
                </a:ext>
              </a:extLst>
            </p:cNvPr>
            <p:cNvSpPr txBox="1"/>
            <p:nvPr/>
          </p:nvSpPr>
          <p:spPr>
            <a:xfrm>
              <a:off x="8540476" y="235764"/>
              <a:ext cx="1128732" cy="216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canary-v1.x 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image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CDE8970-A7A0-9EB3-7815-3E7E528D864C}"/>
              </a:ext>
            </a:extLst>
          </p:cNvPr>
          <p:cNvGrpSpPr/>
          <p:nvPr/>
        </p:nvGrpSpPr>
        <p:grpSpPr>
          <a:xfrm>
            <a:off x="8045413" y="4725248"/>
            <a:ext cx="740474" cy="839655"/>
            <a:chOff x="5164805" y="3996298"/>
            <a:chExt cx="740474" cy="839655"/>
          </a:xfrm>
        </p:grpSpPr>
        <p:pic>
          <p:nvPicPr>
            <p:cNvPr id="77" name="Graphic 76" descr="User">
              <a:extLst>
                <a:ext uri="{FF2B5EF4-FFF2-40B4-BE49-F238E27FC236}">
                  <a16:creationId xmlns:a16="http://schemas.microsoft.com/office/drawing/2014/main" id="{1FAAE1A8-0ED5-32C5-9283-3BB5EAAE5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262331" y="3996298"/>
              <a:ext cx="550979" cy="55097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740203-DE0D-4D80-556E-EA8F634E894A}"/>
                </a:ext>
              </a:extLst>
            </p:cNvPr>
            <p:cNvSpPr txBox="1"/>
            <p:nvPr/>
          </p:nvSpPr>
          <p:spPr>
            <a:xfrm>
              <a:off x="5164805" y="4466621"/>
              <a:ext cx="740474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Release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Manager</a:t>
              </a:r>
            </a:p>
          </p:txBody>
        </p:sp>
      </p:grp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9718EC36-D5AF-1FE0-CE38-867EBA150794}"/>
              </a:ext>
            </a:extLst>
          </p:cNvPr>
          <p:cNvSpPr/>
          <p:nvPr/>
        </p:nvSpPr>
        <p:spPr bwMode="auto">
          <a:xfrm>
            <a:off x="10328453" y="307887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9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BC1BA68-FFDD-AA01-B046-CEFFEF352C90}"/>
              </a:ext>
            </a:extLst>
          </p:cNvPr>
          <p:cNvCxnSpPr>
            <a:cxnSpLocks/>
            <a:stCxn id="238" idx="3"/>
            <a:endCxn id="167" idx="1"/>
          </p:cNvCxnSpPr>
          <p:nvPr/>
        </p:nvCxnSpPr>
        <p:spPr>
          <a:xfrm flipV="1">
            <a:off x="4969197" y="5000179"/>
            <a:ext cx="895955" cy="328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5213EDF-47F9-A5DE-6F25-6E9165FB23C6}"/>
              </a:ext>
            </a:extLst>
          </p:cNvPr>
          <p:cNvGrpSpPr/>
          <p:nvPr/>
        </p:nvGrpSpPr>
        <p:grpSpPr>
          <a:xfrm>
            <a:off x="4955922" y="4480523"/>
            <a:ext cx="844266" cy="456076"/>
            <a:chOff x="8363906" y="3755562"/>
            <a:chExt cx="844266" cy="456076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DCEF133-2644-A88C-9893-885ACEDB2529}"/>
                </a:ext>
              </a:extLst>
            </p:cNvPr>
            <p:cNvSpPr txBox="1"/>
            <p:nvPr/>
          </p:nvSpPr>
          <p:spPr>
            <a:xfrm>
              <a:off x="8363906" y="3755562"/>
              <a:ext cx="844266" cy="216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Pull request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870F48D7-39FE-7B3F-CBE4-873B117BE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663743" y="3937318"/>
              <a:ext cx="274320" cy="274320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81BA84D-617A-12AF-F129-0650278B5194}"/>
              </a:ext>
            </a:extLst>
          </p:cNvPr>
          <p:cNvGrpSpPr/>
          <p:nvPr/>
        </p:nvGrpSpPr>
        <p:grpSpPr>
          <a:xfrm>
            <a:off x="4683274" y="4325519"/>
            <a:ext cx="344400" cy="274320"/>
            <a:chOff x="8712089" y="4736483"/>
            <a:chExt cx="344400" cy="274320"/>
          </a:xfrm>
        </p:grpSpPr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A6C1E46-F3C9-60D7-CE24-4381959BC687}"/>
                </a:ext>
              </a:extLst>
            </p:cNvPr>
            <p:cNvSpPr/>
            <p:nvPr/>
          </p:nvSpPr>
          <p:spPr bwMode="auto">
            <a:xfrm>
              <a:off x="8748042" y="4736483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CFBF5BB-606E-DE08-775C-84A7C5E0D43B}"/>
                </a:ext>
              </a:extLst>
            </p:cNvPr>
            <p:cNvSpPr txBox="1"/>
            <p:nvPr/>
          </p:nvSpPr>
          <p:spPr>
            <a:xfrm>
              <a:off x="8712089" y="4771792"/>
              <a:ext cx="344400" cy="21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10</a:t>
              </a:r>
            </a:p>
          </p:txBody>
        </p:sp>
      </p:grp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8CB997B2-884D-A28D-375A-456B17D1FDC8}"/>
              </a:ext>
            </a:extLst>
          </p:cNvPr>
          <p:cNvCxnSpPr>
            <a:cxnSpLocks/>
            <a:stCxn id="227" idx="1"/>
            <a:endCxn id="239" idx="2"/>
          </p:cNvCxnSpPr>
          <p:nvPr/>
        </p:nvCxnSpPr>
        <p:spPr>
          <a:xfrm rot="10800000">
            <a:off x="4690930" y="5498377"/>
            <a:ext cx="1174223" cy="587393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2D541FF-ED6A-9F8C-144F-17217915DE64}"/>
              </a:ext>
            </a:extLst>
          </p:cNvPr>
          <p:cNvGrpSpPr/>
          <p:nvPr/>
        </p:nvGrpSpPr>
        <p:grpSpPr>
          <a:xfrm>
            <a:off x="4955922" y="5568655"/>
            <a:ext cx="844266" cy="456076"/>
            <a:chOff x="8363906" y="3755562"/>
            <a:chExt cx="844266" cy="45607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E5B5C60-3CC9-3451-B7BE-1551468A6981}"/>
                </a:ext>
              </a:extLst>
            </p:cNvPr>
            <p:cNvSpPr txBox="1"/>
            <p:nvPr/>
          </p:nvSpPr>
          <p:spPr>
            <a:xfrm>
              <a:off x="8363906" y="3755562"/>
              <a:ext cx="844266" cy="216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Pull request</a:t>
              </a: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DFBA8535-8076-1B4E-48A9-CDA7DBE65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663743" y="3937318"/>
              <a:ext cx="274320" cy="27432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8B73488-DAE0-C102-F465-F2D89A114E2D}"/>
              </a:ext>
            </a:extLst>
          </p:cNvPr>
          <p:cNvGrpSpPr/>
          <p:nvPr/>
        </p:nvGrpSpPr>
        <p:grpSpPr>
          <a:xfrm>
            <a:off x="5222607" y="5246773"/>
            <a:ext cx="344400" cy="274320"/>
            <a:chOff x="8712089" y="4736483"/>
            <a:chExt cx="344400" cy="274320"/>
          </a:xfrm>
        </p:grpSpPr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75218E1E-2BE8-ED59-3112-4307DB614F6C}"/>
                </a:ext>
              </a:extLst>
            </p:cNvPr>
            <p:cNvSpPr/>
            <p:nvPr/>
          </p:nvSpPr>
          <p:spPr bwMode="auto">
            <a:xfrm>
              <a:off x="8748042" y="4736483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D8AF169-BCD4-A7EB-87B1-AA851E773C85}"/>
                </a:ext>
              </a:extLst>
            </p:cNvPr>
            <p:cNvSpPr txBox="1"/>
            <p:nvPr/>
          </p:nvSpPr>
          <p:spPr>
            <a:xfrm>
              <a:off x="8712089" y="4771792"/>
              <a:ext cx="344400" cy="21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15</a:t>
              </a:r>
            </a:p>
          </p:txBody>
        </p:sp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557350C-F809-0866-47D0-5E8B5DD4D9FD}"/>
              </a:ext>
            </a:extLst>
          </p:cNvPr>
          <p:cNvCxnSpPr>
            <a:cxnSpLocks/>
            <a:stCxn id="77" idx="1"/>
            <a:endCxn id="167" idx="3"/>
          </p:cNvCxnSpPr>
          <p:nvPr/>
        </p:nvCxnSpPr>
        <p:spPr>
          <a:xfrm flipH="1" flipV="1">
            <a:off x="7650002" y="5000179"/>
            <a:ext cx="492937" cy="5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ED9D29-6CE9-D434-18F7-E07F75329E70}"/>
              </a:ext>
            </a:extLst>
          </p:cNvPr>
          <p:cNvGrpSpPr/>
          <p:nvPr/>
        </p:nvGrpSpPr>
        <p:grpSpPr>
          <a:xfrm>
            <a:off x="7559601" y="4371838"/>
            <a:ext cx="844266" cy="472707"/>
            <a:chOff x="7150572" y="2438588"/>
            <a:chExt cx="844266" cy="472707"/>
          </a:xfrm>
        </p:grpSpPr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7702B35B-9D83-B9F6-FDE1-E9B6C6627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41599" y="2636975"/>
              <a:ext cx="274320" cy="274320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631AB36-3611-96A7-6C23-17FFC5CAA7AC}"/>
                </a:ext>
              </a:extLst>
            </p:cNvPr>
            <p:cNvSpPr txBox="1"/>
            <p:nvPr/>
          </p:nvSpPr>
          <p:spPr>
            <a:xfrm>
              <a:off x="7150572" y="2438588"/>
              <a:ext cx="844266" cy="216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PR merged</a:t>
              </a:r>
            </a:p>
          </p:txBody>
        </p:sp>
      </p:grp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F0F013C-2959-77AC-B723-680E066ED56E}"/>
              </a:ext>
            </a:extLst>
          </p:cNvPr>
          <p:cNvCxnSpPr>
            <a:cxnSpLocks/>
            <a:stCxn id="227" idx="3"/>
            <a:endCxn id="78" idx="2"/>
          </p:cNvCxnSpPr>
          <p:nvPr/>
        </p:nvCxnSpPr>
        <p:spPr>
          <a:xfrm flipV="1">
            <a:off x="7650002" y="5564903"/>
            <a:ext cx="765648" cy="520866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78D2658-7436-9139-97A4-6006D014D92A}"/>
              </a:ext>
            </a:extLst>
          </p:cNvPr>
          <p:cNvGrpSpPr/>
          <p:nvPr/>
        </p:nvGrpSpPr>
        <p:grpSpPr>
          <a:xfrm>
            <a:off x="8325574" y="4448388"/>
            <a:ext cx="344400" cy="274320"/>
            <a:chOff x="8712089" y="4736483"/>
            <a:chExt cx="344400" cy="274320"/>
          </a:xfrm>
        </p:grpSpPr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D00B9D47-CD58-15A4-34CB-DB258D5EB320}"/>
                </a:ext>
              </a:extLst>
            </p:cNvPr>
            <p:cNvSpPr/>
            <p:nvPr/>
          </p:nvSpPr>
          <p:spPr bwMode="auto">
            <a:xfrm>
              <a:off x="8748042" y="4736483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FF0846E-E58B-6B97-094F-D014E245431E}"/>
                </a:ext>
              </a:extLst>
            </p:cNvPr>
            <p:cNvSpPr txBox="1"/>
            <p:nvPr/>
          </p:nvSpPr>
          <p:spPr>
            <a:xfrm>
              <a:off x="8712089" y="4771792"/>
              <a:ext cx="344400" cy="21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11</a:t>
              </a:r>
            </a:p>
          </p:txBody>
        </p:sp>
      </p:grp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45094C17-9F3D-9480-F37D-6E6D27C0C254}"/>
              </a:ext>
            </a:extLst>
          </p:cNvPr>
          <p:cNvCxnSpPr>
            <a:cxnSpLocks/>
            <a:stCxn id="167" idx="0"/>
            <a:endCxn id="232" idx="0"/>
          </p:cNvCxnSpPr>
          <p:nvPr/>
        </p:nvCxnSpPr>
        <p:spPr>
          <a:xfrm rot="16200000" flipH="1">
            <a:off x="8139644" y="3145286"/>
            <a:ext cx="37620" cy="2801755"/>
          </a:xfrm>
          <a:prstGeom prst="bentConnector3">
            <a:avLst>
              <a:gd name="adj1" fmla="val -60765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B855B03-E8B8-0006-649E-02FAA604DC62}"/>
              </a:ext>
            </a:extLst>
          </p:cNvPr>
          <p:cNvCxnSpPr>
            <a:cxnSpLocks/>
          </p:cNvCxnSpPr>
          <p:nvPr/>
        </p:nvCxnSpPr>
        <p:spPr>
          <a:xfrm flipV="1">
            <a:off x="10350541" y="4793492"/>
            <a:ext cx="58709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48D4F0F-20ED-DEB9-3C92-9D3E78346FCF}"/>
              </a:ext>
            </a:extLst>
          </p:cNvPr>
          <p:cNvSpPr txBox="1"/>
          <p:nvPr/>
        </p:nvSpPr>
        <p:spPr>
          <a:xfrm>
            <a:off x="10340381" y="4437421"/>
            <a:ext cx="620625" cy="3416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HTTPS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request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855589FE-C4A7-EDE5-7741-D32758B3E7AF}"/>
              </a:ext>
            </a:extLst>
          </p:cNvPr>
          <p:cNvCxnSpPr>
            <a:cxnSpLocks/>
          </p:cNvCxnSpPr>
          <p:nvPr/>
        </p:nvCxnSpPr>
        <p:spPr>
          <a:xfrm flipH="1">
            <a:off x="10350541" y="5199892"/>
            <a:ext cx="58709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FB9F5F2-2681-38B6-50C5-229105011CE4}"/>
              </a:ext>
            </a:extLst>
          </p:cNvPr>
          <p:cNvSpPr txBox="1"/>
          <p:nvPr/>
        </p:nvSpPr>
        <p:spPr>
          <a:xfrm>
            <a:off x="10349907" y="5209323"/>
            <a:ext cx="620625" cy="3416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Canary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tests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940E1C2-DBCE-431D-235F-0E0461572035}"/>
              </a:ext>
            </a:extLst>
          </p:cNvPr>
          <p:cNvGrpSpPr/>
          <p:nvPr/>
        </p:nvGrpSpPr>
        <p:grpSpPr>
          <a:xfrm>
            <a:off x="10488019" y="4865133"/>
            <a:ext cx="344400" cy="274320"/>
            <a:chOff x="8712089" y="4736483"/>
            <a:chExt cx="344400" cy="274320"/>
          </a:xfrm>
        </p:grpSpPr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CBF90BC1-9459-E8EB-0662-8C79BA2D5555}"/>
                </a:ext>
              </a:extLst>
            </p:cNvPr>
            <p:cNvSpPr/>
            <p:nvPr/>
          </p:nvSpPr>
          <p:spPr bwMode="auto">
            <a:xfrm>
              <a:off x="8748042" y="4736483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8C08A74-8B4F-E03D-B73A-9F39D59CE557}"/>
                </a:ext>
              </a:extLst>
            </p:cNvPr>
            <p:cNvSpPr txBox="1"/>
            <p:nvPr/>
          </p:nvSpPr>
          <p:spPr>
            <a:xfrm>
              <a:off x="8712089" y="4771792"/>
              <a:ext cx="344400" cy="21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13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1D3A5CA-70B6-9996-78B0-6E0B88FDA358}"/>
              </a:ext>
            </a:extLst>
          </p:cNvPr>
          <p:cNvGrpSpPr/>
          <p:nvPr/>
        </p:nvGrpSpPr>
        <p:grpSpPr>
          <a:xfrm>
            <a:off x="10937893" y="5939686"/>
            <a:ext cx="1180963" cy="631057"/>
            <a:chOff x="4502128" y="1990587"/>
            <a:chExt cx="1180963" cy="631057"/>
          </a:xfrm>
        </p:grpSpPr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86B5D724-D1A7-FB1E-E56E-8423BCA8C310}"/>
                </a:ext>
              </a:extLst>
            </p:cNvPr>
            <p:cNvSpPr/>
            <p:nvPr/>
          </p:nvSpPr>
          <p:spPr bwMode="auto">
            <a:xfrm>
              <a:off x="4502128" y="1990587"/>
              <a:ext cx="1180963" cy="63105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GitHub Actions</a:t>
              </a:r>
            </a:p>
          </p:txBody>
        </p:sp>
        <p:pic>
          <p:nvPicPr>
            <p:cNvPr id="176" name="Picture 6" descr="GitHub Actions · GitHub">
              <a:extLst>
                <a:ext uri="{FF2B5EF4-FFF2-40B4-BE49-F238E27FC236}">
                  <a16:creationId xmlns:a16="http://schemas.microsoft.com/office/drawing/2014/main" id="{525B4D93-842A-2481-8E64-FFEF49259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589" y="2300676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B42DFBA-0063-36DD-BDF5-0DCEAFDA75E4}"/>
              </a:ext>
            </a:extLst>
          </p:cNvPr>
          <p:cNvGrpSpPr/>
          <p:nvPr/>
        </p:nvGrpSpPr>
        <p:grpSpPr>
          <a:xfrm>
            <a:off x="8768376" y="5829846"/>
            <a:ext cx="1582418" cy="850739"/>
            <a:chOff x="5287157" y="4080075"/>
            <a:chExt cx="1582418" cy="850739"/>
          </a:xfrm>
        </p:grpSpPr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BB2C26BB-CB38-B510-62D1-F4C382EEB28B}"/>
                </a:ext>
              </a:extLst>
            </p:cNvPr>
            <p:cNvSpPr/>
            <p:nvPr/>
          </p:nvSpPr>
          <p:spPr bwMode="auto">
            <a:xfrm>
              <a:off x="5287157" y="4080075"/>
              <a:ext cx="1582418" cy="85073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Production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cluster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(AKS-EE, Arc-enabled)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861102CD-4C68-2B28-B15A-10A8E70BD372}"/>
                </a:ext>
              </a:extLst>
            </p:cNvPr>
            <p:cNvGrpSpPr/>
            <p:nvPr/>
          </p:nvGrpSpPr>
          <p:grpSpPr>
            <a:xfrm>
              <a:off x="5756754" y="4557693"/>
              <a:ext cx="643223" cy="320040"/>
              <a:chOff x="8254855" y="3947786"/>
              <a:chExt cx="643223" cy="320040"/>
            </a:xfrm>
          </p:grpSpPr>
          <p:pic>
            <p:nvPicPr>
              <p:cNvPr id="180" name="Picture 4" descr="CNCF Branding | Flux">
                <a:extLst>
                  <a:ext uri="{FF2B5EF4-FFF2-40B4-BE49-F238E27FC236}">
                    <a16:creationId xmlns:a16="http://schemas.microsoft.com/office/drawing/2014/main" id="{230889E9-6342-3759-88A7-C1B67CD329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8038" y="3947786"/>
                <a:ext cx="320040" cy="32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1" name="Graphic 180">
                <a:extLst>
                  <a:ext uri="{FF2B5EF4-FFF2-40B4-BE49-F238E27FC236}">
                    <a16:creationId xmlns:a16="http://schemas.microsoft.com/office/drawing/2014/main" id="{82262A41-9BA7-08A0-0B77-06F1C9C26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254855" y="3947786"/>
                <a:ext cx="320040" cy="320040"/>
              </a:xfrm>
              <a:prstGeom prst="rect">
                <a:avLst/>
              </a:prstGeom>
            </p:spPr>
          </p:pic>
        </p:grp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1CD0831-B024-842E-0911-DB41524298C4}"/>
              </a:ext>
            </a:extLst>
          </p:cNvPr>
          <p:cNvCxnSpPr>
            <a:cxnSpLocks/>
          </p:cNvCxnSpPr>
          <p:nvPr/>
        </p:nvCxnSpPr>
        <p:spPr>
          <a:xfrm flipV="1">
            <a:off x="10350794" y="6058365"/>
            <a:ext cx="58709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AE172-58C9-F34F-79A3-01DA526681D8}"/>
              </a:ext>
            </a:extLst>
          </p:cNvPr>
          <p:cNvSpPr txBox="1"/>
          <p:nvPr/>
        </p:nvSpPr>
        <p:spPr>
          <a:xfrm>
            <a:off x="10340634" y="5702294"/>
            <a:ext cx="620625" cy="3416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HTTPS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request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A181695A-F361-C159-6661-428F7B295053}"/>
              </a:ext>
            </a:extLst>
          </p:cNvPr>
          <p:cNvCxnSpPr>
            <a:cxnSpLocks/>
          </p:cNvCxnSpPr>
          <p:nvPr/>
        </p:nvCxnSpPr>
        <p:spPr>
          <a:xfrm flipH="1">
            <a:off x="10350794" y="6464765"/>
            <a:ext cx="58709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A244973A-63FA-1E97-61C9-BBFA0B0EFAEA}"/>
              </a:ext>
            </a:extLst>
          </p:cNvPr>
          <p:cNvSpPr txBox="1"/>
          <p:nvPr/>
        </p:nvSpPr>
        <p:spPr>
          <a:xfrm>
            <a:off x="10273269" y="6504549"/>
            <a:ext cx="765515" cy="3277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Production</a:t>
            </a:r>
            <a:br>
              <a:rPr kumimoji="0" lang="en-US" sz="8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8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tests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3A8C6EC-79EE-813F-9900-2460B757B2E7}"/>
              </a:ext>
            </a:extLst>
          </p:cNvPr>
          <p:cNvGrpSpPr/>
          <p:nvPr/>
        </p:nvGrpSpPr>
        <p:grpSpPr>
          <a:xfrm>
            <a:off x="10488272" y="6130006"/>
            <a:ext cx="344400" cy="274320"/>
            <a:chOff x="8712089" y="4736483"/>
            <a:chExt cx="344400" cy="274320"/>
          </a:xfrm>
        </p:grpSpPr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60A2FC7E-4CB1-105E-4767-611A72BDF58B}"/>
                </a:ext>
              </a:extLst>
            </p:cNvPr>
            <p:cNvSpPr/>
            <p:nvPr/>
          </p:nvSpPr>
          <p:spPr bwMode="auto">
            <a:xfrm>
              <a:off x="8748042" y="4736483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49C4FD8-AB35-6293-65BE-2E7475C25D56}"/>
                </a:ext>
              </a:extLst>
            </p:cNvPr>
            <p:cNvSpPr txBox="1"/>
            <p:nvPr/>
          </p:nvSpPr>
          <p:spPr>
            <a:xfrm>
              <a:off x="8712089" y="4771792"/>
              <a:ext cx="344400" cy="21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18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46B0C25-6679-4E58-D826-52696671FC8E}"/>
              </a:ext>
            </a:extLst>
          </p:cNvPr>
          <p:cNvGrpSpPr/>
          <p:nvPr/>
        </p:nvGrpSpPr>
        <p:grpSpPr>
          <a:xfrm>
            <a:off x="9245080" y="3987729"/>
            <a:ext cx="344400" cy="274320"/>
            <a:chOff x="8712089" y="4736483"/>
            <a:chExt cx="344400" cy="274320"/>
          </a:xfrm>
        </p:grpSpPr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B0A2AF52-1CD7-E030-723A-C0B0E33E272F}"/>
                </a:ext>
              </a:extLst>
            </p:cNvPr>
            <p:cNvSpPr/>
            <p:nvPr/>
          </p:nvSpPr>
          <p:spPr bwMode="auto">
            <a:xfrm>
              <a:off x="8748042" y="4736483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9DBAC7F-74C6-12BC-A9AF-6251525F82F4}"/>
                </a:ext>
              </a:extLst>
            </p:cNvPr>
            <p:cNvSpPr txBox="1"/>
            <p:nvPr/>
          </p:nvSpPr>
          <p:spPr>
            <a:xfrm>
              <a:off x="8712089" y="4771792"/>
              <a:ext cx="344400" cy="21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12</a:t>
              </a:r>
            </a:p>
          </p:txBody>
        </p:sp>
      </p:grp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941471CC-C922-6A78-870A-8C903B15AD05}"/>
              </a:ext>
            </a:extLst>
          </p:cNvPr>
          <p:cNvCxnSpPr>
            <a:cxnSpLocks/>
            <a:stCxn id="227" idx="2"/>
            <a:endCxn id="178" idx="1"/>
          </p:cNvCxnSpPr>
          <p:nvPr/>
        </p:nvCxnSpPr>
        <p:spPr>
          <a:xfrm rot="5400000" flipH="1" flipV="1">
            <a:off x="7611286" y="5401506"/>
            <a:ext cx="303379" cy="2010799"/>
          </a:xfrm>
          <a:prstGeom prst="bentConnector4">
            <a:avLst>
              <a:gd name="adj1" fmla="val -75351"/>
              <a:gd name="adj2" fmla="val 82718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5834463-91E0-94B2-5D17-F9D8A8238920}"/>
              </a:ext>
            </a:extLst>
          </p:cNvPr>
          <p:cNvGrpSpPr/>
          <p:nvPr/>
        </p:nvGrpSpPr>
        <p:grpSpPr>
          <a:xfrm>
            <a:off x="7828150" y="6396229"/>
            <a:ext cx="344400" cy="274320"/>
            <a:chOff x="8712089" y="4736483"/>
            <a:chExt cx="344400" cy="274320"/>
          </a:xfrm>
        </p:grpSpPr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99E7E056-4CC6-041D-63AC-F1E1FAA673F2}"/>
                </a:ext>
              </a:extLst>
            </p:cNvPr>
            <p:cNvSpPr/>
            <p:nvPr/>
          </p:nvSpPr>
          <p:spPr bwMode="auto">
            <a:xfrm>
              <a:off x="8748042" y="4736483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3969D69F-0C35-5305-7545-377230733320}"/>
                </a:ext>
              </a:extLst>
            </p:cNvPr>
            <p:cNvSpPr txBox="1"/>
            <p:nvPr/>
          </p:nvSpPr>
          <p:spPr>
            <a:xfrm>
              <a:off x="8712089" y="4771792"/>
              <a:ext cx="344400" cy="21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17</a:t>
              </a:r>
            </a:p>
          </p:txBody>
        </p:sp>
      </p:grp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95FEFD8E-45FC-D1FC-0617-339AFFCB8494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8598830" y="5550955"/>
            <a:ext cx="2061390" cy="167681"/>
          </a:xfrm>
          <a:prstGeom prst="bentConnector2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A095907C-7F1C-644F-4CAC-28372CC19978}"/>
              </a:ext>
            </a:extLst>
          </p:cNvPr>
          <p:cNvCxnSpPr>
            <a:cxnSpLocks/>
          </p:cNvCxnSpPr>
          <p:nvPr/>
        </p:nvCxnSpPr>
        <p:spPr>
          <a:xfrm flipV="1">
            <a:off x="8601590" y="5565897"/>
            <a:ext cx="0" cy="153421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CE6CA53-5CAA-BC2B-D9FA-8F0CF4C709ED}"/>
              </a:ext>
            </a:extLst>
          </p:cNvPr>
          <p:cNvGrpSpPr/>
          <p:nvPr/>
        </p:nvGrpSpPr>
        <p:grpSpPr>
          <a:xfrm>
            <a:off x="9385560" y="5482837"/>
            <a:ext cx="344400" cy="327782"/>
            <a:chOff x="8718591" y="4254952"/>
            <a:chExt cx="344400" cy="327782"/>
          </a:xfrm>
        </p:grpSpPr>
        <p:sp>
          <p:nvSpPr>
            <p:cNvPr id="224" name="Flowchart: Connector 223">
              <a:extLst>
                <a:ext uri="{FF2B5EF4-FFF2-40B4-BE49-F238E27FC236}">
                  <a16:creationId xmlns:a16="http://schemas.microsoft.com/office/drawing/2014/main" id="{0507E49C-393A-0704-2923-77BBC35D94DA}"/>
                </a:ext>
              </a:extLst>
            </p:cNvPr>
            <p:cNvSpPr/>
            <p:nvPr/>
          </p:nvSpPr>
          <p:spPr bwMode="auto">
            <a:xfrm>
              <a:off x="8754544" y="4269966"/>
              <a:ext cx="274320" cy="274320"/>
            </a:xfrm>
            <a:prstGeom prst="flowChartConnector">
              <a:avLst/>
            </a:prstGeom>
            <a:solidFill>
              <a:srgbClr val="C0000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2F848D98-9386-D8F2-78AD-1328743E98FB}"/>
                </a:ext>
              </a:extLst>
            </p:cNvPr>
            <p:cNvSpPr txBox="1"/>
            <p:nvPr/>
          </p:nvSpPr>
          <p:spPr>
            <a:xfrm>
              <a:off x="8718591" y="4254952"/>
              <a:ext cx="344400" cy="327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14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Err</a:t>
              </a:r>
            </a:p>
          </p:txBody>
        </p:sp>
      </p:grpSp>
      <p:cxnSp>
        <p:nvCxnSpPr>
          <p:cNvPr id="246" name="Connector: Elbow 245">
            <a:extLst>
              <a:ext uri="{FF2B5EF4-FFF2-40B4-BE49-F238E27FC236}">
                <a16:creationId xmlns:a16="http://schemas.microsoft.com/office/drawing/2014/main" id="{1ADE7E4C-4120-BFB4-BE35-7CB37B410D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16029" y="5151241"/>
            <a:ext cx="1188720" cy="2011680"/>
          </a:xfrm>
          <a:prstGeom prst="bentConnector2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7F44D06-301A-DD8C-FC46-937D5597641E}"/>
              </a:ext>
            </a:extLst>
          </p:cNvPr>
          <p:cNvGrpSpPr/>
          <p:nvPr/>
        </p:nvGrpSpPr>
        <p:grpSpPr>
          <a:xfrm>
            <a:off x="8423646" y="5856578"/>
            <a:ext cx="344400" cy="327782"/>
            <a:chOff x="8718591" y="4254952"/>
            <a:chExt cx="344400" cy="327782"/>
          </a:xfrm>
        </p:grpSpPr>
        <p:sp>
          <p:nvSpPr>
            <p:cNvPr id="257" name="Flowchart: Connector 256">
              <a:extLst>
                <a:ext uri="{FF2B5EF4-FFF2-40B4-BE49-F238E27FC236}">
                  <a16:creationId xmlns:a16="http://schemas.microsoft.com/office/drawing/2014/main" id="{DD41022B-1341-5FDB-BCAB-E8011B39B61E}"/>
                </a:ext>
              </a:extLst>
            </p:cNvPr>
            <p:cNvSpPr/>
            <p:nvPr/>
          </p:nvSpPr>
          <p:spPr bwMode="auto">
            <a:xfrm>
              <a:off x="8754544" y="4269966"/>
              <a:ext cx="274320" cy="274320"/>
            </a:xfrm>
            <a:prstGeom prst="flowChartConnector">
              <a:avLst/>
            </a:prstGeom>
            <a:solidFill>
              <a:srgbClr val="C0000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6D030A0-980E-9DF8-790A-2C30B0FFDB55}"/>
                </a:ext>
              </a:extLst>
            </p:cNvPr>
            <p:cNvSpPr txBox="1"/>
            <p:nvPr/>
          </p:nvSpPr>
          <p:spPr>
            <a:xfrm>
              <a:off x="8718591" y="4254952"/>
              <a:ext cx="344400" cy="327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19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Err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36A6ECA-D48E-60C6-A899-F65FF85D87D8}"/>
              </a:ext>
            </a:extLst>
          </p:cNvPr>
          <p:cNvGrpSpPr/>
          <p:nvPr/>
        </p:nvGrpSpPr>
        <p:grpSpPr>
          <a:xfrm>
            <a:off x="7589129" y="5556680"/>
            <a:ext cx="844266" cy="472707"/>
            <a:chOff x="7150572" y="2438588"/>
            <a:chExt cx="844266" cy="472707"/>
          </a:xfrm>
        </p:grpSpPr>
        <p:pic>
          <p:nvPicPr>
            <p:cNvPr id="269" name="Graphic 268">
              <a:extLst>
                <a:ext uri="{FF2B5EF4-FFF2-40B4-BE49-F238E27FC236}">
                  <a16:creationId xmlns:a16="http://schemas.microsoft.com/office/drawing/2014/main" id="{9C3B4EB1-916A-EC34-876C-3FC8BD918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41599" y="2636975"/>
              <a:ext cx="274320" cy="274320"/>
            </a:xfrm>
            <a:prstGeom prst="rect">
              <a:avLst/>
            </a:prstGeom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0ED86A6-5B26-DDE6-30F4-DEDB03678AA2}"/>
                </a:ext>
              </a:extLst>
            </p:cNvPr>
            <p:cNvSpPr txBox="1"/>
            <p:nvPr/>
          </p:nvSpPr>
          <p:spPr>
            <a:xfrm>
              <a:off x="7150572" y="2438588"/>
              <a:ext cx="844266" cy="216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PR merged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6976DFC-B3EC-8316-6C21-7AC1F2DEB3C3}"/>
              </a:ext>
            </a:extLst>
          </p:cNvPr>
          <p:cNvGrpSpPr/>
          <p:nvPr/>
        </p:nvGrpSpPr>
        <p:grpSpPr>
          <a:xfrm>
            <a:off x="7701539" y="5275328"/>
            <a:ext cx="344400" cy="274320"/>
            <a:chOff x="8712089" y="4736483"/>
            <a:chExt cx="344400" cy="274320"/>
          </a:xfrm>
        </p:grpSpPr>
        <p:sp>
          <p:nvSpPr>
            <p:cNvPr id="276" name="Flowchart: Connector 275">
              <a:extLst>
                <a:ext uri="{FF2B5EF4-FFF2-40B4-BE49-F238E27FC236}">
                  <a16:creationId xmlns:a16="http://schemas.microsoft.com/office/drawing/2014/main" id="{A97AC300-0F27-4B7C-6485-9F3CF71C5412}"/>
                </a:ext>
              </a:extLst>
            </p:cNvPr>
            <p:cNvSpPr/>
            <p:nvPr/>
          </p:nvSpPr>
          <p:spPr bwMode="auto">
            <a:xfrm>
              <a:off x="8748042" y="4736483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D12DA18-F893-A7CE-CF82-5FDE9398B4FB}"/>
                </a:ext>
              </a:extLst>
            </p:cNvPr>
            <p:cNvSpPr txBox="1"/>
            <p:nvPr/>
          </p:nvSpPr>
          <p:spPr>
            <a:xfrm>
              <a:off x="8712089" y="4771792"/>
              <a:ext cx="344400" cy="21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16</a:t>
              </a:r>
            </a:p>
          </p:txBody>
        </p:sp>
      </p:grpSp>
      <p:cxnSp>
        <p:nvCxnSpPr>
          <p:cNvPr id="278" name="Connector: Elbow 277">
            <a:extLst>
              <a:ext uri="{FF2B5EF4-FFF2-40B4-BE49-F238E27FC236}">
                <a16:creationId xmlns:a16="http://schemas.microsoft.com/office/drawing/2014/main" id="{37519325-9B7A-9022-8683-410680A492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41654" y="3203229"/>
            <a:ext cx="2445469" cy="387432"/>
          </a:xfrm>
          <a:prstGeom prst="bentConnector3">
            <a:avLst>
              <a:gd name="adj1" fmla="val 99769"/>
            </a:avLst>
          </a:prstGeom>
          <a:ln>
            <a:solidFill>
              <a:srgbClr val="A1F30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35D45419-D9ED-FE07-8BA4-A431E8328125}"/>
              </a:ext>
            </a:extLst>
          </p:cNvPr>
          <p:cNvCxnSpPr>
            <a:cxnSpLocks/>
            <a:endCxn id="175" idx="0"/>
          </p:cNvCxnSpPr>
          <p:nvPr/>
        </p:nvCxnSpPr>
        <p:spPr>
          <a:xfrm rot="5400000">
            <a:off x="11184482" y="4959887"/>
            <a:ext cx="1323693" cy="635905"/>
          </a:xfrm>
          <a:prstGeom prst="bentConnector3">
            <a:avLst>
              <a:gd name="adj1" fmla="val 95254"/>
            </a:avLst>
          </a:prstGeom>
          <a:ln>
            <a:solidFill>
              <a:srgbClr val="A1F30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" name="Graphic 307">
            <a:extLst>
              <a:ext uri="{FF2B5EF4-FFF2-40B4-BE49-F238E27FC236}">
                <a16:creationId xmlns:a16="http://schemas.microsoft.com/office/drawing/2014/main" id="{500E5329-3232-CC8B-CEBB-3709A53B489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53718" y="5505447"/>
            <a:ext cx="274320" cy="274320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02972545-8B28-80ED-E24F-21CEDCFDD11E}"/>
              </a:ext>
            </a:extLst>
          </p:cNvPr>
          <p:cNvSpPr txBox="1"/>
          <p:nvPr/>
        </p:nvSpPr>
        <p:spPr>
          <a:xfrm>
            <a:off x="11653998" y="5463979"/>
            <a:ext cx="53499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</a:t>
            </a:r>
            <a:r>
              <a:rPr kumimoji="0" lang="en-US" sz="900" b="0" i="1" u="none" strike="noStrike" kern="1200" cap="none" spc="0" normalizeH="0" baseline="0" noProof="0" err="1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atest</a:t>
            </a:r>
            <a:b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image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15B381D-ADCF-AC32-3535-24432257F76C}"/>
              </a:ext>
            </a:extLst>
          </p:cNvPr>
          <p:cNvGrpSpPr/>
          <p:nvPr/>
        </p:nvGrpSpPr>
        <p:grpSpPr>
          <a:xfrm>
            <a:off x="11085223" y="5564903"/>
            <a:ext cx="344400" cy="274320"/>
            <a:chOff x="8712089" y="4736483"/>
            <a:chExt cx="344400" cy="274320"/>
          </a:xfrm>
        </p:grpSpPr>
        <p:sp>
          <p:nvSpPr>
            <p:cNvPr id="311" name="Flowchart: Connector 310">
              <a:extLst>
                <a:ext uri="{FF2B5EF4-FFF2-40B4-BE49-F238E27FC236}">
                  <a16:creationId xmlns:a16="http://schemas.microsoft.com/office/drawing/2014/main" id="{5119959D-60C4-9236-0FC2-8E5BF7D776D0}"/>
                </a:ext>
              </a:extLst>
            </p:cNvPr>
            <p:cNvSpPr/>
            <p:nvPr/>
          </p:nvSpPr>
          <p:spPr bwMode="auto">
            <a:xfrm>
              <a:off x="8748042" y="4736483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11A5662C-E3F5-7AD1-8384-C92B3A724C40}"/>
                </a:ext>
              </a:extLst>
            </p:cNvPr>
            <p:cNvSpPr txBox="1"/>
            <p:nvPr/>
          </p:nvSpPr>
          <p:spPr>
            <a:xfrm>
              <a:off x="8712089" y="4771792"/>
              <a:ext cx="344400" cy="21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19</a:t>
              </a:r>
            </a:p>
          </p:txBody>
        </p:sp>
      </p:grp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A35E4C58-685F-94BF-3855-B8CD5F2B7247}"/>
              </a:ext>
            </a:extLst>
          </p:cNvPr>
          <p:cNvCxnSpPr>
            <a:cxnSpLocks/>
            <a:stCxn id="196" idx="0"/>
          </p:cNvCxnSpPr>
          <p:nvPr/>
        </p:nvCxnSpPr>
        <p:spPr>
          <a:xfrm flipV="1">
            <a:off x="11528122" y="2169975"/>
            <a:ext cx="0" cy="2504838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AD9C89E-9CEC-0869-93F7-645F60A4019A}"/>
              </a:ext>
            </a:extLst>
          </p:cNvPr>
          <p:cNvGrpSpPr/>
          <p:nvPr/>
        </p:nvGrpSpPr>
        <p:grpSpPr>
          <a:xfrm>
            <a:off x="10212673" y="4064020"/>
            <a:ext cx="1331407" cy="274320"/>
            <a:chOff x="8337801" y="212566"/>
            <a:chExt cx="1331407" cy="274320"/>
          </a:xfrm>
        </p:grpSpPr>
        <p:pic>
          <p:nvPicPr>
            <p:cNvPr id="327" name="Graphic 326">
              <a:extLst>
                <a:ext uri="{FF2B5EF4-FFF2-40B4-BE49-F238E27FC236}">
                  <a16:creationId xmlns:a16="http://schemas.microsoft.com/office/drawing/2014/main" id="{3DA577A7-0817-57C7-1A7C-8AA933C53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8337801" y="212566"/>
              <a:ext cx="274320" cy="274320"/>
            </a:xfrm>
            <a:prstGeom prst="rect">
              <a:avLst/>
            </a:prstGeom>
          </p:spPr>
        </p:pic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AD13EBEC-C708-C66A-8888-8600D301A1A1}"/>
                </a:ext>
              </a:extLst>
            </p:cNvPr>
            <p:cNvSpPr txBox="1"/>
            <p:nvPr/>
          </p:nvSpPr>
          <p:spPr>
            <a:xfrm>
              <a:off x="8540476" y="235764"/>
              <a:ext cx="1128732" cy="216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prod-v1.x 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image</a:t>
              </a: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F721DC7C-6C08-31AA-EBE7-42EB8A22B38C}"/>
              </a:ext>
            </a:extLst>
          </p:cNvPr>
          <p:cNvGrpSpPr/>
          <p:nvPr/>
        </p:nvGrpSpPr>
        <p:grpSpPr>
          <a:xfrm>
            <a:off x="10760843" y="3799092"/>
            <a:ext cx="344400" cy="274320"/>
            <a:chOff x="8712089" y="4736483"/>
            <a:chExt cx="344400" cy="274320"/>
          </a:xfrm>
        </p:grpSpPr>
        <p:sp>
          <p:nvSpPr>
            <p:cNvPr id="331" name="Flowchart: Connector 330">
              <a:extLst>
                <a:ext uri="{FF2B5EF4-FFF2-40B4-BE49-F238E27FC236}">
                  <a16:creationId xmlns:a16="http://schemas.microsoft.com/office/drawing/2014/main" id="{149B60B4-FED1-CA7C-1DA0-00651FCF0DE8}"/>
                </a:ext>
              </a:extLst>
            </p:cNvPr>
            <p:cNvSpPr/>
            <p:nvPr/>
          </p:nvSpPr>
          <p:spPr bwMode="auto">
            <a:xfrm>
              <a:off x="8748042" y="4736483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5970E79-1CC0-4A64-309C-FD1177D273AB}"/>
                </a:ext>
              </a:extLst>
            </p:cNvPr>
            <p:cNvSpPr txBox="1"/>
            <p:nvPr/>
          </p:nvSpPr>
          <p:spPr>
            <a:xfrm>
              <a:off x="8712089" y="4771792"/>
              <a:ext cx="344400" cy="21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14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5A99CCAF-D2CD-214A-436E-F9C10E84D84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3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72923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Contoso Supermarket </a:t>
            </a:r>
            <a:r>
              <a:rPr lang="en-US" sz="2400" noProof="0"/>
              <a:t>–</a:t>
            </a:r>
            <a:r>
              <a:rPr lang="en-US" sz="2400" spc="-50">
                <a:latin typeface="Segoe UI Semibold (Headings)"/>
              </a:rPr>
              <a:t> Observability infrastructure stack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982B69-B8C5-8095-034B-B512F1AA66FD}"/>
              </a:ext>
            </a:extLst>
          </p:cNvPr>
          <p:cNvGrpSpPr/>
          <p:nvPr/>
        </p:nvGrpSpPr>
        <p:grpSpPr>
          <a:xfrm>
            <a:off x="520876" y="1064480"/>
            <a:ext cx="11150248" cy="4729039"/>
            <a:chOff x="448523" y="1455216"/>
            <a:chExt cx="11150248" cy="4729039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79B9096-B191-E45C-B5B1-DF5E702A6E1E}"/>
                </a:ext>
              </a:extLst>
            </p:cNvPr>
            <p:cNvSpPr/>
            <p:nvPr/>
          </p:nvSpPr>
          <p:spPr bwMode="auto">
            <a:xfrm>
              <a:off x="448523" y="3367174"/>
              <a:ext cx="2647615" cy="2126091"/>
            </a:xfrm>
            <a:prstGeom prst="roundRect">
              <a:avLst>
                <a:gd name="adj" fmla="val 4645"/>
              </a:avLst>
            </a:prstGeom>
            <a:solidFill>
              <a:schemeClr val="accent4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AKS Staging cluster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8B54030-DF43-7437-0467-028692A19AFF}"/>
                </a:ext>
              </a:extLst>
            </p:cNvPr>
            <p:cNvGrpSpPr/>
            <p:nvPr/>
          </p:nvGrpSpPr>
          <p:grpSpPr>
            <a:xfrm>
              <a:off x="575448" y="3983985"/>
              <a:ext cx="2382547" cy="1137108"/>
              <a:chOff x="1961908" y="4725470"/>
              <a:chExt cx="2382547" cy="1137108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50FDE65-C59B-0032-D273-FC2E9BE6C429}"/>
                  </a:ext>
                </a:extLst>
              </p:cNvPr>
              <p:cNvSpPr/>
              <p:nvPr/>
            </p:nvSpPr>
            <p:spPr bwMode="auto">
              <a:xfrm>
                <a:off x="1961908" y="4725470"/>
                <a:ext cx="1136339" cy="1137108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Staging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Prometheus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</a:t>
                </a:r>
              </a:p>
            </p:txBody>
          </p:sp>
          <p:pic>
            <p:nvPicPr>
              <p:cNvPr id="54" name="Picture 53" descr="Logo, icon&#10;&#10;Description automatically generated">
                <a:extLst>
                  <a:ext uri="{FF2B5EF4-FFF2-40B4-BE49-F238E27FC236}">
                    <a16:creationId xmlns:a16="http://schemas.microsoft.com/office/drawing/2014/main" id="{E099F70A-AEFA-3CE2-ABA1-814B0AD58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197" y="5338043"/>
                <a:ext cx="365760" cy="365760"/>
              </a:xfrm>
              <a:prstGeom prst="rect">
                <a:avLst/>
              </a:prstGeom>
            </p:spPr>
          </p:pic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EFB63EE-01D5-A845-717C-A40AC60407DA}"/>
                  </a:ext>
                </a:extLst>
              </p:cNvPr>
              <p:cNvSpPr/>
              <p:nvPr/>
            </p:nvSpPr>
            <p:spPr bwMode="auto">
              <a:xfrm>
                <a:off x="3208116" y="4725470"/>
                <a:ext cx="1136339" cy="1137108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Staging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Grafana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</a:t>
                </a:r>
              </a:p>
            </p:txBody>
          </p:sp>
          <p:pic>
            <p:nvPicPr>
              <p:cNvPr id="56" name="Picture 55" descr="Icon&#10;&#10;Description automatically generated">
                <a:extLst>
                  <a:ext uri="{FF2B5EF4-FFF2-40B4-BE49-F238E27FC236}">
                    <a16:creationId xmlns:a16="http://schemas.microsoft.com/office/drawing/2014/main" id="{039C1BED-DE39-2DEC-FF67-41E15DC2F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405" y="5338043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BAEC368-8753-2FE7-691B-1CB9418410D0}"/>
                </a:ext>
              </a:extLst>
            </p:cNvPr>
            <p:cNvSpPr/>
            <p:nvPr/>
          </p:nvSpPr>
          <p:spPr bwMode="auto">
            <a:xfrm>
              <a:off x="451201" y="5611461"/>
              <a:ext cx="11147570" cy="57279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CA35C1FF-7667-A05E-63F1-E25FFD4C19C9}"/>
                </a:ext>
              </a:extLst>
            </p:cNvPr>
            <p:cNvSpPr/>
            <p:nvPr/>
          </p:nvSpPr>
          <p:spPr bwMode="auto">
            <a:xfrm>
              <a:off x="3222357" y="1455216"/>
              <a:ext cx="2647615" cy="183777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AKS Edge Essentials 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Local Development cluster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8A136C-BD3D-05F2-E491-E95B756CA8FE}"/>
                </a:ext>
              </a:extLst>
            </p:cNvPr>
            <p:cNvGrpSpPr/>
            <p:nvPr/>
          </p:nvGrpSpPr>
          <p:grpSpPr>
            <a:xfrm>
              <a:off x="3354890" y="2023771"/>
              <a:ext cx="2382547" cy="1137108"/>
              <a:chOff x="1961908" y="4725470"/>
              <a:chExt cx="2382547" cy="1137108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F8DD0FFC-DE7F-F391-D902-3946BE10DD59}"/>
                  </a:ext>
                </a:extLst>
              </p:cNvPr>
              <p:cNvSpPr/>
              <p:nvPr/>
            </p:nvSpPr>
            <p:spPr bwMode="auto">
              <a:xfrm>
                <a:off x="1961908" y="4725470"/>
                <a:ext cx="1136339" cy="1137108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Staging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Prometheus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</a:t>
                </a:r>
              </a:p>
            </p:txBody>
          </p:sp>
          <p:pic>
            <p:nvPicPr>
              <p:cNvPr id="64" name="Picture 63" descr="Logo, icon&#10;&#10;Description automatically generated">
                <a:extLst>
                  <a:ext uri="{FF2B5EF4-FFF2-40B4-BE49-F238E27FC236}">
                    <a16:creationId xmlns:a16="http://schemas.microsoft.com/office/drawing/2014/main" id="{8EC25D18-A175-DC4E-B142-7D722A3E5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197" y="5338043"/>
                <a:ext cx="365760" cy="365760"/>
              </a:xfrm>
              <a:prstGeom prst="rect">
                <a:avLst/>
              </a:prstGeom>
            </p:spPr>
          </p:pic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E6A9F232-7EF4-BE7A-D281-7954E70725A5}"/>
                  </a:ext>
                </a:extLst>
              </p:cNvPr>
              <p:cNvSpPr/>
              <p:nvPr/>
            </p:nvSpPr>
            <p:spPr bwMode="auto">
              <a:xfrm>
                <a:off x="3208116" y="4725470"/>
                <a:ext cx="1136339" cy="1137108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Staging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Grafana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</a:t>
                </a:r>
              </a:p>
            </p:txBody>
          </p:sp>
          <p:pic>
            <p:nvPicPr>
              <p:cNvPr id="66" name="Picture 65" descr="Icon&#10;&#10;Description automatically generated">
                <a:extLst>
                  <a:ext uri="{FF2B5EF4-FFF2-40B4-BE49-F238E27FC236}">
                    <a16:creationId xmlns:a16="http://schemas.microsoft.com/office/drawing/2014/main" id="{0657A54C-2EA4-EE31-D0A2-8F7AC1D46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405" y="5338043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961225F-3802-3819-3EE2-3DC50CD12D8B}"/>
                </a:ext>
              </a:extLst>
            </p:cNvPr>
            <p:cNvSpPr/>
            <p:nvPr/>
          </p:nvSpPr>
          <p:spPr bwMode="auto">
            <a:xfrm>
              <a:off x="3222357" y="3367173"/>
              <a:ext cx="2647615" cy="49437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Local Dev 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W11-IoT VM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015EDAA3-2B4C-F37C-84DA-66BB5108843B}"/>
                </a:ext>
              </a:extLst>
            </p:cNvPr>
            <p:cNvSpPr/>
            <p:nvPr/>
          </p:nvSpPr>
          <p:spPr bwMode="auto">
            <a:xfrm>
              <a:off x="5205469" y="3436454"/>
              <a:ext cx="585692" cy="355814"/>
            </a:xfrm>
            <a:prstGeom prst="roundRect">
              <a:avLst>
                <a:gd name="adj" fmla="val 4645"/>
              </a:avLst>
            </a:prstGeom>
            <a:solidFill>
              <a:schemeClr val="accent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L1 VM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C76D2453-F63C-E730-DD2A-3BCF752B46C9}"/>
                </a:ext>
              </a:extLst>
            </p:cNvPr>
            <p:cNvSpPr/>
            <p:nvPr/>
          </p:nvSpPr>
          <p:spPr bwMode="auto">
            <a:xfrm>
              <a:off x="6085417" y="1455216"/>
              <a:ext cx="2647615" cy="183777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AKS Edge Essentials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Seattle Production cluster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B983113-9661-8BDA-47DB-7436FEFBF4C8}"/>
                </a:ext>
              </a:extLst>
            </p:cNvPr>
            <p:cNvGrpSpPr/>
            <p:nvPr/>
          </p:nvGrpSpPr>
          <p:grpSpPr>
            <a:xfrm>
              <a:off x="6841054" y="2023771"/>
              <a:ext cx="1136339" cy="1137108"/>
              <a:chOff x="1961908" y="4725470"/>
              <a:chExt cx="1136339" cy="1137108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C3D91F63-5DE3-8E7C-D3E8-C89CB81C527A}"/>
                  </a:ext>
                </a:extLst>
              </p:cNvPr>
              <p:cNvSpPr/>
              <p:nvPr/>
            </p:nvSpPr>
            <p:spPr bwMode="auto">
              <a:xfrm>
                <a:off x="1961908" y="4725470"/>
                <a:ext cx="1136339" cy="1137108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Production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Prometheus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</a:t>
                </a:r>
              </a:p>
            </p:txBody>
          </p:sp>
          <p:pic>
            <p:nvPicPr>
              <p:cNvPr id="73" name="Picture 72" descr="Logo, icon&#10;&#10;Description automatically generated">
                <a:extLst>
                  <a:ext uri="{FF2B5EF4-FFF2-40B4-BE49-F238E27FC236}">
                    <a16:creationId xmlns:a16="http://schemas.microsoft.com/office/drawing/2014/main" id="{271E5040-89A1-382B-4C1A-4C62738B6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197" y="5338043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6BE2FF3-47BA-0592-0BB3-0E86F9A7C05B}"/>
                </a:ext>
              </a:extLst>
            </p:cNvPr>
            <p:cNvSpPr/>
            <p:nvPr/>
          </p:nvSpPr>
          <p:spPr bwMode="auto">
            <a:xfrm>
              <a:off x="6085417" y="3367173"/>
              <a:ext cx="2647615" cy="49437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Seattle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W11-IoT VM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760A6D1F-1053-CA40-CD10-3B05756D89F9}"/>
                </a:ext>
              </a:extLst>
            </p:cNvPr>
            <p:cNvSpPr/>
            <p:nvPr/>
          </p:nvSpPr>
          <p:spPr bwMode="auto">
            <a:xfrm>
              <a:off x="8068529" y="3436454"/>
              <a:ext cx="585692" cy="355814"/>
            </a:xfrm>
            <a:prstGeom prst="roundRect">
              <a:avLst>
                <a:gd name="adj" fmla="val 4645"/>
              </a:avLst>
            </a:prstGeom>
            <a:solidFill>
              <a:schemeClr val="accent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L1 VM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2262DE5D-B7A0-5081-9DC7-2DE9CD84D4C9}"/>
                </a:ext>
              </a:extLst>
            </p:cNvPr>
            <p:cNvSpPr/>
            <p:nvPr/>
          </p:nvSpPr>
          <p:spPr bwMode="auto">
            <a:xfrm>
              <a:off x="8948477" y="1455216"/>
              <a:ext cx="2647615" cy="183777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AKS Edge Essentials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Chicago Production cluster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22EC7F5-8033-9549-57E7-BA685CDB43F3}"/>
                </a:ext>
              </a:extLst>
            </p:cNvPr>
            <p:cNvGrpSpPr/>
            <p:nvPr/>
          </p:nvGrpSpPr>
          <p:grpSpPr>
            <a:xfrm>
              <a:off x="9704114" y="2023771"/>
              <a:ext cx="1136339" cy="1137108"/>
              <a:chOff x="1961908" y="4725470"/>
              <a:chExt cx="1136339" cy="113710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79D3B066-E499-F9DC-EF14-07023EE0F945}"/>
                  </a:ext>
                </a:extLst>
              </p:cNvPr>
              <p:cNvSpPr/>
              <p:nvPr/>
            </p:nvSpPr>
            <p:spPr bwMode="auto">
              <a:xfrm>
                <a:off x="1961908" y="4725470"/>
                <a:ext cx="1136339" cy="1137108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Staging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Production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</a:t>
                </a:r>
              </a:p>
            </p:txBody>
          </p:sp>
          <p:pic>
            <p:nvPicPr>
              <p:cNvPr id="83" name="Picture 82" descr="Logo, icon&#10;&#10;Description automatically generated">
                <a:extLst>
                  <a:ext uri="{FF2B5EF4-FFF2-40B4-BE49-F238E27FC236}">
                    <a16:creationId xmlns:a16="http://schemas.microsoft.com/office/drawing/2014/main" id="{9D93270D-BB16-C440-97AF-91A3B724C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197" y="5338043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DC9153A-7591-096A-2457-3D311594DCC8}"/>
                </a:ext>
              </a:extLst>
            </p:cNvPr>
            <p:cNvSpPr/>
            <p:nvPr/>
          </p:nvSpPr>
          <p:spPr bwMode="auto">
            <a:xfrm>
              <a:off x="8948477" y="3367173"/>
              <a:ext cx="2647615" cy="49437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Chicago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W11-IoT VM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5110817-32E5-8465-CD55-E387392BEF93}"/>
                </a:ext>
              </a:extLst>
            </p:cNvPr>
            <p:cNvSpPr/>
            <p:nvPr/>
          </p:nvSpPr>
          <p:spPr bwMode="auto">
            <a:xfrm>
              <a:off x="10931589" y="3436454"/>
              <a:ext cx="585692" cy="355814"/>
            </a:xfrm>
            <a:prstGeom prst="roundRect">
              <a:avLst>
                <a:gd name="adj" fmla="val 4645"/>
              </a:avLst>
            </a:prstGeom>
            <a:solidFill>
              <a:schemeClr val="accent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L1 VM</a:t>
              </a: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3A01943-76EA-6F2B-2A9A-D9316F5D9568}"/>
                </a:ext>
              </a:extLst>
            </p:cNvPr>
            <p:cNvSpPr/>
            <p:nvPr/>
          </p:nvSpPr>
          <p:spPr bwMode="auto">
            <a:xfrm>
              <a:off x="3187447" y="3983985"/>
              <a:ext cx="8408645" cy="1509280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073F339-3598-328D-ED97-9291D3560559}"/>
                </a:ext>
              </a:extLst>
            </p:cNvPr>
            <p:cNvSpPr/>
            <p:nvPr/>
          </p:nvSpPr>
          <p:spPr bwMode="auto">
            <a:xfrm>
              <a:off x="10931589" y="4508188"/>
              <a:ext cx="585693" cy="460873"/>
            </a:xfrm>
            <a:prstGeom prst="roundRect">
              <a:avLst>
                <a:gd name="adj" fmla="val 4645"/>
              </a:avLst>
            </a:prstGeom>
            <a:solidFill>
              <a:schemeClr val="accent4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L0 VM</a:t>
              </a: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DEE89219-189B-0AE8-9C61-019E23496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84846" y="4069058"/>
              <a:ext cx="457200" cy="457200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D64BA53-F9D3-0B6B-01FE-35983F7B9125}"/>
                </a:ext>
              </a:extLst>
            </p:cNvPr>
            <p:cNvSpPr txBox="1"/>
            <p:nvPr/>
          </p:nvSpPr>
          <p:spPr>
            <a:xfrm>
              <a:off x="4026131" y="4526258"/>
              <a:ext cx="3719986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Windows Server 2022 Client VM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(deployed in Azure, nested virtualization enabled)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04C6AA1-671A-A942-1DCC-65E3AAE49672}"/>
                </a:ext>
              </a:extLst>
            </p:cNvPr>
            <p:cNvGrpSpPr/>
            <p:nvPr/>
          </p:nvGrpSpPr>
          <p:grpSpPr>
            <a:xfrm>
              <a:off x="8277126" y="4163206"/>
              <a:ext cx="1136339" cy="1137108"/>
              <a:chOff x="8132480" y="4986891"/>
              <a:chExt cx="1136339" cy="1137108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D895E338-7229-E17A-2817-054696CA3268}"/>
                  </a:ext>
                </a:extLst>
              </p:cNvPr>
              <p:cNvSpPr/>
              <p:nvPr/>
            </p:nvSpPr>
            <p:spPr bwMode="auto">
              <a:xfrm>
                <a:off x="8132480" y="4986891"/>
                <a:ext cx="1136339" cy="1137108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Production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Grafana 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 </a:t>
                </a:r>
              </a:p>
            </p:txBody>
          </p:sp>
          <p:pic>
            <p:nvPicPr>
              <p:cNvPr id="98" name="Picture 97" descr="Icon&#10;&#10;Description automatically generated">
                <a:extLst>
                  <a:ext uri="{FF2B5EF4-FFF2-40B4-BE49-F238E27FC236}">
                    <a16:creationId xmlns:a16="http://schemas.microsoft.com/office/drawing/2014/main" id="{F3588DBD-3635-4307-AEAF-3A5F36962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7769" y="5599464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52E68A7E-9EC6-A6B9-1B08-B18D59B648E9}"/>
                </a:ext>
              </a:extLst>
            </p:cNvPr>
            <p:cNvCxnSpPr>
              <a:cxnSpLocks/>
              <a:stCxn id="97" idx="0"/>
              <a:endCxn id="82" idx="1"/>
            </p:cNvCxnSpPr>
            <p:nvPr/>
          </p:nvCxnSpPr>
          <p:spPr>
            <a:xfrm rot="5400000" flipH="1" flipV="1">
              <a:off x="8489265" y="2948357"/>
              <a:ext cx="1570881" cy="858818"/>
            </a:xfrm>
            <a:prstGeom prst="bentConnector2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308823B1-65BE-B092-F186-44C9F7893876}"/>
                </a:ext>
              </a:extLst>
            </p:cNvPr>
            <p:cNvCxnSpPr>
              <a:cxnSpLocks/>
              <a:endCxn id="72" idx="3"/>
            </p:cNvCxnSpPr>
            <p:nvPr/>
          </p:nvCxnSpPr>
          <p:spPr>
            <a:xfrm rot="16200000" flipV="1">
              <a:off x="7625906" y="2943813"/>
              <a:ext cx="1570881" cy="867905"/>
            </a:xfrm>
            <a:prstGeom prst="bentConnector2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F4C571C-A380-6AF4-79E3-11ABF1744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618" y="5635998"/>
              <a:ext cx="517998" cy="517998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557177FD-9048-328F-3382-7A826AB90C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0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2358864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Contoso Supermarket – Kubernetes operational infrastructure observability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F8425F-13DC-2E32-4447-2490B39B14B3}"/>
              </a:ext>
            </a:extLst>
          </p:cNvPr>
          <p:cNvGrpSpPr/>
          <p:nvPr/>
        </p:nvGrpSpPr>
        <p:grpSpPr>
          <a:xfrm>
            <a:off x="211386" y="1758944"/>
            <a:ext cx="11769228" cy="3340111"/>
            <a:chOff x="261876" y="1758943"/>
            <a:chExt cx="11769228" cy="33401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B63C56-C22C-2ECD-FBBA-540DD159F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4791" y="1758943"/>
              <a:ext cx="8596313" cy="33401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9A29A5-9980-3C0E-B2C9-D2E64BC8A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876" y="1803316"/>
              <a:ext cx="3060857" cy="3251367"/>
            </a:xfrm>
            <a:prstGeom prst="rect">
              <a:avLst/>
            </a:prstGeom>
          </p:spPr>
        </p:pic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2004E6D7-052C-7B38-2FBA-157FB5811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72923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Contoso Supermarket </a:t>
            </a:r>
            <a:r>
              <a:rPr lang="en-US" sz="2400" noProof="0"/>
              <a:t>–</a:t>
            </a:r>
            <a:r>
              <a:rPr lang="en-US" sz="2400" spc="-50">
                <a:latin typeface="Segoe UI Semibold (Headings)"/>
              </a:rPr>
              <a:t> Deployment workflow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C1465ED-7970-31DA-7B4D-AFBB471703AB}"/>
              </a:ext>
            </a:extLst>
          </p:cNvPr>
          <p:cNvSpPr/>
          <p:nvPr/>
        </p:nvSpPr>
        <p:spPr bwMode="auto">
          <a:xfrm>
            <a:off x="4346487" y="925190"/>
            <a:ext cx="7732551" cy="5822066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resources deployment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965E123-935C-FF5E-84A9-148DD20A1B4B}"/>
              </a:ext>
            </a:extLst>
          </p:cNvPr>
          <p:cNvGrpSpPr/>
          <p:nvPr/>
        </p:nvGrpSpPr>
        <p:grpSpPr>
          <a:xfrm>
            <a:off x="4514652" y="1471639"/>
            <a:ext cx="7396223" cy="5194592"/>
            <a:chOff x="4471056" y="1246717"/>
            <a:chExt cx="7396223" cy="5194592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492E7F9-0648-3516-D1EE-CF3F73B20EED}"/>
                </a:ext>
              </a:extLst>
            </p:cNvPr>
            <p:cNvSpPr/>
            <p:nvPr/>
          </p:nvSpPr>
          <p:spPr bwMode="auto">
            <a:xfrm>
              <a:off x="4471056" y="1246717"/>
              <a:ext cx="7396223" cy="5194592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Client VM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786365-A8FD-4B2C-04D7-AAC34BDA44F1}"/>
                </a:ext>
              </a:extLst>
            </p:cNvPr>
            <p:cNvGrpSpPr/>
            <p:nvPr/>
          </p:nvGrpSpPr>
          <p:grpSpPr>
            <a:xfrm>
              <a:off x="4593585" y="3184840"/>
              <a:ext cx="7151167" cy="3134932"/>
              <a:chOff x="4987124" y="2814455"/>
              <a:chExt cx="7151167" cy="3134932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23C43A9-C74C-F8B6-B93F-5F8A26CFED6E}"/>
                  </a:ext>
                </a:extLst>
              </p:cNvPr>
              <p:cNvSpPr/>
              <p:nvPr/>
            </p:nvSpPr>
            <p:spPr bwMode="auto">
              <a:xfrm>
                <a:off x="4987124" y="2814455"/>
                <a:ext cx="7151167" cy="313493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Logon script runtime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B74D774-0361-C82E-ABA4-642832E6F65A}"/>
                  </a:ext>
                </a:extLst>
              </p:cNvPr>
              <p:cNvGrpSpPr/>
              <p:nvPr/>
            </p:nvGrpSpPr>
            <p:grpSpPr>
              <a:xfrm>
                <a:off x="5147861" y="3445535"/>
                <a:ext cx="6829695" cy="2311202"/>
                <a:chOff x="5147861" y="3445535"/>
                <a:chExt cx="6829695" cy="2311202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A2967698-87D6-0402-15BE-320DC51AE177}"/>
                    </a:ext>
                  </a:extLst>
                </p:cNvPr>
                <p:cNvSpPr/>
                <p:nvPr/>
              </p:nvSpPr>
              <p:spPr bwMode="auto">
                <a:xfrm>
                  <a:off x="6917640" y="3450886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Agora Apps GitHub repository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preparations </a:t>
                  </a: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F26CB1E5-FD23-2F15-CE4C-6C5AA48B510E}"/>
                    </a:ext>
                  </a:extLst>
                </p:cNvPr>
                <p:cNvSpPr/>
                <p:nvPr/>
              </p:nvSpPr>
              <p:spPr bwMode="auto">
                <a:xfrm>
                  <a:off x="5147861" y="344951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Environment automation preparations </a:t>
                  </a: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22ACA53E-9B64-DC0F-A5F3-3802D6F73D5B}"/>
                    </a:ext>
                  </a:extLst>
                </p:cNvPr>
                <p:cNvSpPr/>
                <p:nvPr/>
              </p:nvSpPr>
              <p:spPr bwMode="auto">
                <a:xfrm>
                  <a:off x="10457198" y="344553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Configuring nested virtualization infrastructure for AKS Edge Essentials </a:t>
                  </a: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94956E8F-27D9-9F62-0C23-52B4CCEF7FC5}"/>
                    </a:ext>
                  </a:extLst>
                </p:cNvPr>
                <p:cNvSpPr/>
                <p:nvPr/>
              </p:nvSpPr>
              <p:spPr bwMode="auto">
                <a:xfrm>
                  <a:off x="8687419" y="344951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Creating Azure IoT resources</a:t>
                  </a: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D4BCBCF0-F21A-820C-7772-E002847CD6CC}"/>
                    </a:ext>
                  </a:extLst>
                </p:cNvPr>
                <p:cNvCxnSpPr>
                  <a:stCxn id="35" idx="3"/>
                  <a:endCxn id="34" idx="1"/>
                </p:cNvCxnSpPr>
                <p:nvPr/>
              </p:nvCxnSpPr>
              <p:spPr>
                <a:xfrm>
                  <a:off x="6668219" y="3733866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7C95101-153F-D500-A97A-F1FDCB80B181}"/>
                    </a:ext>
                  </a:extLst>
                </p:cNvPr>
                <p:cNvCxnSpPr/>
                <p:nvPr/>
              </p:nvCxnSpPr>
              <p:spPr>
                <a:xfrm>
                  <a:off x="8437998" y="3733539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341EFDE-B208-35F0-D956-8D45C4996255}"/>
                    </a:ext>
                  </a:extLst>
                </p:cNvPr>
                <p:cNvCxnSpPr/>
                <p:nvPr/>
              </p:nvCxnSpPr>
              <p:spPr>
                <a:xfrm>
                  <a:off x="10207777" y="3733375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1C17FF90-58E3-D809-2C81-69A9CE16F58E}"/>
                    </a:ext>
                  </a:extLst>
                </p:cNvPr>
                <p:cNvSpPr/>
                <p:nvPr/>
              </p:nvSpPr>
              <p:spPr bwMode="auto">
                <a:xfrm>
                  <a:off x="6917640" y="5188036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Installing dev tools</a:t>
                  </a:r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108C7312-0184-5C87-E229-057E0275B54E}"/>
                    </a:ext>
                  </a:extLst>
                </p:cNvPr>
                <p:cNvSpPr/>
                <p:nvPr/>
              </p:nvSpPr>
              <p:spPr bwMode="auto">
                <a:xfrm>
                  <a:off x="5147861" y="518666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Deploying observability stack</a:t>
                  </a:r>
                </a:p>
              </p:txBody>
            </p: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2ED1D902-CC89-1693-C0C1-BC8286288CAE}"/>
                    </a:ext>
                  </a:extLst>
                </p:cNvPr>
                <p:cNvSpPr/>
                <p:nvPr/>
              </p:nvSpPr>
              <p:spPr bwMode="auto">
                <a:xfrm>
                  <a:off x="10457198" y="518268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Logging and </a:t>
                  </a:r>
                  <a:b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cleanup</a:t>
                  </a:r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0B033B0F-4600-A71C-6997-E8A8A7DD443E}"/>
                    </a:ext>
                  </a:extLst>
                </p:cNvPr>
                <p:cNvSpPr/>
                <p:nvPr/>
              </p:nvSpPr>
              <p:spPr bwMode="auto">
                <a:xfrm>
                  <a:off x="8687419" y="518666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Additional environment preparations</a:t>
                  </a:r>
                </a:p>
              </p:txBody>
            </p: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38A02925-8174-9BF6-5698-2AA5BD5632BA}"/>
                    </a:ext>
                  </a:extLst>
                </p:cNvPr>
                <p:cNvCxnSpPr>
                  <a:stCxn id="51" idx="3"/>
                  <a:endCxn id="50" idx="1"/>
                </p:cNvCxnSpPr>
                <p:nvPr/>
              </p:nvCxnSpPr>
              <p:spPr>
                <a:xfrm>
                  <a:off x="6668219" y="5471016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70858AA8-2367-B5D7-4A2B-81C173EF6036}"/>
                    </a:ext>
                  </a:extLst>
                </p:cNvPr>
                <p:cNvCxnSpPr/>
                <p:nvPr/>
              </p:nvCxnSpPr>
              <p:spPr>
                <a:xfrm>
                  <a:off x="8437998" y="5470689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85E3302E-10BB-38F8-127E-1E8D9A4FBF95}"/>
                    </a:ext>
                  </a:extLst>
                </p:cNvPr>
                <p:cNvCxnSpPr/>
                <p:nvPr/>
              </p:nvCxnSpPr>
              <p:spPr>
                <a:xfrm>
                  <a:off x="10207777" y="5470525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69162A71-C80A-A4A7-2464-81C4B954BE1A}"/>
                    </a:ext>
                  </a:extLst>
                </p:cNvPr>
                <p:cNvSpPr/>
                <p:nvPr/>
              </p:nvSpPr>
              <p:spPr bwMode="auto">
                <a:xfrm>
                  <a:off x="6917640" y="4320801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Arc</a:t>
                  </a:r>
                  <a:b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 integration and extensions config</a:t>
                  </a: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B6A8E31C-1B4F-BFCC-BCEA-54656EA5F1EC}"/>
                    </a:ext>
                  </a:extLst>
                </p:cNvPr>
                <p:cNvSpPr/>
                <p:nvPr/>
              </p:nvSpPr>
              <p:spPr bwMode="auto">
                <a:xfrm>
                  <a:off x="5147861" y="4319430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Configuring GitOps and deploying applications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973A02E2-50D6-3BA6-AD8F-27DBFA2F1B54}"/>
                    </a:ext>
                  </a:extLst>
                </p:cNvPr>
                <p:cNvSpPr/>
                <p:nvPr/>
              </p:nvSpPr>
              <p:spPr bwMode="auto">
                <a:xfrm>
                  <a:off x="10457198" y="4315450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Deploying AKS Edge Essentials</a:t>
                  </a:r>
                </a:p>
              </p:txBody>
            </p:sp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00BAD605-E442-0E8B-754F-26EB16587060}"/>
                    </a:ext>
                  </a:extLst>
                </p:cNvPr>
                <p:cNvSpPr/>
                <p:nvPr/>
              </p:nvSpPr>
              <p:spPr bwMode="auto">
                <a:xfrm>
                  <a:off x="8687419" y="4319430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Additional Kubernetes configurations</a:t>
                  </a:r>
                </a:p>
              </p:txBody>
            </p: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8D511F4A-82CA-AABF-11E2-79CF1D5BB911}"/>
                    </a:ext>
                  </a:extLst>
                </p:cNvPr>
                <p:cNvCxnSpPr>
                  <a:cxnSpLocks/>
                  <a:stCxn id="36" idx="2"/>
                  <a:endCxn id="78" idx="0"/>
                </p:cNvCxnSpPr>
                <p:nvPr/>
              </p:nvCxnSpPr>
              <p:spPr>
                <a:xfrm>
                  <a:off x="11217377" y="4014236"/>
                  <a:ext cx="0" cy="3012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BD135AE7-3197-CEA6-F2D9-68CBEEF6C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07777" y="4611375"/>
                  <a:ext cx="249421" cy="39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31F38AFF-6740-ACD5-CD48-6645F14DD9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37998" y="4615355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B538D28C-925A-BBE7-A918-0EDFA6525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668219" y="4615355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60BDB139-4B43-27BF-11B0-C0FEBCB9F7D7}"/>
                    </a:ext>
                  </a:extLst>
                </p:cNvPr>
                <p:cNvCxnSpPr>
                  <a:cxnSpLocks/>
                  <a:stCxn id="77" idx="2"/>
                  <a:endCxn id="51" idx="0"/>
                </p:cNvCxnSpPr>
                <p:nvPr/>
              </p:nvCxnSpPr>
              <p:spPr>
                <a:xfrm>
                  <a:off x="5908040" y="4888131"/>
                  <a:ext cx="0" cy="298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1555A935-79C8-2D15-5681-DFCA1F4B9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47861" y="2904189"/>
                <a:ext cx="457200" cy="455592"/>
              </a:xfrm>
              <a:prstGeom prst="rect">
                <a:avLst/>
              </a:prstGeom>
            </p:spPr>
          </p:pic>
        </p:grp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CFA3667F-5A2D-3828-2CA5-141F729BA6DC}"/>
                </a:ext>
              </a:extLst>
            </p:cNvPr>
            <p:cNvCxnSpPr>
              <a:cxnSpLocks/>
              <a:stCxn id="3" idx="0"/>
              <a:endCxn id="70" idx="2"/>
            </p:cNvCxnSpPr>
            <p:nvPr/>
          </p:nvCxnSpPr>
          <p:spPr>
            <a:xfrm rot="5400000" flipH="1" flipV="1">
              <a:off x="8686867" y="2284666"/>
              <a:ext cx="382477" cy="14178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A1A144A-5603-3424-C231-EAD9C708B7D8}"/>
                </a:ext>
              </a:extLst>
            </p:cNvPr>
            <p:cNvSpPr/>
            <p:nvPr/>
          </p:nvSpPr>
          <p:spPr bwMode="auto">
            <a:xfrm>
              <a:off x="5456707" y="1725762"/>
              <a:ext cx="2587752" cy="107660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“Bootstrap” PowerShell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script runtime via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Custom Script Extension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8EB93AC-A0CC-AB27-0C3F-D85CB645F607}"/>
                </a:ext>
              </a:extLst>
            </p:cNvPr>
            <p:cNvSpPr/>
            <p:nvPr/>
          </p:nvSpPr>
          <p:spPr bwMode="auto">
            <a:xfrm>
              <a:off x="8293879" y="1725762"/>
              <a:ext cx="2586323" cy="107660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“Bootstrap” PowerShell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script inject the “Logon” PowerShell script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to the Client VM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66210C3-251E-E621-B5A4-4331973B500B}"/>
                </a:ext>
              </a:extLst>
            </p:cNvPr>
            <p:cNvGrpSpPr/>
            <p:nvPr/>
          </p:nvGrpSpPr>
          <p:grpSpPr>
            <a:xfrm>
              <a:off x="6128083" y="2350048"/>
              <a:ext cx="1245000" cy="365760"/>
              <a:chOff x="2404646" y="3522106"/>
              <a:chExt cx="1245000" cy="365760"/>
            </a:xfrm>
          </p:grpSpPr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2A58D4F-D246-C7E5-0D95-D86BA5B1D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404646" y="3522106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F53A93F6-D33D-9616-609C-D936B64BE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83886" y="3523392"/>
                <a:ext cx="365760" cy="364474"/>
              </a:xfrm>
              <a:prstGeom prst="rect">
                <a:avLst/>
              </a:prstGeom>
            </p:spPr>
          </p:pic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B8421F6D-B520-A98D-39CB-B8D56EFE25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5865" y="3704986"/>
                <a:ext cx="457200" cy="6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DF1F7833-5553-0A25-4A94-5F9F236D3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04160" y="2351334"/>
              <a:ext cx="365760" cy="364474"/>
            </a:xfrm>
            <a:prstGeom prst="rect">
              <a:avLst/>
            </a:prstGeom>
          </p:spPr>
        </p:pic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A7E4651-912E-9411-1315-D6A9BCAEDBAB}"/>
                </a:ext>
              </a:extLst>
            </p:cNvPr>
            <p:cNvCxnSpPr>
              <a:cxnSpLocks/>
            </p:cNvCxnSpPr>
            <p:nvPr/>
          </p:nvCxnSpPr>
          <p:spPr>
            <a:xfrm>
              <a:off x="7419381" y="2532928"/>
              <a:ext cx="197510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2E374347-A936-39DA-D7FD-669B20225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93585" y="1467555"/>
              <a:ext cx="457200" cy="457200"/>
            </a:xfrm>
            <a:prstGeom prst="rect">
              <a:avLst/>
            </a:prstGeom>
          </p:spPr>
        </p:pic>
      </p:grpSp>
      <p:pic>
        <p:nvPicPr>
          <p:cNvPr id="97" name="Graphic 96">
            <a:extLst>
              <a:ext uri="{FF2B5EF4-FFF2-40B4-BE49-F238E27FC236}">
                <a16:creationId xmlns:a16="http://schemas.microsoft.com/office/drawing/2014/main" id="{365C911A-DBC6-E6D5-E301-328F90597D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2901" y="977889"/>
            <a:ext cx="365760" cy="365760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5655B05D-19E6-0FE9-01BE-BA44923B8CE3}"/>
              </a:ext>
            </a:extLst>
          </p:cNvPr>
          <p:cNvSpPr/>
          <p:nvPr/>
        </p:nvSpPr>
        <p:spPr bwMode="auto">
          <a:xfrm>
            <a:off x="1137661" y="1960779"/>
            <a:ext cx="1520358" cy="423019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CLI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F8D5755-3B57-B440-83F8-667D07027C74}"/>
              </a:ext>
            </a:extLst>
          </p:cNvPr>
          <p:cNvGrpSpPr/>
          <p:nvPr/>
        </p:nvGrpSpPr>
        <p:grpSpPr>
          <a:xfrm>
            <a:off x="1525926" y="910722"/>
            <a:ext cx="740474" cy="839655"/>
            <a:chOff x="2724684" y="2151403"/>
            <a:chExt cx="740474" cy="839655"/>
          </a:xfrm>
        </p:grpSpPr>
        <p:pic>
          <p:nvPicPr>
            <p:cNvPr id="126" name="Graphic 125" descr="User">
              <a:extLst>
                <a:ext uri="{FF2B5EF4-FFF2-40B4-BE49-F238E27FC236}">
                  <a16:creationId xmlns:a16="http://schemas.microsoft.com/office/drawing/2014/main" id="{643FCAD0-E5E2-E06B-30B6-546D298D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22210" y="2151403"/>
              <a:ext cx="550979" cy="550979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6FBA9E5-BA90-4B0D-E5F5-9F3D05D1965B}"/>
                </a:ext>
              </a:extLst>
            </p:cNvPr>
            <p:cNvSpPr txBox="1"/>
            <p:nvPr/>
          </p:nvSpPr>
          <p:spPr>
            <a:xfrm>
              <a:off x="2724684" y="2621726"/>
              <a:ext cx="740474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Jumpstart user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63F8451-8292-DAA0-FDEC-17C6014BFB20}"/>
              </a:ext>
            </a:extLst>
          </p:cNvPr>
          <p:cNvGrpSpPr/>
          <p:nvPr/>
        </p:nvGrpSpPr>
        <p:grpSpPr>
          <a:xfrm>
            <a:off x="1137661" y="2744547"/>
            <a:ext cx="1520358" cy="423019"/>
            <a:chOff x="1435184" y="3202762"/>
            <a:chExt cx="1520358" cy="423019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099F5AB7-E0FD-82FC-6569-DEB419AB1FEC}"/>
                </a:ext>
              </a:extLst>
            </p:cNvPr>
            <p:cNvSpPr/>
            <p:nvPr/>
          </p:nvSpPr>
          <p:spPr bwMode="auto">
            <a:xfrm>
              <a:off x="1435184" y="3202762"/>
              <a:ext cx="1520358" cy="4230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Bicep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template</a:t>
              </a:r>
            </a:p>
          </p:txBody>
        </p:sp>
        <p:pic>
          <p:nvPicPr>
            <p:cNvPr id="129" name="Picture 6" descr="AzureFunBytes - Getting started with Bicep - Azure DevOps Blog">
              <a:extLst>
                <a:ext uri="{FF2B5EF4-FFF2-40B4-BE49-F238E27FC236}">
                  <a16:creationId xmlns:a16="http://schemas.microsoft.com/office/drawing/2014/main" id="{1B01EADC-38A5-89E6-537B-71C50E37D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721" y="3254251"/>
              <a:ext cx="320040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D9FD8CD9-AD5D-CAB5-9117-E29E08896726}"/>
              </a:ext>
            </a:extLst>
          </p:cNvPr>
          <p:cNvCxnSpPr>
            <a:cxnSpLocks/>
            <a:endCxn id="128" idx="3"/>
          </p:cNvCxnSpPr>
          <p:nvPr/>
        </p:nvCxnSpPr>
        <p:spPr>
          <a:xfrm rot="10800000" flipV="1">
            <a:off x="2658019" y="1381045"/>
            <a:ext cx="1661760" cy="1575012"/>
          </a:xfrm>
          <a:prstGeom prst="bentConnector3">
            <a:avLst>
              <a:gd name="adj1" fmla="val 1656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DCEA2DFC-B784-2A28-9BD6-709B096969C7}"/>
              </a:ext>
            </a:extLst>
          </p:cNvPr>
          <p:cNvCxnSpPr>
            <a:cxnSpLocks/>
            <a:endCxn id="126" idx="3"/>
          </p:cNvCxnSpPr>
          <p:nvPr/>
        </p:nvCxnSpPr>
        <p:spPr>
          <a:xfrm rot="10800000" flipV="1">
            <a:off x="2174431" y="844168"/>
            <a:ext cx="4264178" cy="342044"/>
          </a:xfrm>
          <a:prstGeom prst="bentConnector3">
            <a:avLst>
              <a:gd name="adj1" fmla="val 5597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E0CFD5D-6642-9008-E504-0699B916A94A}"/>
              </a:ext>
            </a:extLst>
          </p:cNvPr>
          <p:cNvCxnSpPr>
            <a:cxnSpLocks/>
          </p:cNvCxnSpPr>
          <p:nvPr/>
        </p:nvCxnSpPr>
        <p:spPr>
          <a:xfrm>
            <a:off x="6438609" y="844167"/>
            <a:ext cx="0" cy="61753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Graphic 164">
            <a:extLst>
              <a:ext uri="{FF2B5EF4-FFF2-40B4-BE49-F238E27FC236}">
                <a16:creationId xmlns:a16="http://schemas.microsoft.com/office/drawing/2014/main" id="{D65BB8FB-AD1A-9A74-869B-45C4A341C3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22167" y="781386"/>
            <a:ext cx="365760" cy="36576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8C4E0F90-C14B-0589-FBB2-5C227D7968A6}"/>
              </a:ext>
            </a:extLst>
          </p:cNvPr>
          <p:cNvSpPr txBox="1"/>
          <p:nvPr/>
        </p:nvSpPr>
        <p:spPr>
          <a:xfrm>
            <a:off x="139669" y="3777819"/>
            <a:ext cx="3948819" cy="276998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uses either Azure CLI to deploy a single Azure Bicep template.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Template deploys multiple Azure resource, including the Client virtual machine.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Client VM is using Custom Script Extension to run the Bootstrap PowerShell script, responsible from initial environment bootstrap and preparation.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Bootstrap PowerShell script inject the “Logon” PowerShell script to Client VM.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log in to Client VM via RDP or Azure Bastion, which automatically start the “Logon” PowerShell script.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“Logon” PowerShell script runtime perform multiple additional automated operations to prepare the rest of the environment.</a:t>
            </a:r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D2D6A07F-B25A-5FB2-71E8-81F6E18CD08D}"/>
              </a:ext>
            </a:extLst>
          </p:cNvPr>
          <p:cNvSpPr/>
          <p:nvPr/>
        </p:nvSpPr>
        <p:spPr bwMode="auto">
          <a:xfrm>
            <a:off x="1336853" y="104905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79CE9C24-798C-A4EF-5E5A-B515D07FD925}"/>
              </a:ext>
            </a:extLst>
          </p:cNvPr>
          <p:cNvSpPr/>
          <p:nvPr/>
        </p:nvSpPr>
        <p:spPr bwMode="auto">
          <a:xfrm>
            <a:off x="3650316" y="257390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D85CCCCF-C8F3-EB9D-8D1D-344B67ACCEF3}"/>
              </a:ext>
            </a:extLst>
          </p:cNvPr>
          <p:cNvSpPr/>
          <p:nvPr/>
        </p:nvSpPr>
        <p:spPr bwMode="auto">
          <a:xfrm>
            <a:off x="6657019" y="159533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08C52F34-B26F-5787-2DCE-8F9AA0CF52BF}"/>
              </a:ext>
            </a:extLst>
          </p:cNvPr>
          <p:cNvSpPr/>
          <p:nvPr/>
        </p:nvSpPr>
        <p:spPr bwMode="auto">
          <a:xfrm>
            <a:off x="9493476" y="327260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3CE3E60C-5E80-7612-C7E6-4CEF718B5B3C}"/>
              </a:ext>
            </a:extLst>
          </p:cNvPr>
          <p:cNvSpPr/>
          <p:nvPr/>
        </p:nvSpPr>
        <p:spPr bwMode="auto">
          <a:xfrm>
            <a:off x="3272933" y="84271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7F1CD08F-0997-BCE6-C1D8-CB57CE929C28}"/>
              </a:ext>
            </a:extLst>
          </p:cNvPr>
          <p:cNvSpPr/>
          <p:nvPr/>
        </p:nvSpPr>
        <p:spPr bwMode="auto">
          <a:xfrm>
            <a:off x="9493476" y="159533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0EFD8D-9517-859B-2700-9717376335BA}"/>
              </a:ext>
            </a:extLst>
          </p:cNvPr>
          <p:cNvCxnSpPr>
            <a:cxnSpLocks/>
            <a:stCxn id="127" idx="2"/>
            <a:endCxn id="122" idx="0"/>
          </p:cNvCxnSpPr>
          <p:nvPr/>
        </p:nvCxnSpPr>
        <p:spPr>
          <a:xfrm>
            <a:off x="1896163" y="1750377"/>
            <a:ext cx="1677" cy="2104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1E2D96-D185-5D69-443E-0CC50D17F981}"/>
              </a:ext>
            </a:extLst>
          </p:cNvPr>
          <p:cNvCxnSpPr>
            <a:cxnSpLocks/>
            <a:stCxn id="122" idx="2"/>
            <a:endCxn id="128" idx="0"/>
          </p:cNvCxnSpPr>
          <p:nvPr/>
        </p:nvCxnSpPr>
        <p:spPr>
          <a:xfrm>
            <a:off x="1897840" y="2383798"/>
            <a:ext cx="0" cy="3607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4A590FD3-3C4F-2AB6-7CD5-C13F08F6BB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8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Contoso Motors</a:t>
            </a:r>
            <a:endParaRPr lang="en-US" sz="24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9035F8A-731E-CF8E-7DBD-407172B00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799" y="2714733"/>
            <a:ext cx="5486400" cy="14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B461D-02FF-D740-D4E4-576077A32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6996-6BE0-A671-FA63-C7345B3A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Contoso Motors scenarios</a:t>
            </a:r>
            <a:endParaRPr lang="en-US" sz="2400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247E537F-AB1D-CBAE-C7EE-22B1B5DE3C9E}"/>
              </a:ext>
            </a:extLst>
          </p:cNvPr>
          <p:cNvGraphicFramePr>
            <a:graphicFrameLocks/>
          </p:cNvGraphicFramePr>
          <p:nvPr/>
        </p:nvGraphicFramePr>
        <p:xfrm>
          <a:off x="143301" y="2019300"/>
          <a:ext cx="11905395" cy="24485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301362350"/>
                    </a:ext>
                  </a:extLst>
                </a:gridCol>
                <a:gridCol w="2161734">
                  <a:extLst>
                    <a:ext uri="{9D8B030D-6E8A-4147-A177-3AD203B41FA5}">
                      <a16:colId xmlns:a16="http://schemas.microsoft.com/office/drawing/2014/main" val="2691370740"/>
                    </a:ext>
                  </a:extLst>
                </a:gridCol>
                <a:gridCol w="4944331">
                  <a:extLst>
                    <a:ext uri="{9D8B030D-6E8A-4147-A177-3AD203B41FA5}">
                      <a16:colId xmlns:a16="http://schemas.microsoft.com/office/drawing/2014/main" val="369034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Service / Platform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Technology stack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41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Data pipeline and reporting across cloud and edge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Operational technology (OT)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Azure IoT Operations, Azure Data Explorer, MQTT, Event Grid, Event Hub, Rancher K3s, InfluxDB, MQTT simulators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835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Web UI and AI Inference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Operational technology (OT)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err="1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OpenVINO</a:t>
                      </a:r>
                      <a:r>
                        <a:rPr lang="en-US" sz="1100" kern="120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™ Open Model Zoo,Yolo8, </a:t>
                      </a:r>
                      <a:r>
                        <a:rPr lang="en-US" sz="1100" kern="1200" err="1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OpenVINO</a:t>
                      </a:r>
                      <a:r>
                        <a:rPr lang="en-US" sz="1100" kern="120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™ Model Server (OVMS), Rancher K3s, RTSP, Flask, OpenCV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68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Welding defect scenario using </a:t>
                      </a:r>
                      <a:r>
                        <a:rPr lang="en-US" sz="1100" kern="120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OpenVINO</a:t>
                      </a: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™ and Kubernetes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Welding monitoring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RTSP simulator, </a:t>
                      </a:r>
                      <a:r>
                        <a:rPr lang="en-US" sz="1100" kern="1200" err="1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OpenVINO</a:t>
                      </a:r>
                      <a:r>
                        <a:rPr lang="en-US" sz="1100" kern="120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™ Model Server (OVMS), 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Rancher K3s, Flask, OpenCV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689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Enabling AI at the edge to enhance workers safety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Workers safety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RTSP simulator, </a:t>
                      </a:r>
                      <a:r>
                        <a:rPr lang="en-US" sz="1100" kern="1200" err="1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OpenVINO</a:t>
                      </a:r>
                      <a:r>
                        <a:rPr lang="en-US" sz="1100" kern="120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™ Model Server (OVMS), 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Rancher K3s, Flask, OpenCV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Infrastructure observability for Kubernetes and Arc-enabled Kubernetes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Infrastructure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Arc-enabled Kubernetes, Rancher K3s, Prometheus, Grafana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244702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0DF50D05-F75B-B4D9-A301-EAEA83FF4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A3B462-8CA5-CC33-C305-8E70E89C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7B9B9B-CC34-F0D9-914C-830441543D00}"/>
              </a:ext>
            </a:extLst>
          </p:cNvPr>
          <p:cNvSpPr/>
          <p:nvPr/>
        </p:nvSpPr>
        <p:spPr bwMode="auto">
          <a:xfrm>
            <a:off x="7183201" y="3015379"/>
            <a:ext cx="4372900" cy="239374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Rancher K3s Arc-enabled Kubernetes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9F7CC-91ED-B449-8197-95F7A5F8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Motors 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technology stack</a:t>
            </a:r>
            <a:endParaRPr lang="en-US" sz="2400" spc="-50">
              <a:latin typeface="Segoe UI Semibold (Headings)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8266A65-1994-8A5C-39B5-3FEA902AC56E}"/>
              </a:ext>
            </a:extLst>
          </p:cNvPr>
          <p:cNvSpPr/>
          <p:nvPr/>
        </p:nvSpPr>
        <p:spPr bwMode="auto">
          <a:xfrm>
            <a:off x="2410765" y="3177201"/>
            <a:ext cx="2302432" cy="90084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Key Vault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CD2A82-FFC3-2242-1D25-80B0109DDC19}"/>
              </a:ext>
            </a:extLst>
          </p:cNvPr>
          <p:cNvSpPr/>
          <p:nvPr/>
        </p:nvSpPr>
        <p:spPr bwMode="auto">
          <a:xfrm>
            <a:off x="2410765" y="2174398"/>
            <a:ext cx="2302432" cy="90084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Policy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464792-A3D7-E81D-4653-CBD2317885F7}"/>
              </a:ext>
            </a:extLst>
          </p:cNvPr>
          <p:cNvGrpSpPr/>
          <p:nvPr/>
        </p:nvGrpSpPr>
        <p:grpSpPr>
          <a:xfrm>
            <a:off x="4798942" y="5178105"/>
            <a:ext cx="2302432" cy="900844"/>
            <a:chOff x="4754139" y="5076119"/>
            <a:chExt cx="2302432" cy="900844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06CC6724-0669-D347-6F85-9E340204276A}"/>
                </a:ext>
              </a:extLst>
            </p:cNvPr>
            <p:cNvSpPr/>
            <p:nvPr/>
          </p:nvSpPr>
          <p:spPr bwMode="auto">
            <a:xfrm>
              <a:off x="4754139" y="5076119"/>
              <a:ext cx="2302432" cy="900844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Event Grid</a:t>
              </a:r>
            </a:p>
          </p:txBody>
        </p:sp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750F7156-7D2B-02E5-77F4-7FD2E8608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3022" y="5447337"/>
              <a:ext cx="457200" cy="457200"/>
            </a:xfrm>
            <a:prstGeom prst="rect">
              <a:avLst/>
            </a:prstGeom>
          </p:spPr>
        </p:pic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CBE99998-7F29-0B97-0E7E-A298AB56CD4E}"/>
              </a:ext>
            </a:extLst>
          </p:cNvPr>
          <p:cNvSpPr/>
          <p:nvPr/>
        </p:nvSpPr>
        <p:spPr bwMode="auto">
          <a:xfrm>
            <a:off x="2405964" y="4185072"/>
            <a:ext cx="4690609" cy="90084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Data Explorer (ADX)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D484F059-257A-94DD-2938-36E3FC9DE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2668" y="4536080"/>
            <a:ext cx="457200" cy="45720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9FED1A1-0F46-D817-2024-823986AFB6A4}"/>
              </a:ext>
            </a:extLst>
          </p:cNvPr>
          <p:cNvGrpSpPr/>
          <p:nvPr/>
        </p:nvGrpSpPr>
        <p:grpSpPr>
          <a:xfrm>
            <a:off x="4798942" y="3181025"/>
            <a:ext cx="2302432" cy="900844"/>
            <a:chOff x="4780406" y="3162063"/>
            <a:chExt cx="2302432" cy="900844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6087726-1589-9C92-69F3-61C53625E96E}"/>
                </a:ext>
              </a:extLst>
            </p:cNvPr>
            <p:cNvSpPr/>
            <p:nvPr/>
          </p:nvSpPr>
          <p:spPr bwMode="auto">
            <a:xfrm>
              <a:off x="4780406" y="3162063"/>
              <a:ext cx="2302432" cy="900844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Monitor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1BA88018-C0EF-9117-551C-5EE1C5A1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3022" y="3519193"/>
              <a:ext cx="457200" cy="4572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2A50E25-45DB-849A-579C-1EB695A450A6}"/>
              </a:ext>
            </a:extLst>
          </p:cNvPr>
          <p:cNvGrpSpPr/>
          <p:nvPr/>
        </p:nvGrpSpPr>
        <p:grpSpPr>
          <a:xfrm>
            <a:off x="4798942" y="2178222"/>
            <a:ext cx="2302432" cy="900844"/>
            <a:chOff x="4780406" y="2199435"/>
            <a:chExt cx="2302432" cy="900844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39258C86-05DA-3511-8AD0-09646F433564}"/>
                </a:ext>
              </a:extLst>
            </p:cNvPr>
            <p:cNvSpPr/>
            <p:nvPr/>
          </p:nvSpPr>
          <p:spPr bwMode="auto">
            <a:xfrm>
              <a:off x="4780406" y="2199435"/>
              <a:ext cx="2302432" cy="900844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Log Analytics</a:t>
              </a:r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DDF4220-ECDD-9BD8-BDC3-8225C5438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3022" y="2559634"/>
              <a:ext cx="457200" cy="457200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8C6EFA-56D5-465F-D344-A4F22972B176}"/>
              </a:ext>
            </a:extLst>
          </p:cNvPr>
          <p:cNvSpPr/>
          <p:nvPr/>
        </p:nvSpPr>
        <p:spPr bwMode="auto">
          <a:xfrm>
            <a:off x="7183202" y="5465784"/>
            <a:ext cx="4372900" cy="617747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Compute, storage and network stack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DBCC9C-1E16-E1C2-CC0A-285E21B44A82}"/>
              </a:ext>
            </a:extLst>
          </p:cNvPr>
          <p:cNvGrpSpPr/>
          <p:nvPr/>
        </p:nvGrpSpPr>
        <p:grpSpPr>
          <a:xfrm>
            <a:off x="8597483" y="5713189"/>
            <a:ext cx="1544333" cy="370341"/>
            <a:chOff x="8626235" y="6154207"/>
            <a:chExt cx="1544333" cy="370341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DF4DEC3-EE36-A8DE-A613-552AC920D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26235" y="6158788"/>
              <a:ext cx="365760" cy="36576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E4FF1FD-936E-440A-6486-75A7773D9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804808" y="6154207"/>
              <a:ext cx="365760" cy="36576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C0ABF968-4D6A-BD7D-A9AE-15BBC6A73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38382" y="6154207"/>
              <a:ext cx="365760" cy="365760"/>
            </a:xfrm>
            <a:prstGeom prst="rect">
              <a:avLst/>
            </a:prstGeom>
          </p:spPr>
        </p:pic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B15D6508-A34A-9E14-7606-6BEF9FDC80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69826" y="3075000"/>
            <a:ext cx="457200" cy="457200"/>
          </a:xfrm>
          <a:prstGeom prst="rect">
            <a:avLst/>
          </a:prstGeom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F11FC22-0638-E556-E039-A8CA4B650D9D}"/>
              </a:ext>
            </a:extLst>
          </p:cNvPr>
          <p:cNvSpPr/>
          <p:nvPr/>
        </p:nvSpPr>
        <p:spPr bwMode="auto">
          <a:xfrm>
            <a:off x="7183201" y="2178222"/>
            <a:ext cx="4372899" cy="775126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Prometheus and Grafana observability stack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42564C2-A33C-F30B-7DCC-BD81D85C82DF}"/>
              </a:ext>
            </a:extLst>
          </p:cNvPr>
          <p:cNvGrpSpPr/>
          <p:nvPr/>
        </p:nvGrpSpPr>
        <p:grpSpPr>
          <a:xfrm>
            <a:off x="8757503" y="2439487"/>
            <a:ext cx="1224293" cy="457200"/>
            <a:chOff x="7455403" y="2223763"/>
            <a:chExt cx="1224293" cy="457200"/>
          </a:xfrm>
        </p:grpSpPr>
        <p:pic>
          <p:nvPicPr>
            <p:cNvPr id="93" name="Picture 92" descr="Logo, icon&#10;&#10;Description automatically generated">
              <a:extLst>
                <a:ext uri="{FF2B5EF4-FFF2-40B4-BE49-F238E27FC236}">
                  <a16:creationId xmlns:a16="http://schemas.microsoft.com/office/drawing/2014/main" id="{F7014CF6-5605-6865-13AD-CBABF0728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403" y="2223763"/>
              <a:ext cx="457200" cy="457200"/>
            </a:xfrm>
            <a:prstGeom prst="rect">
              <a:avLst/>
            </a:prstGeom>
          </p:spPr>
        </p:pic>
        <p:pic>
          <p:nvPicPr>
            <p:cNvPr id="94" name="Picture 93" descr="Icon&#10;&#10;Description automatically generated">
              <a:extLst>
                <a:ext uri="{FF2B5EF4-FFF2-40B4-BE49-F238E27FC236}">
                  <a16:creationId xmlns:a16="http://schemas.microsoft.com/office/drawing/2014/main" id="{3805F59A-6A48-BBD8-82CA-A902B4203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2496" y="2223763"/>
              <a:ext cx="457200" cy="457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02709C-98F4-D93C-29F4-1ED29741B6D0}"/>
              </a:ext>
            </a:extLst>
          </p:cNvPr>
          <p:cNvGrpSpPr/>
          <p:nvPr/>
        </p:nvGrpSpPr>
        <p:grpSpPr>
          <a:xfrm>
            <a:off x="7269826" y="3820126"/>
            <a:ext cx="4199648" cy="980321"/>
            <a:chOff x="7269826" y="3613835"/>
            <a:chExt cx="4199648" cy="98032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6AEE51E-C077-D6E5-664C-ED0EB43FEBF0}"/>
                </a:ext>
              </a:extLst>
            </p:cNvPr>
            <p:cNvGrpSpPr/>
            <p:nvPr/>
          </p:nvGrpSpPr>
          <p:grpSpPr>
            <a:xfrm>
              <a:off x="7269826" y="3619898"/>
              <a:ext cx="1975589" cy="974257"/>
              <a:chOff x="7216621" y="3351281"/>
              <a:chExt cx="1975589" cy="974257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C472D7D9-3BC7-1ACD-629E-89C59CCBAA52}"/>
                  </a:ext>
                </a:extLst>
              </p:cNvPr>
              <p:cNvSpPr/>
              <p:nvPr/>
            </p:nvSpPr>
            <p:spPr bwMode="auto">
              <a:xfrm>
                <a:off x="7216621" y="3351281"/>
                <a:ext cx="1975589" cy="974257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IoT Operations</a:t>
                </a:r>
              </a:p>
            </p:txBody>
          </p:sp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FFD13760-926B-E3C6-F38F-56F7B3BD4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975815" y="3657120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6480C3C-4F2B-D2F4-17B1-CF4A521242F2}"/>
                </a:ext>
              </a:extLst>
            </p:cNvPr>
            <p:cNvSpPr/>
            <p:nvPr/>
          </p:nvSpPr>
          <p:spPr bwMode="auto">
            <a:xfrm>
              <a:off x="9493885" y="3613835"/>
              <a:ext cx="1975589" cy="980321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InfluxDB</a:t>
              </a:r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7548A712-03BA-AC2B-7746-C43193425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253079" y="3925737"/>
              <a:ext cx="457200" cy="457200"/>
            </a:xfrm>
            <a:prstGeom prst="rect">
              <a:avLst/>
            </a:prstGeom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1E2639F-DC09-75C8-BD84-82A386DE9FE9}"/>
              </a:ext>
            </a:extLst>
          </p:cNvPr>
          <p:cNvSpPr/>
          <p:nvPr/>
        </p:nvSpPr>
        <p:spPr bwMode="auto">
          <a:xfrm>
            <a:off x="2413899" y="5178105"/>
            <a:ext cx="2302432" cy="90084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Event Hubs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88A3073D-83DB-BC7C-AA3F-FFE7D8CFBD9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662" y="5528129"/>
            <a:ext cx="457200" cy="457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BCBE5FE-74EE-857B-204A-23D73E09A4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31662" y="3532200"/>
            <a:ext cx="457200" cy="4572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9AFBAAF-055B-01CE-A646-88AED8CBD7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31662" y="2537418"/>
            <a:ext cx="457200" cy="45720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C6E4B-34D0-A298-E699-F2BC347E1CE9}"/>
              </a:ext>
            </a:extLst>
          </p:cNvPr>
          <p:cNvSpPr/>
          <p:nvPr/>
        </p:nvSpPr>
        <p:spPr bwMode="auto">
          <a:xfrm>
            <a:off x="635898" y="1211139"/>
            <a:ext cx="1710858" cy="4867811"/>
          </a:xfrm>
          <a:prstGeom prst="roundRect">
            <a:avLst>
              <a:gd name="adj" fmla="val 4645"/>
            </a:avLst>
          </a:prstGeom>
          <a:solidFill>
            <a:schemeClr val="bg1">
              <a:lumMod val="95000"/>
              <a:lumOff val="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Tools and operations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405BDF-DD9B-129B-1B29-E094D255C167}"/>
              </a:ext>
            </a:extLst>
          </p:cNvPr>
          <p:cNvGrpSpPr/>
          <p:nvPr/>
        </p:nvGrpSpPr>
        <p:grpSpPr>
          <a:xfrm>
            <a:off x="716830" y="2532307"/>
            <a:ext cx="1556480" cy="2914186"/>
            <a:chOff x="1083029" y="2711867"/>
            <a:chExt cx="1556480" cy="291418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83863F1-7688-D9CF-5A28-9480A808724C}"/>
                </a:ext>
              </a:extLst>
            </p:cNvPr>
            <p:cNvSpPr/>
            <p:nvPr/>
          </p:nvSpPr>
          <p:spPr bwMode="auto">
            <a:xfrm>
              <a:off x="1083029" y="2711867"/>
              <a:ext cx="1554479" cy="36931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Secrets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DB9FB8F-798B-7003-547A-C795E3CB0A35}"/>
                </a:ext>
              </a:extLst>
            </p:cNvPr>
            <p:cNvSpPr/>
            <p:nvPr/>
          </p:nvSpPr>
          <p:spPr bwMode="auto">
            <a:xfrm>
              <a:off x="1083029" y="3135977"/>
              <a:ext cx="1554479" cy="36931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IDE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5376479-CE4A-076A-FBF4-BD0A0526FD46}"/>
                </a:ext>
              </a:extLst>
            </p:cNvPr>
            <p:cNvSpPr/>
            <p:nvPr/>
          </p:nvSpPr>
          <p:spPr bwMode="auto">
            <a:xfrm>
              <a:off x="1083029" y="3564203"/>
              <a:ext cx="1554479" cy="36931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Simulators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1FCDF8A-8122-8B81-3317-7043399AFAFD}"/>
                </a:ext>
              </a:extLst>
            </p:cNvPr>
            <p:cNvSpPr/>
            <p:nvPr/>
          </p:nvSpPr>
          <p:spPr bwMode="auto">
            <a:xfrm>
              <a:off x="1085030" y="3976175"/>
              <a:ext cx="1554479" cy="36931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GitOps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4153872-3725-7196-50E5-446A23CA209C}"/>
                </a:ext>
              </a:extLst>
            </p:cNvPr>
            <p:cNvSpPr/>
            <p:nvPr/>
          </p:nvSpPr>
          <p:spPr bwMode="auto">
            <a:xfrm>
              <a:off x="1085030" y="4404401"/>
              <a:ext cx="1554479" cy="36931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Dashboards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4F37B62-F8B6-B379-9DAC-7B9132AB8AD4}"/>
                </a:ext>
              </a:extLst>
            </p:cNvPr>
            <p:cNvSpPr/>
            <p:nvPr/>
          </p:nvSpPr>
          <p:spPr bwMode="auto">
            <a:xfrm>
              <a:off x="1085030" y="4828511"/>
              <a:ext cx="1554479" cy="36931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Cost management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0CA2489-DF0B-49D7-056D-7E8519B3F09C}"/>
                </a:ext>
              </a:extLst>
            </p:cNvPr>
            <p:cNvSpPr/>
            <p:nvPr/>
          </p:nvSpPr>
          <p:spPr bwMode="auto">
            <a:xfrm>
              <a:off x="1085030" y="5256737"/>
              <a:ext cx="1554479" cy="36931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Client interfaces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B76533C-461E-B1B2-68A6-04D9975E255C}"/>
              </a:ext>
            </a:extLst>
          </p:cNvPr>
          <p:cNvGrpSpPr/>
          <p:nvPr/>
        </p:nvGrpSpPr>
        <p:grpSpPr>
          <a:xfrm>
            <a:off x="753873" y="1667858"/>
            <a:ext cx="1466549" cy="463984"/>
            <a:chOff x="1270081" y="4880269"/>
            <a:chExt cx="1466549" cy="46398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2AAF0606-1174-65CA-62AE-D01A3FF6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748101" y="4888661"/>
              <a:ext cx="457200" cy="455592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F41A3674-706A-92F4-1B31-38AA445B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270081" y="4880269"/>
              <a:ext cx="403891" cy="40247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42425C23-22B1-C092-6B90-F46EA091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279430" y="4888661"/>
              <a:ext cx="457200" cy="455592"/>
            </a:xfrm>
            <a:prstGeom prst="rect">
              <a:avLst/>
            </a:prstGeom>
          </p:spPr>
        </p:pic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30D3A7D-A19D-B0ED-BA35-8A3DB1996423}"/>
              </a:ext>
            </a:extLst>
          </p:cNvPr>
          <p:cNvSpPr/>
          <p:nvPr/>
        </p:nvSpPr>
        <p:spPr bwMode="auto">
          <a:xfrm>
            <a:off x="2405964" y="1211139"/>
            <a:ext cx="9150136" cy="900844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Contoso Motors AI and applications stack</a:t>
            </a:r>
          </a:p>
        </p:txBody>
      </p:sp>
      <p:pic>
        <p:nvPicPr>
          <p:cNvPr id="48" name="Picture 47" descr="A black and purple sign with white text&#10;&#10;Description automatically generated">
            <a:extLst>
              <a:ext uri="{FF2B5EF4-FFF2-40B4-BE49-F238E27FC236}">
                <a16:creationId xmlns:a16="http://schemas.microsoft.com/office/drawing/2014/main" id="{E49F7C81-2E45-57B4-1F26-B53BD8D35A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41" y="1302647"/>
            <a:ext cx="1297704" cy="32320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B325CF-6BC2-CB2A-8BD4-AE326F085A41}"/>
              </a:ext>
            </a:extLst>
          </p:cNvPr>
          <p:cNvSpPr/>
          <p:nvPr/>
        </p:nvSpPr>
        <p:spPr bwMode="auto">
          <a:xfrm>
            <a:off x="4032982" y="1636372"/>
            <a:ext cx="1105782" cy="369316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Welding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0E7FFF-4998-70F8-4BA2-148B8AB447C9}"/>
              </a:ext>
            </a:extLst>
          </p:cNvPr>
          <p:cNvSpPr/>
          <p:nvPr/>
        </p:nvSpPr>
        <p:spPr bwMode="auto">
          <a:xfrm>
            <a:off x="5230561" y="1636372"/>
            <a:ext cx="1105782" cy="369316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Pose estimation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538F06-F03F-6E42-92F1-9B093E14501D}"/>
              </a:ext>
            </a:extLst>
          </p:cNvPr>
          <p:cNvSpPr/>
          <p:nvPr/>
        </p:nvSpPr>
        <p:spPr bwMode="auto">
          <a:xfrm>
            <a:off x="6428141" y="1642347"/>
            <a:ext cx="1105782" cy="369316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Helmet detection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05622D-05BF-2F20-3336-D8C0BC492AE5}"/>
              </a:ext>
            </a:extLst>
          </p:cNvPr>
          <p:cNvSpPr/>
          <p:nvPr/>
        </p:nvSpPr>
        <p:spPr bwMode="auto">
          <a:xfrm>
            <a:off x="7625720" y="1641637"/>
            <a:ext cx="1105782" cy="369316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Object detection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CED40D-BA21-6705-25D5-57DDEF1CE39F}"/>
              </a:ext>
            </a:extLst>
          </p:cNvPr>
          <p:cNvSpPr/>
          <p:nvPr/>
        </p:nvSpPr>
        <p:spPr bwMode="auto">
          <a:xfrm>
            <a:off x="8823299" y="1643244"/>
            <a:ext cx="1105782" cy="369316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Defect detection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9B54B3-B037-6434-CE9C-4E5B07F9057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Committed to open-source</a:t>
            </a:r>
          </a:p>
        </p:txBody>
      </p:sp>
      <p:pic>
        <p:nvPicPr>
          <p:cNvPr id="3" name="Picture 2" descr="rancher-logo-stacked-color | SUSE Communities">
            <a:extLst>
              <a:ext uri="{FF2B5EF4-FFF2-40B4-BE49-F238E27FC236}">
                <a16:creationId xmlns:a16="http://schemas.microsoft.com/office/drawing/2014/main" id="{3AC906D1-F1DD-194A-9615-DCE487E8F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54" y="1461034"/>
            <a:ext cx="1313727" cy="6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anonical logo">
            <a:extLst>
              <a:ext uri="{FF2B5EF4-FFF2-40B4-BE49-F238E27FC236}">
                <a16:creationId xmlns:a16="http://schemas.microsoft.com/office/drawing/2014/main" id="{878AC08A-48A1-1785-EE0F-89A1A8C14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68" y="1287535"/>
            <a:ext cx="1360990" cy="61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vector graphics, toy, light&#10;&#10;Description automatically generated">
            <a:extLst>
              <a:ext uri="{FF2B5EF4-FFF2-40B4-BE49-F238E27FC236}">
                <a16:creationId xmlns:a16="http://schemas.microsoft.com/office/drawing/2014/main" id="{5C3C138C-EEC2-6F1E-0115-FEF880F5E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198" y="1171797"/>
            <a:ext cx="820794" cy="1130167"/>
          </a:xfrm>
          <a:prstGeom prst="rect">
            <a:avLst/>
          </a:prstGeom>
        </p:spPr>
      </p:pic>
      <p:pic>
        <p:nvPicPr>
          <p:cNvPr id="6" name="Picture 2" descr="Download Installation Oscypki Centos Icons Computer Linux Distribution HQ  PNG Image | FreePNGImg">
            <a:extLst>
              <a:ext uri="{FF2B5EF4-FFF2-40B4-BE49-F238E27FC236}">
                <a16:creationId xmlns:a16="http://schemas.microsoft.com/office/drawing/2014/main" id="{237F7487-BC3D-6204-B093-4E486077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506" y="3871631"/>
            <a:ext cx="868466" cy="86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Redis logo and symbol, meaning, history, PNG">
            <a:extLst>
              <a:ext uri="{FF2B5EF4-FFF2-40B4-BE49-F238E27FC236}">
                <a16:creationId xmlns:a16="http://schemas.microsoft.com/office/drawing/2014/main" id="{1933DC37-05EA-41C7-257D-4526318D6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9" y="2900927"/>
            <a:ext cx="1786359" cy="111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Ansible SVG Vector Logos - Vector Logo Zone">
            <a:extLst>
              <a:ext uri="{FF2B5EF4-FFF2-40B4-BE49-F238E27FC236}">
                <a16:creationId xmlns:a16="http://schemas.microsoft.com/office/drawing/2014/main" id="{0B316918-1842-415D-5C58-F1AD2CD90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4" y="4047221"/>
            <a:ext cx="1499163" cy="74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🎯“Cisco enhances software and product development with Red Hat OpenShift  Container Platform”🎯 | by rishabhsharma | Medium">
            <a:extLst>
              <a:ext uri="{FF2B5EF4-FFF2-40B4-BE49-F238E27FC236}">
                <a16:creationId xmlns:a16="http://schemas.microsoft.com/office/drawing/2014/main" id="{DBDE277C-8D0D-BE6E-D657-904AA2C7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569" y="5595497"/>
            <a:ext cx="2126617" cy="111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MicroK8s gets powerful add-ons | Ubuntu">
            <a:extLst>
              <a:ext uri="{FF2B5EF4-FFF2-40B4-BE49-F238E27FC236}">
                <a16:creationId xmlns:a16="http://schemas.microsoft.com/office/drawing/2014/main" id="{05389742-3A3E-26F1-24C1-EA6C14751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682" y="4752243"/>
            <a:ext cx="1360990" cy="62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con&#10;&#10;Description automatically generated">
            <a:extLst>
              <a:ext uri="{FF2B5EF4-FFF2-40B4-BE49-F238E27FC236}">
                <a16:creationId xmlns:a16="http://schemas.microsoft.com/office/drawing/2014/main" id="{1BE6932A-9412-56CC-0534-B39440B8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538" y="2653961"/>
            <a:ext cx="1725473" cy="1725473"/>
          </a:xfrm>
          <a:prstGeom prst="rect">
            <a:avLst/>
          </a:prstGeom>
          <a:noFill/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24F6C7E-E09E-903F-9F0D-9019A5862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39138" y="4593385"/>
            <a:ext cx="1322949" cy="1322949"/>
          </a:xfrm>
          <a:prstGeom prst="rect">
            <a:avLst/>
          </a:prstGeom>
        </p:spPr>
      </p:pic>
      <p:pic>
        <p:nvPicPr>
          <p:cNvPr id="13" name="Picture 22" descr="kind">
            <a:extLst>
              <a:ext uri="{FF2B5EF4-FFF2-40B4-BE49-F238E27FC236}">
                <a16:creationId xmlns:a16="http://schemas.microsoft.com/office/drawing/2014/main" id="{1D60F02D-BB46-4E2A-ACDC-202EA8BB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56" y="5327032"/>
            <a:ext cx="1127778" cy="68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 descr="CNCF Branding | Helm">
            <a:extLst>
              <a:ext uri="{FF2B5EF4-FFF2-40B4-BE49-F238E27FC236}">
                <a16:creationId xmlns:a16="http://schemas.microsoft.com/office/drawing/2014/main" id="{A90EA0A1-B7F3-AA2B-664E-60299125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511" y="5522705"/>
            <a:ext cx="1198598" cy="119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Docker Logos - Docker">
            <a:extLst>
              <a:ext uri="{FF2B5EF4-FFF2-40B4-BE49-F238E27FC236}">
                <a16:creationId xmlns:a16="http://schemas.microsoft.com/office/drawing/2014/main" id="{E0CF9866-EE22-A506-2D82-451B95DE9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405" y="5813363"/>
            <a:ext cx="869527" cy="74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Advanced Load Balancer, Web Server, &amp; Reverse Proxy - NGINX">
            <a:extLst>
              <a:ext uri="{FF2B5EF4-FFF2-40B4-BE49-F238E27FC236}">
                <a16:creationId xmlns:a16="http://schemas.microsoft.com/office/drawing/2014/main" id="{FDFB7055-6402-B920-FBD2-46757CCB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428" y="6089068"/>
            <a:ext cx="1640296" cy="55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6" descr="python-logo | FastNetMon DDoS Detection Tool">
            <a:extLst>
              <a:ext uri="{FF2B5EF4-FFF2-40B4-BE49-F238E27FC236}">
                <a16:creationId xmlns:a16="http://schemas.microsoft.com/office/drawing/2014/main" id="{DB90CD72-8E3B-6A78-927F-D5997A501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841" y="3032500"/>
            <a:ext cx="1870623" cy="61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o (programming language) - Wikipedia">
            <a:extLst>
              <a:ext uri="{FF2B5EF4-FFF2-40B4-BE49-F238E27FC236}">
                <a16:creationId xmlns:a16="http://schemas.microsoft.com/office/drawing/2014/main" id="{77DD55BE-5513-F155-D533-3447B6DD6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60" y="2370196"/>
            <a:ext cx="1291062" cy="48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0" descr="HashiCorp co-founder on simplifying infrastructure management - Microsoft  Open Source Blog">
            <a:extLst>
              <a:ext uri="{FF2B5EF4-FFF2-40B4-BE49-F238E27FC236}">
                <a16:creationId xmlns:a16="http://schemas.microsoft.com/office/drawing/2014/main" id="{3F1ED207-5254-590F-F5BD-33EBA629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39" y="4822485"/>
            <a:ext cx="2217355" cy="66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2">
            <a:extLst>
              <a:ext uri="{FF2B5EF4-FFF2-40B4-BE49-F238E27FC236}">
                <a16:creationId xmlns:a16="http://schemas.microsoft.com/office/drawing/2014/main" id="{3600A6BA-1624-39E9-9B3C-6C6ACAD5D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4" y="3684448"/>
            <a:ext cx="985822" cy="98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0735B5-2472-C4C0-F9C9-D1DDE2B4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69770" y="1221263"/>
            <a:ext cx="1928924" cy="459104"/>
          </a:xfrm>
          <a:prstGeom prst="rect">
            <a:avLst/>
          </a:prstGeom>
        </p:spPr>
      </p:pic>
      <p:pic>
        <p:nvPicPr>
          <p:cNvPr id="23" name="Picture 48" descr="About Calico">
            <a:extLst>
              <a:ext uri="{FF2B5EF4-FFF2-40B4-BE49-F238E27FC236}">
                <a16:creationId xmlns:a16="http://schemas.microsoft.com/office/drawing/2014/main" id="{334F71FA-93C8-4761-1F20-BF3B31315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44" y="2225851"/>
            <a:ext cx="1061197" cy="102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0" descr="MySQL :: MySQL Logo Downloads">
            <a:extLst>
              <a:ext uri="{FF2B5EF4-FFF2-40B4-BE49-F238E27FC236}">
                <a16:creationId xmlns:a16="http://schemas.microsoft.com/office/drawing/2014/main" id="{A5CE5F8A-94F7-8F00-1185-A5420A7C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376" y="4860288"/>
            <a:ext cx="1165247" cy="6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2">
            <a:extLst>
              <a:ext uri="{FF2B5EF4-FFF2-40B4-BE49-F238E27FC236}">
                <a16:creationId xmlns:a16="http://schemas.microsoft.com/office/drawing/2014/main" id="{7FF34399-49DB-489C-F195-80892A278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07" y="4416145"/>
            <a:ext cx="1096584" cy="109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4">
            <a:extLst>
              <a:ext uri="{FF2B5EF4-FFF2-40B4-BE49-F238E27FC236}">
                <a16:creationId xmlns:a16="http://schemas.microsoft.com/office/drawing/2014/main" id="{39FBB4BE-91F0-B061-07D4-67A2F93A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98" y="3509276"/>
            <a:ext cx="843423" cy="84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6" descr="Platform9 SVG Vector Logos - Vector Logo Zone">
            <a:extLst>
              <a:ext uri="{FF2B5EF4-FFF2-40B4-BE49-F238E27FC236}">
                <a16:creationId xmlns:a16="http://schemas.microsoft.com/office/drawing/2014/main" id="{988E81EC-FA88-D871-FEB3-387AA82C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05" y="5903218"/>
            <a:ext cx="1360990" cy="68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8">
            <a:extLst>
              <a:ext uri="{FF2B5EF4-FFF2-40B4-BE49-F238E27FC236}">
                <a16:creationId xmlns:a16="http://schemas.microsoft.com/office/drawing/2014/main" id="{A873B319-5025-E09C-A424-88D2991B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035" y="2327156"/>
            <a:ext cx="1075528" cy="107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0" descr="Kibana SVG Vector Logos - Vector Logo Zone">
            <a:extLst>
              <a:ext uri="{FF2B5EF4-FFF2-40B4-BE49-F238E27FC236}">
                <a16:creationId xmlns:a16="http://schemas.microsoft.com/office/drawing/2014/main" id="{4599C4BE-5857-2549-6A98-3071FCBC2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09" y="2360121"/>
            <a:ext cx="1326266" cy="66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AzureFunBytes - Getting started with Bicep - Azure DevOps Blog">
            <a:extLst>
              <a:ext uri="{FF2B5EF4-FFF2-40B4-BE49-F238E27FC236}">
                <a16:creationId xmlns:a16="http://schemas.microsoft.com/office/drawing/2014/main" id="{715FCCFF-1446-2161-571B-F4A743318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125" y="1207753"/>
            <a:ext cx="960186" cy="96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2">
            <a:extLst>
              <a:ext uri="{FF2B5EF4-FFF2-40B4-BE49-F238E27FC236}">
                <a16:creationId xmlns:a16="http://schemas.microsoft.com/office/drawing/2014/main" id="{2F4782C5-0940-89ED-295D-3FF945487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992" y="3568721"/>
            <a:ext cx="1134697" cy="110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4">
            <a:extLst>
              <a:ext uri="{FF2B5EF4-FFF2-40B4-BE49-F238E27FC236}">
                <a16:creationId xmlns:a16="http://schemas.microsoft.com/office/drawing/2014/main" id="{FBBC69A3-8D0D-AB9F-E23D-9A24D8A59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68" y="5727252"/>
            <a:ext cx="795816" cy="92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0" descr="PostgreSQL - Wikipedia">
            <a:extLst>
              <a:ext uri="{FF2B5EF4-FFF2-40B4-BE49-F238E27FC236}">
                <a16:creationId xmlns:a16="http://schemas.microsoft.com/office/drawing/2014/main" id="{25FCA8F9-92A1-0335-21FE-738F16A8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45" y="3462062"/>
            <a:ext cx="1010253" cy="104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2" descr="Git - Logo Downloads">
            <a:extLst>
              <a:ext uri="{FF2B5EF4-FFF2-40B4-BE49-F238E27FC236}">
                <a16:creationId xmlns:a16="http://schemas.microsoft.com/office/drawing/2014/main" id="{2B4E2FA2-A81A-FC00-1668-3F518E075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91" y="2461799"/>
            <a:ext cx="1360990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4" descr="Kubeadm | Kubernetes">
            <a:extLst>
              <a:ext uri="{FF2B5EF4-FFF2-40B4-BE49-F238E27FC236}">
                <a16:creationId xmlns:a16="http://schemas.microsoft.com/office/drawing/2014/main" id="{BE9CAE91-FFA1-E4C9-97FB-6A37361FB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327" y="3773529"/>
            <a:ext cx="745296" cy="85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991788B-9075-5B32-A4D7-05D194F1EF1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018930" y="5595497"/>
            <a:ext cx="1091172" cy="1075528"/>
          </a:xfrm>
          <a:prstGeom prst="rect">
            <a:avLst/>
          </a:prstGeom>
        </p:spPr>
      </p:pic>
      <p:pic>
        <p:nvPicPr>
          <p:cNvPr id="37" name="Picture 4" descr="GitHub - openvinotoolkit/openvino_notebooks: 📚 Jupyter notebook tutorials  for OpenVINO™">
            <a:extLst>
              <a:ext uri="{FF2B5EF4-FFF2-40B4-BE49-F238E27FC236}">
                <a16:creationId xmlns:a16="http://schemas.microsoft.com/office/drawing/2014/main" id="{CC6707D1-9AAD-9492-AA59-8A6D91EC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436" y="2309662"/>
            <a:ext cx="1201261" cy="60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ACC49FBB-F5FD-C5B3-0662-A777FF67F3D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928" y="1905021"/>
            <a:ext cx="809282" cy="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Motors </a:t>
            </a:r>
            <a:r>
              <a:rPr lang="en-US" sz="2400" noProof="0">
                <a:latin typeface="Segoe UI Semibold (Headings)"/>
              </a:rPr>
              <a:t>– Edge Data &amp; AI </a:t>
            </a:r>
            <a:r>
              <a:rPr lang="en-US" sz="2400" spc="-50">
                <a:latin typeface="Segoe UI Semibold (Headings)"/>
              </a:rPr>
              <a:t>architecture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2D0F2B-F7F4-E741-D888-48878ECD698A}"/>
              </a:ext>
            </a:extLst>
          </p:cNvPr>
          <p:cNvSpPr/>
          <p:nvPr/>
        </p:nvSpPr>
        <p:spPr bwMode="auto">
          <a:xfrm>
            <a:off x="3912001" y="2822447"/>
            <a:ext cx="8197194" cy="396895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Factory floor-located, Rancher K3s Arc-enabled Kubernetes cluster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86C606-BA13-49FB-7A65-4983B4CD27C7}"/>
              </a:ext>
            </a:extLst>
          </p:cNvPr>
          <p:cNvSpPr/>
          <p:nvPr/>
        </p:nvSpPr>
        <p:spPr bwMode="auto">
          <a:xfrm>
            <a:off x="8010599" y="4046674"/>
            <a:ext cx="1793941" cy="1878062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Simulation stack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14121-C72A-F0C0-5D80-8A397B75C332}"/>
              </a:ext>
            </a:extLst>
          </p:cNvPr>
          <p:cNvGrpSpPr/>
          <p:nvPr/>
        </p:nvGrpSpPr>
        <p:grpSpPr>
          <a:xfrm>
            <a:off x="2126350" y="4932432"/>
            <a:ext cx="1081225" cy="992305"/>
            <a:chOff x="8150370" y="968722"/>
            <a:chExt cx="1174386" cy="110549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880E717-7764-7419-15BA-12BEE97DEFFA}"/>
                </a:ext>
              </a:extLst>
            </p:cNvPr>
            <p:cNvSpPr/>
            <p:nvPr/>
          </p:nvSpPr>
          <p:spPr bwMode="auto">
            <a:xfrm>
              <a:off x="8150370" y="968722"/>
              <a:ext cx="1174386" cy="110549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RTSP feed</a:t>
              </a:r>
            </a:p>
          </p:txBody>
        </p:sp>
        <p:pic>
          <p:nvPicPr>
            <p:cNvPr id="11" name="Graphic 10" descr="Security camera with solid fill">
              <a:extLst>
                <a:ext uri="{FF2B5EF4-FFF2-40B4-BE49-F238E27FC236}">
                  <a16:creationId xmlns:a16="http://schemas.microsoft.com/office/drawing/2014/main" id="{A123D4E7-8695-63A8-3BC0-45FEF8663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45819" y="1316753"/>
              <a:ext cx="640080" cy="640080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DF4B48-AA0B-F1E2-A664-2F4119E91E6C}"/>
              </a:ext>
            </a:extLst>
          </p:cNvPr>
          <p:cNvSpPr/>
          <p:nvPr/>
        </p:nvSpPr>
        <p:spPr bwMode="auto">
          <a:xfrm>
            <a:off x="4194339" y="4046674"/>
            <a:ext cx="1793941" cy="427676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video-to-frame decoder client web application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46EBBF-B6C8-BBF7-E957-B5225247830E}"/>
              </a:ext>
            </a:extLst>
          </p:cNvPr>
          <p:cNvSpPr/>
          <p:nvPr/>
        </p:nvSpPr>
        <p:spPr bwMode="auto">
          <a:xfrm>
            <a:off x="4194339" y="4932431"/>
            <a:ext cx="1793941" cy="992305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RTSP simulator</a:t>
            </a:r>
          </a:p>
        </p:txBody>
      </p:sp>
      <p:pic>
        <p:nvPicPr>
          <p:cNvPr id="15" name="Graphic 14" descr="User outline">
            <a:extLst>
              <a:ext uri="{FF2B5EF4-FFF2-40B4-BE49-F238E27FC236}">
                <a16:creationId xmlns:a16="http://schemas.microsoft.com/office/drawing/2014/main" id="{117E296D-3C7A-3283-7E1F-33BDAD621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8694" y="3986192"/>
            <a:ext cx="548640" cy="54864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ED3706-1992-3D99-359D-F4B8FF95D4CB}"/>
              </a:ext>
            </a:extLst>
          </p:cNvPr>
          <p:cNvSpPr/>
          <p:nvPr/>
        </p:nvSpPr>
        <p:spPr bwMode="auto">
          <a:xfrm>
            <a:off x="6102469" y="4046674"/>
            <a:ext cx="1793941" cy="427676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Inferencing Model 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API service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370979-8888-54BB-704D-A96859CF6D11}"/>
              </a:ext>
            </a:extLst>
          </p:cNvPr>
          <p:cNvSpPr/>
          <p:nvPr/>
        </p:nvSpPr>
        <p:spPr bwMode="auto">
          <a:xfrm>
            <a:off x="6102469" y="4641332"/>
            <a:ext cx="1793941" cy="1283405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OpenVINO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™ Model Server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(OVMS)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3FE854-1D5D-09BB-E851-BE8CF19C253B}"/>
              </a:ext>
            </a:extLst>
          </p:cNvPr>
          <p:cNvSpPr/>
          <p:nvPr/>
        </p:nvSpPr>
        <p:spPr bwMode="auto">
          <a:xfrm>
            <a:off x="6276366" y="5114373"/>
            <a:ext cx="1446145" cy="427676"/>
          </a:xfrm>
          <a:prstGeom prst="roundRect">
            <a:avLst>
              <a:gd name="adj" fmla="val 4645"/>
            </a:avLst>
          </a:prstGeom>
          <a:solidFill>
            <a:schemeClr val="accent5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Model library with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pre-loaded models</a:t>
            </a:r>
          </a:p>
        </p:txBody>
      </p:sp>
      <p:pic>
        <p:nvPicPr>
          <p:cNvPr id="19" name="Picture 2" descr="Intel® Distribution of OpenVINO™ Toolkit">
            <a:extLst>
              <a:ext uri="{FF2B5EF4-FFF2-40B4-BE49-F238E27FC236}">
                <a16:creationId xmlns:a16="http://schemas.microsoft.com/office/drawing/2014/main" id="{4EAA7160-0BFC-4667-0B8F-60781D37D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55" y="5636269"/>
            <a:ext cx="770965" cy="1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49DBFEA-13FE-7F64-8342-9CD76791971B}"/>
              </a:ext>
            </a:extLst>
          </p:cNvPr>
          <p:cNvGrpSpPr/>
          <p:nvPr/>
        </p:nvGrpSpPr>
        <p:grpSpPr>
          <a:xfrm>
            <a:off x="8276962" y="4474350"/>
            <a:ext cx="1261214" cy="1283636"/>
            <a:chOff x="7466194" y="4577982"/>
            <a:chExt cx="1261214" cy="128363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CD95CCC-E5CD-4FFD-F437-F495AD5A4BE5}"/>
                </a:ext>
              </a:extLst>
            </p:cNvPr>
            <p:cNvSpPr/>
            <p:nvPr/>
          </p:nvSpPr>
          <p:spPr bwMode="auto">
            <a:xfrm>
              <a:off x="7466194" y="4577982"/>
              <a:ext cx="1261214" cy="29673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MQTT Listener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7DBE4B4-DD91-5883-66EA-F927D5BFF8D6}"/>
                </a:ext>
              </a:extLst>
            </p:cNvPr>
            <p:cNvSpPr/>
            <p:nvPr/>
          </p:nvSpPr>
          <p:spPr bwMode="auto">
            <a:xfrm>
              <a:off x="7466194" y="5071432"/>
              <a:ext cx="1261214" cy="29673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MQTT Simulator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DD299CF-BAD2-6A28-4154-00BA9C4D961A}"/>
                </a:ext>
              </a:extLst>
            </p:cNvPr>
            <p:cNvSpPr/>
            <p:nvPr/>
          </p:nvSpPr>
          <p:spPr bwMode="auto">
            <a:xfrm>
              <a:off x="7466194" y="5564882"/>
              <a:ext cx="1261214" cy="29673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OPC Simulator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71F0184-B33B-F21B-9D77-DE3ACC14F511}"/>
              </a:ext>
            </a:extLst>
          </p:cNvPr>
          <p:cNvSpPr/>
          <p:nvPr/>
        </p:nvSpPr>
        <p:spPr bwMode="auto">
          <a:xfrm>
            <a:off x="9918729" y="4046674"/>
            <a:ext cx="1793941" cy="1878062"/>
          </a:xfrm>
          <a:prstGeom prst="roundRect">
            <a:avLst>
              <a:gd name="adj" fmla="val 4645"/>
            </a:avLst>
          </a:prstGeom>
          <a:solidFill>
            <a:schemeClr val="accent5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IoT 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Operations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658A5F-D254-24E6-6EF2-6880FCC18AA4}"/>
              </a:ext>
            </a:extLst>
          </p:cNvPr>
          <p:cNvGrpSpPr/>
          <p:nvPr/>
        </p:nvGrpSpPr>
        <p:grpSpPr>
          <a:xfrm>
            <a:off x="10185092" y="4474350"/>
            <a:ext cx="1261214" cy="1283636"/>
            <a:chOff x="7466194" y="4577982"/>
            <a:chExt cx="1261214" cy="1283636"/>
          </a:xfrm>
          <a:solidFill>
            <a:schemeClr val="accent4">
              <a:lumMod val="50000"/>
            </a:schemeClr>
          </a:solidFill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502E212-BE31-CA7E-59E6-2C40775CDC9D}"/>
                </a:ext>
              </a:extLst>
            </p:cNvPr>
            <p:cNvSpPr/>
            <p:nvPr/>
          </p:nvSpPr>
          <p:spPr bwMode="auto">
            <a:xfrm>
              <a:off x="7466194" y="4577982"/>
              <a:ext cx="1261214" cy="296736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Northbound Connector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AEF5DEA-BC34-9DF8-7AE1-C0F536C250B2}"/>
                </a:ext>
              </a:extLst>
            </p:cNvPr>
            <p:cNvSpPr/>
            <p:nvPr/>
          </p:nvSpPr>
          <p:spPr bwMode="auto">
            <a:xfrm>
              <a:off x="7466194" y="5071432"/>
              <a:ext cx="1261214" cy="296736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MQTT Broker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ECE0D3C-6760-2CAC-55FF-C09C50A95D8F}"/>
                </a:ext>
              </a:extLst>
            </p:cNvPr>
            <p:cNvSpPr/>
            <p:nvPr/>
          </p:nvSpPr>
          <p:spPr bwMode="auto">
            <a:xfrm>
              <a:off x="7466194" y="5564882"/>
              <a:ext cx="1261214" cy="296736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OPC UA Broker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1AA5E9-6408-CFDE-1E46-4001C3119032}"/>
              </a:ext>
            </a:extLst>
          </p:cNvPr>
          <p:cNvCxnSpPr>
            <a:cxnSpLocks/>
            <a:stCxn id="27" idx="1"/>
            <a:endCxn id="22" idx="3"/>
          </p:cNvCxnSpPr>
          <p:nvPr/>
        </p:nvCxnSpPr>
        <p:spPr>
          <a:xfrm flipH="1">
            <a:off x="9538176" y="5116168"/>
            <a:ext cx="64691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5655-73B0-B118-C319-FC7DBCB49FE2}"/>
              </a:ext>
            </a:extLst>
          </p:cNvPr>
          <p:cNvCxnSpPr>
            <a:cxnSpLocks/>
            <a:stCxn id="28" idx="1"/>
            <a:endCxn id="23" idx="3"/>
          </p:cNvCxnSpPr>
          <p:nvPr/>
        </p:nvCxnSpPr>
        <p:spPr>
          <a:xfrm flipH="1">
            <a:off x="9538176" y="5609618"/>
            <a:ext cx="64691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6578D-55E6-2AA3-3B5E-5460DA03196D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10815699" y="4771086"/>
            <a:ext cx="0" cy="19671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88F071-2A9B-BD28-96C6-D7E8F5B09843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8907569" y="4771086"/>
            <a:ext cx="0" cy="1967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A7823654-A402-4399-04C3-E258B5BA7B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0983" y="4101673"/>
            <a:ext cx="274320" cy="27432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E00A609-3E15-38DF-95C5-CB50BE5D3637}"/>
              </a:ext>
            </a:extLst>
          </p:cNvPr>
          <p:cNvGrpSpPr/>
          <p:nvPr/>
        </p:nvGrpSpPr>
        <p:grpSpPr>
          <a:xfrm>
            <a:off x="9918730" y="5979735"/>
            <a:ext cx="1793940" cy="337048"/>
            <a:chOff x="9107960" y="6111029"/>
            <a:chExt cx="1793940" cy="33704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23D6D2E-7142-AC05-FC3B-EE5B88B5BBE7}"/>
                </a:ext>
              </a:extLst>
            </p:cNvPr>
            <p:cNvSpPr/>
            <p:nvPr/>
          </p:nvSpPr>
          <p:spPr bwMode="auto">
            <a:xfrm>
              <a:off x="9107960" y="6111029"/>
              <a:ext cx="1793940" cy="337048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InfluxDB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87BEF8F-EACC-BC9A-2E33-8B0C1F03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0215" y="6141412"/>
              <a:ext cx="274320" cy="274320"/>
            </a:xfrm>
            <a:prstGeom prst="rect">
              <a:avLst/>
            </a:prstGeom>
          </p:spPr>
        </p:pic>
      </p:grp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3C77C11F-8B0F-8744-C799-80ADF8177707}"/>
              </a:ext>
            </a:extLst>
          </p:cNvPr>
          <p:cNvSpPr/>
          <p:nvPr/>
        </p:nvSpPr>
        <p:spPr bwMode="auto">
          <a:xfrm>
            <a:off x="6050535" y="583051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60F74DB7-FB87-AA87-2B9E-5D8C5528E14A}"/>
              </a:ext>
            </a:extLst>
          </p:cNvPr>
          <p:cNvSpPr/>
          <p:nvPr/>
        </p:nvSpPr>
        <p:spPr bwMode="auto">
          <a:xfrm>
            <a:off x="8139802" y="523219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FB08F93E-0A16-C326-3C08-3D29475B6A4F}"/>
              </a:ext>
            </a:extLst>
          </p:cNvPr>
          <p:cNvSpPr/>
          <p:nvPr/>
        </p:nvSpPr>
        <p:spPr bwMode="auto">
          <a:xfrm>
            <a:off x="6050535" y="390484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F430646-0607-1D9D-DF26-25EA1BC682A5}"/>
              </a:ext>
            </a:extLst>
          </p:cNvPr>
          <p:cNvCxnSpPr>
            <a:cxnSpLocks/>
          </p:cNvCxnSpPr>
          <p:nvPr/>
        </p:nvCxnSpPr>
        <p:spPr>
          <a:xfrm flipV="1">
            <a:off x="3207575" y="4419600"/>
            <a:ext cx="986764" cy="8125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F2BA79-E8E9-114C-9B11-CAFADC33B2C7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67334" y="4260512"/>
            <a:ext cx="1227005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60E90C-BC7C-3ACA-0565-DE979945DE46}"/>
              </a:ext>
            </a:extLst>
          </p:cNvPr>
          <p:cNvSpPr txBox="1"/>
          <p:nvPr/>
        </p:nvSpPr>
        <p:spPr>
          <a:xfrm>
            <a:off x="2152398" y="4488511"/>
            <a:ext cx="1081232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Analyst /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AI models admin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5EE34D-D973-8CD3-4D36-2689C3C1522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3207575" y="5428584"/>
            <a:ext cx="986764" cy="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C44A8A7E-3686-8819-18F6-595D2E7661D7}"/>
              </a:ext>
            </a:extLst>
          </p:cNvPr>
          <p:cNvSpPr/>
          <p:nvPr/>
        </p:nvSpPr>
        <p:spPr bwMode="auto">
          <a:xfrm>
            <a:off x="3563797" y="464133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8934539-8D00-1934-9BD7-55CE55C805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6364" y="6320593"/>
            <a:ext cx="365760" cy="365760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5AE5319-F663-DE6F-D7BA-24DC91F33400}"/>
              </a:ext>
            </a:extLst>
          </p:cNvPr>
          <p:cNvSpPr/>
          <p:nvPr/>
        </p:nvSpPr>
        <p:spPr bwMode="auto">
          <a:xfrm>
            <a:off x="5785104" y="812981"/>
            <a:ext cx="6324091" cy="1892820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511F76F-CB0C-9567-997E-3D1D2CE151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12062" y="1076957"/>
            <a:ext cx="457200" cy="4572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EE1EA5D-C41A-FFB5-E53A-8D8F930B9DEA}"/>
              </a:ext>
            </a:extLst>
          </p:cNvPr>
          <p:cNvGrpSpPr/>
          <p:nvPr/>
        </p:nvGrpSpPr>
        <p:grpSpPr>
          <a:xfrm>
            <a:off x="9804540" y="931415"/>
            <a:ext cx="1391597" cy="726997"/>
            <a:chOff x="3717849" y="1140073"/>
            <a:chExt cx="1391597" cy="726997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76D4C52-F7AB-2264-1043-2916A18F8FE6}"/>
                </a:ext>
              </a:extLst>
            </p:cNvPr>
            <p:cNvSpPr/>
            <p:nvPr/>
          </p:nvSpPr>
          <p:spPr bwMode="auto">
            <a:xfrm>
              <a:off x="3717849" y="1140073"/>
              <a:ext cx="1391597" cy="72699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Event Hub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738EC3E3-B851-4FDC-D461-00BC0FFC2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230768" y="1449356"/>
              <a:ext cx="365760" cy="36576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5EBD4E-BEA5-E8BF-CC16-AF3870BB84B3}"/>
              </a:ext>
            </a:extLst>
          </p:cNvPr>
          <p:cNvGrpSpPr/>
          <p:nvPr/>
        </p:nvGrpSpPr>
        <p:grpSpPr>
          <a:xfrm>
            <a:off x="9804540" y="1890977"/>
            <a:ext cx="1391597" cy="726997"/>
            <a:chOff x="3717849" y="1928947"/>
            <a:chExt cx="1391597" cy="726997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4CE0423-6457-1121-F0AE-597A1C2702CE}"/>
                </a:ext>
              </a:extLst>
            </p:cNvPr>
            <p:cNvSpPr/>
            <p:nvPr/>
          </p:nvSpPr>
          <p:spPr bwMode="auto">
            <a:xfrm>
              <a:off x="3717849" y="1928947"/>
              <a:ext cx="1391597" cy="72699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Event Grid</a:t>
              </a: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AA1251E3-4929-744A-8144-3D068088B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30767" y="2240870"/>
              <a:ext cx="365760" cy="365760"/>
            </a:xfrm>
            <a:prstGeom prst="rect">
              <a:avLst/>
            </a:prstGeom>
          </p:spPr>
        </p:pic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BA85F6D1-BC0C-2AD7-9F3B-835EB45CEBD9}"/>
              </a:ext>
            </a:extLst>
          </p:cNvPr>
          <p:cNvCxnSpPr>
            <a:cxnSpLocks/>
            <a:stCxn id="26" idx="3"/>
            <a:endCxn id="62" idx="3"/>
          </p:cNvCxnSpPr>
          <p:nvPr/>
        </p:nvCxnSpPr>
        <p:spPr>
          <a:xfrm flipH="1" flipV="1">
            <a:off x="11196137" y="2254476"/>
            <a:ext cx="250169" cy="2368242"/>
          </a:xfrm>
          <a:prstGeom prst="bentConnector3">
            <a:avLst>
              <a:gd name="adj1" fmla="val -52796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A6FC022-C442-8855-75BD-AFA274BB6C0F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10500339" y="1658412"/>
            <a:ext cx="0" cy="23256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8529ABDA-3283-0E75-E076-B8F34AACAE17}"/>
              </a:ext>
            </a:extLst>
          </p:cNvPr>
          <p:cNvSpPr/>
          <p:nvPr/>
        </p:nvSpPr>
        <p:spPr bwMode="auto">
          <a:xfrm>
            <a:off x="11452296" y="211731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D08F1A-409D-F618-6A18-3186AD6C5963}"/>
              </a:ext>
            </a:extLst>
          </p:cNvPr>
          <p:cNvGrpSpPr/>
          <p:nvPr/>
        </p:nvGrpSpPr>
        <p:grpSpPr>
          <a:xfrm>
            <a:off x="5902798" y="1086713"/>
            <a:ext cx="3381644" cy="1375961"/>
            <a:chOff x="5767417" y="918176"/>
            <a:chExt cx="3381644" cy="1375961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FF3773F-17CD-072B-C0D9-00F34D8DFD0A}"/>
                </a:ext>
              </a:extLst>
            </p:cNvPr>
            <p:cNvSpPr/>
            <p:nvPr/>
          </p:nvSpPr>
          <p:spPr bwMode="auto">
            <a:xfrm>
              <a:off x="5767417" y="918176"/>
              <a:ext cx="3381644" cy="137596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Data Explorer (ADX)</a:t>
              </a: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0D99A690-96C1-B4E0-77C6-C95A8EE26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70150" y="1518219"/>
              <a:ext cx="548640" cy="548640"/>
            </a:xfrm>
            <a:prstGeom prst="rect">
              <a:avLst/>
            </a:prstGeom>
          </p:spPr>
        </p:pic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E7A14F1-0FAA-813F-FE91-C11922EEF250}"/>
                </a:ext>
              </a:extLst>
            </p:cNvPr>
            <p:cNvSpPr/>
            <p:nvPr/>
          </p:nvSpPr>
          <p:spPr bwMode="auto">
            <a:xfrm>
              <a:off x="5874262" y="986274"/>
              <a:ext cx="1197407" cy="1239764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ADX Dashboards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99E09C05-793F-85DE-EFCB-A13DEE5E1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94621" y="1517010"/>
              <a:ext cx="548640" cy="548640"/>
            </a:xfrm>
            <a:prstGeom prst="rect">
              <a:avLst/>
            </a:prstGeom>
          </p:spPr>
        </p:pic>
      </p:grp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228A5E9F-EDAC-308B-854D-64390D50E476}"/>
              </a:ext>
            </a:extLst>
          </p:cNvPr>
          <p:cNvCxnSpPr>
            <a:cxnSpLocks/>
            <a:stCxn id="59" idx="1"/>
            <a:endCxn id="73" idx="3"/>
          </p:cNvCxnSpPr>
          <p:nvPr/>
        </p:nvCxnSpPr>
        <p:spPr>
          <a:xfrm rot="10800000" flipV="1">
            <a:off x="9284442" y="1294914"/>
            <a:ext cx="520098" cy="4797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E26905EC-0A88-4D3A-AB23-C27813919F24}"/>
              </a:ext>
            </a:extLst>
          </p:cNvPr>
          <p:cNvSpPr/>
          <p:nvPr/>
        </p:nvSpPr>
        <p:spPr bwMode="auto">
          <a:xfrm>
            <a:off x="9390310" y="96622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90DCEF-F59A-9CE1-1107-2B24EF98BCC3}"/>
              </a:ext>
            </a:extLst>
          </p:cNvPr>
          <p:cNvSpPr txBox="1"/>
          <p:nvPr/>
        </p:nvSpPr>
        <p:spPr>
          <a:xfrm>
            <a:off x="439772" y="825853"/>
            <a:ext cx="3328783" cy="30777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IoT Operations deployed on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 Rancher K3s Arc-enabled Kubernetes cluster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with MQTT and OPC broker services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OVMS deployed on the cluster and pre-loaded with sample models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Human pose detection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Welding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Defect detection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Object detection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RTSP feed via available in-client application (with simulated RTSP feed)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RTSP feed use real RTSP feed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(or use Jumpstart simulated feed)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running on the cluster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OVMS creates API service using the desired pre-loaded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Simulated MQTT and OPC data sent to brokers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pipeline from edge to cloud via Northbound connectors to Event Grid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Event Hub received data from Event Grid for additional reporting and dashboards in ADX</a:t>
            </a:r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E46E72F8-6334-88BB-9CD0-94B0DC2604D3}"/>
              </a:ext>
            </a:extLst>
          </p:cNvPr>
          <p:cNvSpPr/>
          <p:nvPr/>
        </p:nvSpPr>
        <p:spPr bwMode="auto">
          <a:xfrm>
            <a:off x="4093916" y="529296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3973CB67-D3CF-5BBA-443F-39028865AF28}"/>
              </a:ext>
            </a:extLst>
          </p:cNvPr>
          <p:cNvSpPr/>
          <p:nvPr/>
        </p:nvSpPr>
        <p:spPr bwMode="auto">
          <a:xfrm>
            <a:off x="11434076" y="421419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A9BF72-2E69-F4EC-5486-A13A3BE73F7F}"/>
              </a:ext>
            </a:extLst>
          </p:cNvPr>
          <p:cNvGrpSpPr/>
          <p:nvPr/>
        </p:nvGrpSpPr>
        <p:grpSpPr>
          <a:xfrm>
            <a:off x="8005531" y="2925984"/>
            <a:ext cx="3702071" cy="1060908"/>
            <a:chOff x="8005531" y="2925984"/>
            <a:chExt cx="3702071" cy="106090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3DB6192-F707-E12B-A74D-F95B18586061}"/>
                </a:ext>
              </a:extLst>
            </p:cNvPr>
            <p:cNvSpPr/>
            <p:nvPr/>
          </p:nvSpPr>
          <p:spPr bwMode="auto">
            <a:xfrm>
              <a:off x="8005531" y="2925984"/>
              <a:ext cx="3702071" cy="1060908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1A72B95-4CF8-5DE9-C811-3262B04E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314711" y="3108224"/>
              <a:ext cx="1129344" cy="650592"/>
            </a:xfrm>
            <a:prstGeom prst="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1F1C4F-7C30-B6F7-087F-5E17AB6AF5FB}"/>
                </a:ext>
              </a:extLst>
            </p:cNvPr>
            <p:cNvGrpSpPr/>
            <p:nvPr/>
          </p:nvGrpSpPr>
          <p:grpSpPr>
            <a:xfrm>
              <a:off x="8106236" y="3040179"/>
              <a:ext cx="367935" cy="819961"/>
              <a:chOff x="8091907" y="3004256"/>
              <a:chExt cx="367935" cy="819961"/>
            </a:xfrm>
          </p:grpSpPr>
          <p:pic>
            <p:nvPicPr>
              <p:cNvPr id="42" name="Picture 41" descr="Icon&#10;&#10;Description automatically generated">
                <a:extLst>
                  <a:ext uri="{FF2B5EF4-FFF2-40B4-BE49-F238E27FC236}">
                    <a16:creationId xmlns:a16="http://schemas.microsoft.com/office/drawing/2014/main" id="{D9FDAA43-390C-FF4D-ECCB-C4F841DC8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4082" y="3004256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909FB0DA-048B-BF8A-F194-9798BC03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091907" y="3458457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DE347E-65B5-FFAB-BCA4-9C08CF26E384}"/>
                </a:ext>
              </a:extLst>
            </p:cNvPr>
            <p:cNvSpPr txBox="1"/>
            <p:nvPr/>
          </p:nvSpPr>
          <p:spPr>
            <a:xfrm>
              <a:off x="8489661" y="3175249"/>
              <a:ext cx="1915289" cy="5286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Grafana and InfluxDB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IT/OT o</a:t>
              </a:r>
              <a:r>
                <a:rPr kumimoji="0" lang="en-US" sz="105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bservability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and m</a:t>
              </a:r>
              <a:r>
                <a:rPr kumimoji="0" lang="en-US" sz="105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onitoring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dashboards</a:t>
              </a: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8DE53163-F20D-C6AE-CDAB-E981B73DAF0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1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Motors </a:t>
            </a:r>
            <a:r>
              <a:rPr lang="en-US" sz="2400" noProof="0">
                <a:latin typeface="Segoe UI Semibold (Headings)"/>
              </a:rPr>
              <a:t>– Data pipeline </a:t>
            </a:r>
            <a:r>
              <a:rPr lang="en-US" sz="2400" spc="-50">
                <a:latin typeface="Segoe UI Semibold (Headings)"/>
              </a:rPr>
              <a:t>architecture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CD42156-CD54-76F7-D593-3C545421B59E}"/>
              </a:ext>
            </a:extLst>
          </p:cNvPr>
          <p:cNvSpPr txBox="1"/>
          <p:nvPr/>
        </p:nvSpPr>
        <p:spPr>
          <a:xfrm>
            <a:off x="186811" y="4255634"/>
            <a:ext cx="3217102" cy="24622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Simulated MQTT and OPC UA data sent to brokers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IoT Operations MQ relays messages to the pre-build Northbound Connector.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Northbound Connector publishes messages to Azure Event Grid using MQTT v5.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Event Hub receives data from Event Grid for additional reporting and dashboards in ADX.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ADX data connector receives messages from Event Hub and stores in the manufacturing database for real-time analytics and dashboard reports.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Contoso Motors corporate management roles access ADX dashboards reports.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ADX Dashboards connects to ADX database and renders reports with real-time data.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Contoso Motors OT Frontline workers can use dashboards in the edge to gain operational insights</a:t>
            </a: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687B5FDF-5F9D-73AF-42FA-1F08AA7403E0}"/>
              </a:ext>
            </a:extLst>
          </p:cNvPr>
          <p:cNvSpPr/>
          <p:nvPr/>
        </p:nvSpPr>
        <p:spPr bwMode="auto">
          <a:xfrm>
            <a:off x="3595312" y="862779"/>
            <a:ext cx="8517372" cy="2182933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271B59-34CE-AF76-F60E-8ADBB33E1C4E}"/>
              </a:ext>
            </a:extLst>
          </p:cNvPr>
          <p:cNvSpPr/>
          <p:nvPr/>
        </p:nvSpPr>
        <p:spPr bwMode="auto">
          <a:xfrm>
            <a:off x="3595312" y="4220611"/>
            <a:ext cx="4093762" cy="255489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Factory floor-located, Rancher K3s 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Kubernetes cluster,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Detroit, US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D063B5-AC12-B50B-2164-2D717BDB2120}"/>
              </a:ext>
            </a:extLst>
          </p:cNvPr>
          <p:cNvSpPr/>
          <p:nvPr/>
        </p:nvSpPr>
        <p:spPr bwMode="auto">
          <a:xfrm>
            <a:off x="3769674" y="4784745"/>
            <a:ext cx="1793941" cy="1878062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Simulation stack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112ABE-C91F-29B1-4818-FC7FC4B6D965}"/>
              </a:ext>
            </a:extLst>
          </p:cNvPr>
          <p:cNvGrpSpPr/>
          <p:nvPr/>
        </p:nvGrpSpPr>
        <p:grpSpPr>
          <a:xfrm>
            <a:off x="4036037" y="5212421"/>
            <a:ext cx="1261214" cy="1283636"/>
            <a:chOff x="7466194" y="4577982"/>
            <a:chExt cx="1261214" cy="128363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7484B32-9A76-CDF5-9977-AEBF8D8B0CC0}"/>
                </a:ext>
              </a:extLst>
            </p:cNvPr>
            <p:cNvSpPr/>
            <p:nvPr/>
          </p:nvSpPr>
          <p:spPr bwMode="auto">
            <a:xfrm>
              <a:off x="7466194" y="4577982"/>
              <a:ext cx="1261214" cy="29673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MQTT Listener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2CC33A6-194C-51B0-31B2-8762DAB0AF4D}"/>
                </a:ext>
              </a:extLst>
            </p:cNvPr>
            <p:cNvSpPr/>
            <p:nvPr/>
          </p:nvSpPr>
          <p:spPr bwMode="auto">
            <a:xfrm>
              <a:off x="7466194" y="5071432"/>
              <a:ext cx="1261214" cy="29673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MQTT Simulator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2B9638C-DC00-948E-FAC5-F5B911E59166}"/>
                </a:ext>
              </a:extLst>
            </p:cNvPr>
            <p:cNvSpPr/>
            <p:nvPr/>
          </p:nvSpPr>
          <p:spPr bwMode="auto">
            <a:xfrm>
              <a:off x="7466194" y="5564882"/>
              <a:ext cx="1261214" cy="296736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OPC Simulator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61F3D7-EA5E-2F9B-F6FA-668D1C753DC3}"/>
              </a:ext>
            </a:extLst>
          </p:cNvPr>
          <p:cNvSpPr/>
          <p:nvPr/>
        </p:nvSpPr>
        <p:spPr bwMode="auto">
          <a:xfrm>
            <a:off x="5677804" y="4784745"/>
            <a:ext cx="1793941" cy="1878062"/>
          </a:xfrm>
          <a:prstGeom prst="roundRect">
            <a:avLst>
              <a:gd name="adj" fmla="val 4645"/>
            </a:avLst>
          </a:prstGeom>
          <a:solidFill>
            <a:schemeClr val="accent5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IoT 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Operations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527F0-0176-4FA3-B62A-DBB5C76D9CEC}"/>
              </a:ext>
            </a:extLst>
          </p:cNvPr>
          <p:cNvGrpSpPr/>
          <p:nvPr/>
        </p:nvGrpSpPr>
        <p:grpSpPr>
          <a:xfrm>
            <a:off x="5944167" y="5212421"/>
            <a:ext cx="1261214" cy="1283636"/>
            <a:chOff x="7466194" y="4577982"/>
            <a:chExt cx="1261214" cy="1283636"/>
          </a:xfrm>
          <a:solidFill>
            <a:schemeClr val="accent4">
              <a:lumMod val="50000"/>
            </a:schemeClr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4D8713-8F17-2BE3-E076-877678CA24A2}"/>
                </a:ext>
              </a:extLst>
            </p:cNvPr>
            <p:cNvSpPr/>
            <p:nvPr/>
          </p:nvSpPr>
          <p:spPr bwMode="auto">
            <a:xfrm>
              <a:off x="7466194" y="4577982"/>
              <a:ext cx="1261214" cy="296736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Northbound Connector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5880F34-DDB6-01FC-A547-AA9D90BEF892}"/>
                </a:ext>
              </a:extLst>
            </p:cNvPr>
            <p:cNvSpPr/>
            <p:nvPr/>
          </p:nvSpPr>
          <p:spPr bwMode="auto">
            <a:xfrm>
              <a:off x="7466194" y="5071432"/>
              <a:ext cx="1261214" cy="296736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MQTT Broker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1434BCB-76BA-51F9-1645-3B51E53C8049}"/>
                </a:ext>
              </a:extLst>
            </p:cNvPr>
            <p:cNvSpPr/>
            <p:nvPr/>
          </p:nvSpPr>
          <p:spPr bwMode="auto">
            <a:xfrm>
              <a:off x="7466194" y="5564882"/>
              <a:ext cx="1261214" cy="296736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OPC UA Broker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05E9EA-A454-11D2-BC4C-50C1555C6A27}"/>
              </a:ext>
            </a:extLst>
          </p:cNvPr>
          <p:cNvCxnSpPr>
            <a:cxnSpLocks/>
          </p:cNvCxnSpPr>
          <p:nvPr/>
        </p:nvCxnSpPr>
        <p:spPr>
          <a:xfrm flipH="1">
            <a:off x="5297251" y="5854239"/>
            <a:ext cx="64691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B12FC1-9CC3-0EB3-9AE0-258148668681}"/>
              </a:ext>
            </a:extLst>
          </p:cNvPr>
          <p:cNvCxnSpPr>
            <a:cxnSpLocks/>
          </p:cNvCxnSpPr>
          <p:nvPr/>
        </p:nvCxnSpPr>
        <p:spPr>
          <a:xfrm flipH="1">
            <a:off x="5297251" y="6347689"/>
            <a:ext cx="64691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F4D0D3-1798-C280-7451-0F7989626588}"/>
              </a:ext>
            </a:extLst>
          </p:cNvPr>
          <p:cNvCxnSpPr>
            <a:cxnSpLocks/>
          </p:cNvCxnSpPr>
          <p:nvPr/>
        </p:nvCxnSpPr>
        <p:spPr>
          <a:xfrm flipV="1">
            <a:off x="6574774" y="5509157"/>
            <a:ext cx="0" cy="19671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1BDEEB5-23C7-0E6F-B00E-0C2C9A723B0B}"/>
              </a:ext>
            </a:extLst>
          </p:cNvPr>
          <p:cNvCxnSpPr>
            <a:cxnSpLocks/>
          </p:cNvCxnSpPr>
          <p:nvPr/>
        </p:nvCxnSpPr>
        <p:spPr>
          <a:xfrm>
            <a:off x="4666644" y="5509157"/>
            <a:ext cx="0" cy="1967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>
            <a:extLst>
              <a:ext uri="{FF2B5EF4-FFF2-40B4-BE49-F238E27FC236}">
                <a16:creationId xmlns:a16="http://schemas.microsoft.com/office/drawing/2014/main" id="{CC0F6D0C-C4A2-AC8D-C49B-FA9AFDC84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0058" y="4839744"/>
            <a:ext cx="274320" cy="274320"/>
          </a:xfrm>
          <a:prstGeom prst="rect">
            <a:avLst/>
          </a:prstGeom>
        </p:spPr>
      </p:pic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8E8A991-37C7-4F37-C8E1-985D1CD3BFDD}"/>
              </a:ext>
            </a:extLst>
          </p:cNvPr>
          <p:cNvSpPr/>
          <p:nvPr/>
        </p:nvSpPr>
        <p:spPr bwMode="auto">
          <a:xfrm>
            <a:off x="3898877" y="597026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03ED0494-5994-CAAD-93BE-B64F59361D73}"/>
              </a:ext>
            </a:extLst>
          </p:cNvPr>
          <p:cNvSpPr/>
          <p:nvPr/>
        </p:nvSpPr>
        <p:spPr bwMode="auto">
          <a:xfrm>
            <a:off x="7273471" y="572377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37C3A5A-2271-E7E5-6E08-63CD6961B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0277" y="4316866"/>
            <a:ext cx="365760" cy="36576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62415B9-46E3-2E61-63E8-40DD6C1CF662}"/>
              </a:ext>
            </a:extLst>
          </p:cNvPr>
          <p:cNvCxnSpPr>
            <a:cxnSpLocks/>
          </p:cNvCxnSpPr>
          <p:nvPr/>
        </p:nvCxnSpPr>
        <p:spPr>
          <a:xfrm flipV="1">
            <a:off x="6574773" y="6003645"/>
            <a:ext cx="0" cy="19671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C24EBB5-365E-D20D-033A-5E09ED44631A}"/>
              </a:ext>
            </a:extLst>
          </p:cNvPr>
          <p:cNvGrpSpPr/>
          <p:nvPr/>
        </p:nvGrpSpPr>
        <p:grpSpPr>
          <a:xfrm>
            <a:off x="3595312" y="3194392"/>
            <a:ext cx="4093762" cy="944629"/>
            <a:chOff x="3437780" y="2971800"/>
            <a:chExt cx="4093762" cy="944629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9CA3B35-F917-3667-96B1-AAA4FF7A35E6}"/>
                </a:ext>
              </a:extLst>
            </p:cNvPr>
            <p:cNvSpPr/>
            <p:nvPr/>
          </p:nvSpPr>
          <p:spPr bwMode="auto">
            <a:xfrm>
              <a:off x="3437780" y="2971800"/>
              <a:ext cx="4093762" cy="944629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64E6AC9-0271-304E-507D-536D69434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6109" y="3118818"/>
              <a:ext cx="1129344" cy="650592"/>
            </a:xfrm>
            <a:prstGeom prst="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44AC365-0458-BC8A-43C2-67D375C715DF}"/>
                </a:ext>
              </a:extLst>
            </p:cNvPr>
            <p:cNvGrpSpPr/>
            <p:nvPr/>
          </p:nvGrpSpPr>
          <p:grpSpPr>
            <a:xfrm>
              <a:off x="3512745" y="3019019"/>
              <a:ext cx="367935" cy="819961"/>
              <a:chOff x="8066167" y="3033847"/>
              <a:chExt cx="367935" cy="819961"/>
            </a:xfrm>
          </p:grpSpPr>
          <p:pic>
            <p:nvPicPr>
              <p:cNvPr id="67" name="Picture 66" descr="Icon&#10;&#10;Description automatically generated">
                <a:extLst>
                  <a:ext uri="{FF2B5EF4-FFF2-40B4-BE49-F238E27FC236}">
                    <a16:creationId xmlns:a16="http://schemas.microsoft.com/office/drawing/2014/main" id="{9F0D4B5B-E589-D51B-A000-8C9252263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8342" y="3033847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AE0F5841-A826-8104-E8D7-0C8BC1552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066167" y="3488048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EE705A-1FA8-AEC7-4BDD-E1DC75BFB704}"/>
                </a:ext>
              </a:extLst>
            </p:cNvPr>
            <p:cNvSpPr txBox="1"/>
            <p:nvPr/>
          </p:nvSpPr>
          <p:spPr>
            <a:xfrm>
              <a:off x="4122861" y="3187346"/>
              <a:ext cx="1915289" cy="5286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Grafana and InfluxDB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IT/OT o</a:t>
              </a:r>
              <a:r>
                <a:rPr kumimoji="0" lang="en-US" sz="105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bservability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and m</a:t>
              </a:r>
              <a:r>
                <a:rPr kumimoji="0" lang="en-US" sz="105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onitoring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dashboards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A8E513D-8FC2-210A-19C2-EA083C9FECAD}"/>
              </a:ext>
            </a:extLst>
          </p:cNvPr>
          <p:cNvSpPr/>
          <p:nvPr/>
        </p:nvSpPr>
        <p:spPr bwMode="auto">
          <a:xfrm>
            <a:off x="8750661" y="4220337"/>
            <a:ext cx="3362023" cy="2554893"/>
          </a:xfrm>
          <a:prstGeom prst="roundRect">
            <a:avLst>
              <a:gd name="adj" fmla="val 4645"/>
            </a:avLst>
          </a:prstGeom>
          <a:ln>
            <a:solidFill>
              <a:srgbClr val="A1F30D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Factory floor-located, Rancher K3s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Arc-enabled Kubernetes cluster,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Monterrey, MX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74FCEC3-63EC-A4FA-0115-5D76E6A9D2C6}"/>
              </a:ext>
            </a:extLst>
          </p:cNvPr>
          <p:cNvCxnSpPr>
            <a:cxnSpLocks/>
            <a:stCxn id="71" idx="1"/>
            <a:endCxn id="9" idx="3"/>
          </p:cNvCxnSpPr>
          <p:nvPr/>
        </p:nvCxnSpPr>
        <p:spPr>
          <a:xfrm flipH="1">
            <a:off x="7689074" y="5497784"/>
            <a:ext cx="1061587" cy="274"/>
          </a:xfrm>
          <a:prstGeom prst="straightConnector1">
            <a:avLst/>
          </a:prstGeom>
          <a:ln>
            <a:solidFill>
              <a:srgbClr val="A1F30D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ACD6D1E-1A13-BCCE-90C1-36465AC7FE93}"/>
              </a:ext>
            </a:extLst>
          </p:cNvPr>
          <p:cNvSpPr/>
          <p:nvPr/>
        </p:nvSpPr>
        <p:spPr bwMode="auto">
          <a:xfrm>
            <a:off x="8750661" y="3194391"/>
            <a:ext cx="3362023" cy="944629"/>
          </a:xfrm>
          <a:prstGeom prst="roundRect">
            <a:avLst>
              <a:gd name="adj" fmla="val 4645"/>
            </a:avLst>
          </a:prstGeom>
          <a:ln>
            <a:solidFill>
              <a:srgbClr val="A1F30D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22E1A93A-5AEB-9D37-EC2E-4C43BBBE8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701" y="3345546"/>
            <a:ext cx="1129344" cy="650592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C38D0098-8D1F-F226-221C-EC08CAAF31CC}"/>
              </a:ext>
            </a:extLst>
          </p:cNvPr>
          <p:cNvGrpSpPr/>
          <p:nvPr/>
        </p:nvGrpSpPr>
        <p:grpSpPr>
          <a:xfrm>
            <a:off x="11665078" y="3256724"/>
            <a:ext cx="367935" cy="819961"/>
            <a:chOff x="8066167" y="3033847"/>
            <a:chExt cx="367935" cy="819961"/>
          </a:xfrm>
        </p:grpSpPr>
        <p:pic>
          <p:nvPicPr>
            <p:cNvPr id="90" name="Picture 89" descr="Icon&#10;&#10;Description automatically generated">
              <a:extLst>
                <a:ext uri="{FF2B5EF4-FFF2-40B4-BE49-F238E27FC236}">
                  <a16:creationId xmlns:a16="http://schemas.microsoft.com/office/drawing/2014/main" id="{B585854D-050D-97E0-ABD7-1A583E502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8342" y="3033847"/>
              <a:ext cx="365760" cy="365760"/>
            </a:xfrm>
            <a:prstGeom prst="rect">
              <a:avLst/>
            </a:pr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505796E0-88B7-8C28-5A67-47C0ACFF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66167" y="3488048"/>
              <a:ext cx="365760" cy="365760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769CB0D0-BB6D-CF89-0F30-5B0331C1572C}"/>
              </a:ext>
            </a:extLst>
          </p:cNvPr>
          <p:cNvSpPr txBox="1"/>
          <p:nvPr/>
        </p:nvSpPr>
        <p:spPr>
          <a:xfrm>
            <a:off x="9870830" y="3400426"/>
            <a:ext cx="1915289" cy="528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Grafana and InfluxDB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IT/OT o</a:t>
            </a: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bservability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and m</a:t>
            </a: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onitoring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dashboards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B91451E-B07B-7BAB-073A-D64AE35910E4}"/>
              </a:ext>
            </a:extLst>
          </p:cNvPr>
          <p:cNvSpPr txBox="1"/>
          <p:nvPr/>
        </p:nvSpPr>
        <p:spPr>
          <a:xfrm>
            <a:off x="7753243" y="5525745"/>
            <a:ext cx="933248" cy="25391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defTabSz="914473">
              <a:defRPr sz="800">
                <a:solidFill>
                  <a:srgbClr val="A1F30D"/>
                </a:solidFill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A1F30D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Replica site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6149EE2-80C1-C1C2-C09C-39D99B2B57C4}"/>
              </a:ext>
            </a:extLst>
          </p:cNvPr>
          <p:cNvGrpSpPr/>
          <p:nvPr/>
        </p:nvGrpSpPr>
        <p:grpSpPr>
          <a:xfrm>
            <a:off x="7524067" y="1640056"/>
            <a:ext cx="1391597" cy="726997"/>
            <a:chOff x="3717849" y="1928947"/>
            <a:chExt cx="1391597" cy="726997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E0796A4D-5A7E-3C97-4EA1-6C8AFA9DB0FB}"/>
                </a:ext>
              </a:extLst>
            </p:cNvPr>
            <p:cNvSpPr/>
            <p:nvPr/>
          </p:nvSpPr>
          <p:spPr bwMode="auto">
            <a:xfrm>
              <a:off x="3717849" y="1928947"/>
              <a:ext cx="1391597" cy="72699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Event Grid</a:t>
              </a:r>
            </a:p>
          </p:txBody>
        </p: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D8C3639C-082A-1C82-258D-6BB72FB78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30767" y="2240870"/>
              <a:ext cx="365760" cy="36576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40B1834-62CB-F56D-1C9A-55F0564A1CB0}"/>
              </a:ext>
            </a:extLst>
          </p:cNvPr>
          <p:cNvGrpSpPr/>
          <p:nvPr/>
        </p:nvGrpSpPr>
        <p:grpSpPr>
          <a:xfrm>
            <a:off x="9735873" y="1640056"/>
            <a:ext cx="1391597" cy="726997"/>
            <a:chOff x="3717849" y="1140073"/>
            <a:chExt cx="1391597" cy="726997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6DB772EE-6C38-9114-78F7-D52471835F87}"/>
                </a:ext>
              </a:extLst>
            </p:cNvPr>
            <p:cNvSpPr/>
            <p:nvPr/>
          </p:nvSpPr>
          <p:spPr bwMode="auto">
            <a:xfrm>
              <a:off x="3717849" y="1140073"/>
              <a:ext cx="1391597" cy="72699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Event Hub</a:t>
              </a:r>
            </a:p>
          </p:txBody>
        </p:sp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D8745298-E893-2525-0FCB-FE4CE3953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30768" y="1449356"/>
              <a:ext cx="365760" cy="36576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BE1D945-73D1-3660-2031-B9D8091FAC6B}"/>
              </a:ext>
            </a:extLst>
          </p:cNvPr>
          <p:cNvGrpSpPr/>
          <p:nvPr/>
        </p:nvGrpSpPr>
        <p:grpSpPr>
          <a:xfrm>
            <a:off x="3769674" y="995593"/>
            <a:ext cx="3564521" cy="2015924"/>
            <a:chOff x="3435520" y="847091"/>
            <a:chExt cx="3564521" cy="2015924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47D3FA2-C1A4-1942-C579-B36A733C6219}"/>
                </a:ext>
              </a:extLst>
            </p:cNvPr>
            <p:cNvGrpSpPr/>
            <p:nvPr/>
          </p:nvGrpSpPr>
          <p:grpSpPr>
            <a:xfrm>
              <a:off x="3435520" y="847091"/>
              <a:ext cx="3564521" cy="2015924"/>
              <a:chOff x="5692969" y="909874"/>
              <a:chExt cx="3564521" cy="2015924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AA4D3505-7613-8C38-B163-B36D21F1FDC9}"/>
                  </a:ext>
                </a:extLst>
              </p:cNvPr>
              <p:cNvSpPr/>
              <p:nvPr/>
            </p:nvSpPr>
            <p:spPr bwMode="auto">
              <a:xfrm>
                <a:off x="5692969" y="909874"/>
                <a:ext cx="3564521" cy="2015924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Data Explorer (ADX)</a:t>
                </a:r>
              </a:p>
            </p:txBody>
          </p:sp>
          <p:pic>
            <p:nvPicPr>
              <p:cNvPr id="146" name="Graphic 145">
                <a:extLst>
                  <a:ext uri="{FF2B5EF4-FFF2-40B4-BE49-F238E27FC236}">
                    <a16:creationId xmlns:a16="http://schemas.microsoft.com/office/drawing/2014/main" id="{7D6A5688-97EE-B0A9-426E-2B5A79013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964941" y="1688665"/>
                <a:ext cx="548640" cy="548640"/>
              </a:xfrm>
              <a:prstGeom prst="rect">
                <a:avLst/>
              </a:prstGeom>
            </p:spPr>
          </p:pic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ABE96ABB-C703-4E0F-B9DF-1097AABC3159}"/>
                  </a:ext>
                </a:extLst>
              </p:cNvPr>
              <p:cNvSpPr/>
              <p:nvPr/>
            </p:nvSpPr>
            <p:spPr bwMode="auto">
              <a:xfrm>
                <a:off x="5911011" y="1014851"/>
                <a:ext cx="1419727" cy="1838393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ADX Dashboards</a:t>
                </a:r>
              </a:p>
            </p:txBody>
          </p:sp>
          <p:pic>
            <p:nvPicPr>
              <p:cNvPr id="148" name="Graphic 147">
                <a:extLst>
                  <a:ext uri="{FF2B5EF4-FFF2-40B4-BE49-F238E27FC236}">
                    <a16:creationId xmlns:a16="http://schemas.microsoft.com/office/drawing/2014/main" id="{41289727-2008-B68D-9774-B1CE0F5BA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43823" y="1338591"/>
                <a:ext cx="548640" cy="548640"/>
              </a:xfrm>
              <a:prstGeom prst="rect">
                <a:avLst/>
              </a:prstGeom>
            </p:spPr>
          </p:pic>
        </p:grpSp>
        <p:pic>
          <p:nvPicPr>
            <p:cNvPr id="149" name="Picture 2">
              <a:extLst>
                <a:ext uri="{FF2B5EF4-FFF2-40B4-BE49-F238E27FC236}">
                  <a16:creationId xmlns:a16="http://schemas.microsoft.com/office/drawing/2014/main" id="{BCCEA34E-C27A-5C86-D6F4-637D89112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200" y="1963729"/>
              <a:ext cx="1266987" cy="747526"/>
            </a:xfrm>
            <a:prstGeom prst="rect">
              <a:avLst/>
            </a:prstGeom>
            <a:ln>
              <a:solidFill>
                <a:schemeClr val="tx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91FF989C-7431-3C4D-DAF9-D9CC2BC90CFA}"/>
              </a:ext>
            </a:extLst>
          </p:cNvPr>
          <p:cNvCxnSpPr>
            <a:cxnSpLocks/>
            <a:endCxn id="142" idx="0"/>
          </p:cNvCxnSpPr>
          <p:nvPr/>
        </p:nvCxnSpPr>
        <p:spPr>
          <a:xfrm>
            <a:off x="7334195" y="1424310"/>
            <a:ext cx="3097477" cy="215746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388F941-8ED5-2E92-3937-159E4896FFC4}"/>
              </a:ext>
            </a:extLst>
          </p:cNvPr>
          <p:cNvCxnSpPr>
            <a:stCxn id="103" idx="3"/>
            <a:endCxn id="142" idx="1"/>
          </p:cNvCxnSpPr>
          <p:nvPr/>
        </p:nvCxnSpPr>
        <p:spPr>
          <a:xfrm>
            <a:off x="8915664" y="2003555"/>
            <a:ext cx="82020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D410DF44-9C8E-F67B-95DF-7667C20A52EE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205381" y="2367053"/>
            <a:ext cx="671184" cy="2993736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F77F3F74-D3C1-0908-AB17-3EBA8049FA57}"/>
              </a:ext>
            </a:extLst>
          </p:cNvPr>
          <p:cNvSpPr/>
          <p:nvPr/>
        </p:nvSpPr>
        <p:spPr bwMode="auto">
          <a:xfrm>
            <a:off x="7349516" y="521242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7576E6C3-AF12-B25C-2584-7A64F8E2DD6B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52616" y="3747337"/>
            <a:ext cx="2970630" cy="225466"/>
          </a:xfrm>
          <a:prstGeom prst="bentConnector3">
            <a:avLst>
              <a:gd name="adj1" fmla="val -789"/>
            </a:avLst>
          </a:prstGeom>
          <a:ln>
            <a:solidFill>
              <a:srgbClr val="A1F30D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Graphic 176">
            <a:extLst>
              <a:ext uri="{FF2B5EF4-FFF2-40B4-BE49-F238E27FC236}">
                <a16:creationId xmlns:a16="http://schemas.microsoft.com/office/drawing/2014/main" id="{72ABA099-1938-1B1B-07E3-6A01927730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19358" y="967110"/>
            <a:ext cx="457200" cy="457200"/>
          </a:xfrm>
          <a:prstGeom prst="rect">
            <a:avLst/>
          </a:prstGeom>
        </p:spPr>
      </p:pic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434C5B38-1445-7022-2BDF-BC6A4A62724D}"/>
              </a:ext>
            </a:extLst>
          </p:cNvPr>
          <p:cNvSpPr/>
          <p:nvPr/>
        </p:nvSpPr>
        <p:spPr bwMode="auto">
          <a:xfrm>
            <a:off x="8384350" y="514726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7B524CD6-D26B-38C0-7238-FA1814504652}"/>
              </a:ext>
            </a:extLst>
          </p:cNvPr>
          <p:cNvSpPr/>
          <p:nvPr/>
        </p:nvSpPr>
        <p:spPr bwMode="auto">
          <a:xfrm>
            <a:off x="9188608" y="106081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5DC63CC7-59E5-F40C-DF1F-0D16D5B786CC}"/>
              </a:ext>
            </a:extLst>
          </p:cNvPr>
          <p:cNvSpPr/>
          <p:nvPr/>
        </p:nvSpPr>
        <p:spPr bwMode="auto">
          <a:xfrm>
            <a:off x="9188608" y="210043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F48CA9BB-01A4-2EBE-E811-0E55D4A000AD}"/>
              </a:ext>
            </a:extLst>
          </p:cNvPr>
          <p:cNvSpPr/>
          <p:nvPr/>
        </p:nvSpPr>
        <p:spPr bwMode="auto">
          <a:xfrm>
            <a:off x="5267148" y="166751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pic>
        <p:nvPicPr>
          <p:cNvPr id="183" name="Graphic 182" descr="User outline">
            <a:extLst>
              <a:ext uri="{FF2B5EF4-FFF2-40B4-BE49-F238E27FC236}">
                <a16:creationId xmlns:a16="http://schemas.microsoft.com/office/drawing/2014/main" id="{73B9D016-D121-B206-2479-6C772D15AAC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68560" y="2664643"/>
            <a:ext cx="548640" cy="548640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42B595E-0586-5F59-A5D2-33DA0115487F}"/>
              </a:ext>
            </a:extLst>
          </p:cNvPr>
          <p:cNvSpPr txBox="1"/>
          <p:nvPr/>
        </p:nvSpPr>
        <p:spPr>
          <a:xfrm>
            <a:off x="1407087" y="3178470"/>
            <a:ext cx="1081232" cy="338554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OT Frontline workers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87" name="Graphic 186" descr="User outline">
            <a:extLst>
              <a:ext uri="{FF2B5EF4-FFF2-40B4-BE49-F238E27FC236}">
                <a16:creationId xmlns:a16="http://schemas.microsoft.com/office/drawing/2014/main" id="{00DA9E2A-FD48-E524-03A7-7A8E29970C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68560" y="1747162"/>
            <a:ext cx="548640" cy="54864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D9159DBA-D9B4-C8F8-ADC3-4EAEF58929C0}"/>
              </a:ext>
            </a:extLst>
          </p:cNvPr>
          <p:cNvSpPr txBox="1"/>
          <p:nvPr/>
        </p:nvSpPr>
        <p:spPr>
          <a:xfrm>
            <a:off x="1398337" y="2259418"/>
            <a:ext cx="1081232" cy="215444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Management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8A43099-C110-6DF0-CC89-BF32C92EE15E}"/>
              </a:ext>
            </a:extLst>
          </p:cNvPr>
          <p:cNvCxnSpPr>
            <a:cxnSpLocks/>
            <a:stCxn id="187" idx="3"/>
            <a:endCxn id="147" idx="1"/>
          </p:cNvCxnSpPr>
          <p:nvPr/>
        </p:nvCxnSpPr>
        <p:spPr>
          <a:xfrm flipV="1">
            <a:off x="2217200" y="2019767"/>
            <a:ext cx="1770516" cy="171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D3F070E-A905-CD38-4297-371610E4A6D2}"/>
              </a:ext>
            </a:extLst>
          </p:cNvPr>
          <p:cNvCxnSpPr>
            <a:cxnSpLocks/>
            <a:stCxn id="183" idx="3"/>
            <a:endCxn id="61" idx="1"/>
          </p:cNvCxnSpPr>
          <p:nvPr/>
        </p:nvCxnSpPr>
        <p:spPr>
          <a:xfrm>
            <a:off x="2217200" y="2938963"/>
            <a:ext cx="1378112" cy="727744"/>
          </a:xfrm>
          <a:prstGeom prst="bentConnector3">
            <a:avLst>
              <a:gd name="adj1" fmla="val 10536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F8EDD7C5-0505-EB0C-4B85-B8D57A61C41F}"/>
              </a:ext>
            </a:extLst>
          </p:cNvPr>
          <p:cNvSpPr/>
          <p:nvPr/>
        </p:nvSpPr>
        <p:spPr bwMode="auto">
          <a:xfrm>
            <a:off x="2910888" y="166751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D3AFEF0D-C0DF-514B-6CE5-8072061F725A}"/>
              </a:ext>
            </a:extLst>
          </p:cNvPr>
          <p:cNvSpPr/>
          <p:nvPr/>
        </p:nvSpPr>
        <p:spPr bwMode="auto">
          <a:xfrm>
            <a:off x="2444905" y="330244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8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25EA43-2137-5D4E-11CC-DA1499B973C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5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Motors </a:t>
            </a:r>
            <a:r>
              <a:rPr lang="en-US" sz="2400" noProof="0">
                <a:latin typeface="Segoe UI Semibold (Headings)"/>
              </a:rPr>
              <a:t>– Edge AI inference flow</a:t>
            </a:r>
            <a:endParaRPr lang="en-US" sz="2400" spc="-50">
              <a:latin typeface="Segoe UI Semibold (Headings)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2D0F2B-F7F4-E741-D888-48878ECD698A}"/>
              </a:ext>
            </a:extLst>
          </p:cNvPr>
          <p:cNvSpPr/>
          <p:nvPr/>
        </p:nvSpPr>
        <p:spPr bwMode="auto">
          <a:xfrm>
            <a:off x="2745934" y="2822447"/>
            <a:ext cx="9363261" cy="3968953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Factory floor-located, Rancher K3s Arc-enabled Kubernetes cluster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14121-C72A-F0C0-5D80-8A397B75C332}"/>
              </a:ext>
            </a:extLst>
          </p:cNvPr>
          <p:cNvGrpSpPr/>
          <p:nvPr/>
        </p:nvGrpSpPr>
        <p:grpSpPr>
          <a:xfrm>
            <a:off x="545289" y="5385818"/>
            <a:ext cx="1081225" cy="992305"/>
            <a:chOff x="8150370" y="968722"/>
            <a:chExt cx="1174386" cy="110549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880E717-7764-7419-15BA-12BEE97DEFFA}"/>
                </a:ext>
              </a:extLst>
            </p:cNvPr>
            <p:cNvSpPr/>
            <p:nvPr/>
          </p:nvSpPr>
          <p:spPr bwMode="auto">
            <a:xfrm>
              <a:off x="8150370" y="968722"/>
              <a:ext cx="1174386" cy="110549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RTSP feed</a:t>
              </a:r>
            </a:p>
          </p:txBody>
        </p:sp>
        <p:pic>
          <p:nvPicPr>
            <p:cNvPr id="11" name="Graphic 10" descr="Security camera with solid fill">
              <a:extLst>
                <a:ext uri="{FF2B5EF4-FFF2-40B4-BE49-F238E27FC236}">
                  <a16:creationId xmlns:a16="http://schemas.microsoft.com/office/drawing/2014/main" id="{A123D4E7-8695-63A8-3BC0-45FEF8663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45819" y="1316753"/>
              <a:ext cx="640080" cy="640080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46EBBF-B6C8-BBF7-E957-B5225247830E}"/>
              </a:ext>
            </a:extLst>
          </p:cNvPr>
          <p:cNvSpPr/>
          <p:nvPr/>
        </p:nvSpPr>
        <p:spPr bwMode="auto">
          <a:xfrm>
            <a:off x="9810262" y="3251389"/>
            <a:ext cx="1618488" cy="438912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RTSP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simulator</a:t>
            </a:r>
          </a:p>
        </p:txBody>
      </p:sp>
      <p:pic>
        <p:nvPicPr>
          <p:cNvPr id="15" name="Graphic 14" descr="User outline">
            <a:extLst>
              <a:ext uri="{FF2B5EF4-FFF2-40B4-BE49-F238E27FC236}">
                <a16:creationId xmlns:a16="http://schemas.microsoft.com/office/drawing/2014/main" id="{117E296D-3C7A-3283-7E1F-33BDAD621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4" y="4181993"/>
            <a:ext cx="548640" cy="54864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ED3706-1992-3D99-359D-F4B8FF95D4CB}"/>
              </a:ext>
            </a:extLst>
          </p:cNvPr>
          <p:cNvSpPr/>
          <p:nvPr/>
        </p:nvSpPr>
        <p:spPr bwMode="auto">
          <a:xfrm>
            <a:off x="5780137" y="3262625"/>
            <a:ext cx="1793941" cy="427676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   Inferencing Model 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API service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370979-8888-54BB-704D-A96859CF6D11}"/>
              </a:ext>
            </a:extLst>
          </p:cNvPr>
          <p:cNvSpPr/>
          <p:nvPr/>
        </p:nvSpPr>
        <p:spPr bwMode="auto">
          <a:xfrm>
            <a:off x="5780137" y="3825732"/>
            <a:ext cx="1793941" cy="1267943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  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OpenVINO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™ Model 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Server (OVMS)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3FE854-1D5D-09BB-E851-BE8CF19C253B}"/>
              </a:ext>
            </a:extLst>
          </p:cNvPr>
          <p:cNvSpPr/>
          <p:nvPr/>
        </p:nvSpPr>
        <p:spPr bwMode="auto">
          <a:xfrm>
            <a:off x="5950836" y="4321050"/>
            <a:ext cx="1446145" cy="427676"/>
          </a:xfrm>
          <a:prstGeom prst="roundRect">
            <a:avLst>
              <a:gd name="adj" fmla="val 4645"/>
            </a:avLst>
          </a:prstGeom>
          <a:solidFill>
            <a:schemeClr val="accent5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Model library with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pre-loaded models</a:t>
            </a:r>
          </a:p>
        </p:txBody>
      </p:sp>
      <p:pic>
        <p:nvPicPr>
          <p:cNvPr id="19" name="Picture 2" descr="Intel® Distribution of OpenVINO™ Toolkit">
            <a:extLst>
              <a:ext uri="{FF2B5EF4-FFF2-40B4-BE49-F238E27FC236}">
                <a16:creationId xmlns:a16="http://schemas.microsoft.com/office/drawing/2014/main" id="{4EAA7160-0BFC-4667-0B8F-60781D37D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21" y="4830056"/>
            <a:ext cx="770965" cy="1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C60E90C-BC7C-3ACA-0565-DE979945DE46}"/>
              </a:ext>
            </a:extLst>
          </p:cNvPr>
          <p:cNvSpPr txBox="1"/>
          <p:nvPr/>
        </p:nvSpPr>
        <p:spPr>
          <a:xfrm>
            <a:off x="545289" y="4675602"/>
            <a:ext cx="1081232" cy="430887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Analyst or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AI models admin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8934539-8D00-1934-9BD7-55CE55C805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0934" y="6335428"/>
            <a:ext cx="365760" cy="365760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5AE5319-F663-DE6F-D7BA-24DC91F33400}"/>
              </a:ext>
            </a:extLst>
          </p:cNvPr>
          <p:cNvSpPr/>
          <p:nvPr/>
        </p:nvSpPr>
        <p:spPr bwMode="auto">
          <a:xfrm>
            <a:off x="7574078" y="912186"/>
            <a:ext cx="4535117" cy="1793615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511F76F-CB0C-9567-997E-3D1D2CE151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07714" y="964725"/>
            <a:ext cx="457200" cy="457200"/>
          </a:xfrm>
          <a:prstGeom prst="rect">
            <a:avLst/>
          </a:prstGeom>
        </p:spPr>
      </p:pic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E46E72F8-6334-88BB-9CD0-94B0DC2604D3}"/>
              </a:ext>
            </a:extLst>
          </p:cNvPr>
          <p:cNvSpPr/>
          <p:nvPr/>
        </p:nvSpPr>
        <p:spPr bwMode="auto">
          <a:xfrm>
            <a:off x="5440980" y="310721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3973CB67-D3CF-5BBA-443F-39028865AF28}"/>
              </a:ext>
            </a:extLst>
          </p:cNvPr>
          <p:cNvSpPr/>
          <p:nvPr/>
        </p:nvSpPr>
        <p:spPr bwMode="auto">
          <a:xfrm>
            <a:off x="8805925" y="233078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9017C23-90B7-BDB4-69E1-6681848D4024}"/>
              </a:ext>
            </a:extLst>
          </p:cNvPr>
          <p:cNvSpPr/>
          <p:nvPr/>
        </p:nvSpPr>
        <p:spPr bwMode="auto">
          <a:xfrm>
            <a:off x="7866379" y="3251389"/>
            <a:ext cx="1618488" cy="438912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Model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Downloader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23D6D2E-7142-AC05-FC3B-EE5B88B5BBE7}"/>
              </a:ext>
            </a:extLst>
          </p:cNvPr>
          <p:cNvSpPr/>
          <p:nvPr/>
        </p:nvSpPr>
        <p:spPr bwMode="auto">
          <a:xfrm>
            <a:off x="7866379" y="4244451"/>
            <a:ext cx="1618488" cy="433884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ovms-pvc</a:t>
            </a:r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972BF1-DE39-97F3-8CA9-77E0F44EA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49" y="4323440"/>
            <a:ext cx="274320" cy="26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50D99B7-7CD0-68B0-8AD9-D8516CFE4515}"/>
              </a:ext>
            </a:extLst>
          </p:cNvPr>
          <p:cNvCxnSpPr>
            <a:cxnSpLocks/>
            <a:stCxn id="35" idx="0"/>
            <a:endCxn id="39" idx="2"/>
          </p:cNvCxnSpPr>
          <p:nvPr/>
        </p:nvCxnSpPr>
        <p:spPr>
          <a:xfrm flipV="1">
            <a:off x="8675623" y="3690301"/>
            <a:ext cx="0" cy="5541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E90F41A-6504-CC36-ED9F-76D3F40EC8D4}"/>
              </a:ext>
            </a:extLst>
          </p:cNvPr>
          <p:cNvCxnSpPr>
            <a:cxnSpLocks/>
            <a:stCxn id="17" idx="3"/>
            <a:endCxn id="35" idx="1"/>
          </p:cNvCxnSpPr>
          <p:nvPr/>
        </p:nvCxnSpPr>
        <p:spPr>
          <a:xfrm>
            <a:off x="7574078" y="4459704"/>
            <a:ext cx="292301" cy="16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072BF03-9F3E-C84E-8D13-75C0E4A53718}"/>
              </a:ext>
            </a:extLst>
          </p:cNvPr>
          <p:cNvSpPr/>
          <p:nvPr/>
        </p:nvSpPr>
        <p:spPr bwMode="auto">
          <a:xfrm>
            <a:off x="7866379" y="5628397"/>
            <a:ext cx="1618488" cy="427676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RTSP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Video Services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0C30F2-700A-8894-8E8A-A8CA5143B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00" y="3898805"/>
            <a:ext cx="274320" cy="26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320028D6-E198-01F0-62DC-2C3DC0E1986B}"/>
              </a:ext>
            </a:extLst>
          </p:cNvPr>
          <p:cNvSpPr/>
          <p:nvPr/>
        </p:nvSpPr>
        <p:spPr bwMode="auto">
          <a:xfrm>
            <a:off x="9810262" y="4242509"/>
            <a:ext cx="1618488" cy="438912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Video Downloader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(Init-Container)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1B28D1DE-789C-4D00-7D61-9BA8EFCFDC3A}"/>
              </a:ext>
            </a:extLst>
          </p:cNvPr>
          <p:cNvSpPr/>
          <p:nvPr/>
        </p:nvSpPr>
        <p:spPr bwMode="auto">
          <a:xfrm>
            <a:off x="9810261" y="5622779"/>
            <a:ext cx="1618488" cy="438912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tmp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-samples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8410098-2F33-1EFA-96A2-C1D02F482CD0}"/>
              </a:ext>
            </a:extLst>
          </p:cNvPr>
          <p:cNvCxnSpPr>
            <a:cxnSpLocks/>
            <a:stCxn id="104" idx="0"/>
            <a:endCxn id="100" idx="2"/>
          </p:cNvCxnSpPr>
          <p:nvPr/>
        </p:nvCxnSpPr>
        <p:spPr>
          <a:xfrm flipV="1">
            <a:off x="10619505" y="4681421"/>
            <a:ext cx="1" cy="94135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BC207311-7B44-0735-F32F-A21CB5B7CACA}"/>
              </a:ext>
            </a:extLst>
          </p:cNvPr>
          <p:cNvCxnSpPr>
            <a:cxnSpLocks/>
            <a:stCxn id="100" idx="3"/>
            <a:endCxn id="82" idx="2"/>
          </p:cNvCxnSpPr>
          <p:nvPr/>
        </p:nvCxnSpPr>
        <p:spPr>
          <a:xfrm flipH="1" flipV="1">
            <a:off x="10619504" y="2250817"/>
            <a:ext cx="809246" cy="2211148"/>
          </a:xfrm>
          <a:prstGeom prst="bentConnector4">
            <a:avLst>
              <a:gd name="adj1" fmla="val -20864"/>
              <a:gd name="adj2" fmla="val 63881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05CE18C5-272A-4B7D-9728-AB285C2C787F}"/>
              </a:ext>
            </a:extLst>
          </p:cNvPr>
          <p:cNvSpPr/>
          <p:nvPr/>
        </p:nvSpPr>
        <p:spPr bwMode="auto">
          <a:xfrm>
            <a:off x="10749805" y="232490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F01F180-B2E6-B423-DE0A-9577DD5A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546" y="5709837"/>
            <a:ext cx="274320" cy="2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08025492-3092-C6DE-647F-70373D7742E1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623075" y="5842235"/>
            <a:ext cx="62433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Rectangle: Rounded Corners 1031">
            <a:extLst>
              <a:ext uri="{FF2B5EF4-FFF2-40B4-BE49-F238E27FC236}">
                <a16:creationId xmlns:a16="http://schemas.microsoft.com/office/drawing/2014/main" id="{6B37FFEC-D277-8477-CD72-CD16B9191F1F}"/>
              </a:ext>
            </a:extLst>
          </p:cNvPr>
          <p:cNvSpPr/>
          <p:nvPr/>
        </p:nvSpPr>
        <p:spPr bwMode="auto">
          <a:xfrm>
            <a:off x="3438669" y="3262625"/>
            <a:ext cx="1793941" cy="2314301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Web AI 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Inferencing &amp; UI</a:t>
            </a:r>
          </a:p>
        </p:txBody>
      </p:sp>
      <p:cxnSp>
        <p:nvCxnSpPr>
          <p:cNvPr id="1034" name="Connector: Elbow 1033">
            <a:extLst>
              <a:ext uri="{FF2B5EF4-FFF2-40B4-BE49-F238E27FC236}">
                <a16:creationId xmlns:a16="http://schemas.microsoft.com/office/drawing/2014/main" id="{65FBE722-B508-C77B-C5E7-03F8B7811914}"/>
              </a:ext>
            </a:extLst>
          </p:cNvPr>
          <p:cNvCxnSpPr>
            <a:cxnSpLocks/>
            <a:stCxn id="97" idx="3"/>
            <a:endCxn id="13" idx="1"/>
          </p:cNvCxnSpPr>
          <p:nvPr/>
        </p:nvCxnSpPr>
        <p:spPr>
          <a:xfrm flipV="1">
            <a:off x="9484867" y="3470845"/>
            <a:ext cx="325395" cy="23713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B01E83-33C7-26BE-970E-9BF06E1F4416}"/>
              </a:ext>
            </a:extLst>
          </p:cNvPr>
          <p:cNvGrpSpPr/>
          <p:nvPr/>
        </p:nvGrpSpPr>
        <p:grpSpPr>
          <a:xfrm>
            <a:off x="3565575" y="3862720"/>
            <a:ext cx="1544996" cy="1558260"/>
            <a:chOff x="3561163" y="3855795"/>
            <a:chExt cx="1544996" cy="1558260"/>
          </a:xfrm>
        </p:grpSpPr>
        <p:sp>
          <p:nvSpPr>
            <p:cNvPr id="1039" name="Rectangle: Rounded Corners 1038">
              <a:extLst>
                <a:ext uri="{FF2B5EF4-FFF2-40B4-BE49-F238E27FC236}">
                  <a16:creationId xmlns:a16="http://schemas.microsoft.com/office/drawing/2014/main" id="{E8DDC63F-8CDF-3ED4-6189-B5E918CDE153}"/>
                </a:ext>
              </a:extLst>
            </p:cNvPr>
            <p:cNvSpPr/>
            <p:nvPr/>
          </p:nvSpPr>
          <p:spPr bwMode="auto">
            <a:xfrm>
              <a:off x="3561164" y="4986379"/>
              <a:ext cx="1543051" cy="427676"/>
            </a:xfrm>
            <a:prstGeom prst="roundRect">
              <a:avLst>
                <a:gd name="adj" fmla="val 4645"/>
              </a:avLst>
            </a:prstGeom>
            <a:solidFill>
              <a:schemeClr val="accent5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Video Streamer Capture</a:t>
              </a:r>
            </a:p>
          </p:txBody>
        </p:sp>
        <p:sp>
          <p:nvSpPr>
            <p:cNvPr id="1049" name="Rectangle: Rounded Corners 1048">
              <a:extLst>
                <a:ext uri="{FF2B5EF4-FFF2-40B4-BE49-F238E27FC236}">
                  <a16:creationId xmlns:a16="http://schemas.microsoft.com/office/drawing/2014/main" id="{568C4E34-3382-7277-ABD0-82C538AA322F}"/>
                </a:ext>
              </a:extLst>
            </p:cNvPr>
            <p:cNvSpPr/>
            <p:nvPr/>
          </p:nvSpPr>
          <p:spPr bwMode="auto">
            <a:xfrm>
              <a:off x="3563108" y="4418408"/>
              <a:ext cx="1543051" cy="427676"/>
            </a:xfrm>
            <a:prstGeom prst="roundRect">
              <a:avLst>
                <a:gd name="adj" fmla="val 4645"/>
              </a:avLst>
            </a:prstGeom>
            <a:solidFill>
              <a:schemeClr val="accent5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Pre-process and AI Inference</a:t>
              </a:r>
            </a:p>
          </p:txBody>
        </p:sp>
        <p:sp>
          <p:nvSpPr>
            <p:cNvPr id="1053" name="Rectangle: Rounded Corners 1052">
              <a:extLst>
                <a:ext uri="{FF2B5EF4-FFF2-40B4-BE49-F238E27FC236}">
                  <a16:creationId xmlns:a16="http://schemas.microsoft.com/office/drawing/2014/main" id="{14527620-7AFF-5A5E-BA37-84545A94F507}"/>
                </a:ext>
              </a:extLst>
            </p:cNvPr>
            <p:cNvSpPr/>
            <p:nvPr/>
          </p:nvSpPr>
          <p:spPr bwMode="auto">
            <a:xfrm>
              <a:off x="3561163" y="3855795"/>
              <a:ext cx="1543051" cy="427676"/>
            </a:xfrm>
            <a:prstGeom prst="roundRect">
              <a:avLst>
                <a:gd name="adj" fmla="val 4645"/>
              </a:avLst>
            </a:prstGeom>
            <a:solidFill>
              <a:schemeClr val="accent5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Post-process and UI rendering</a:t>
              </a:r>
            </a:p>
          </p:txBody>
        </p:sp>
      </p:grpSp>
      <p:cxnSp>
        <p:nvCxnSpPr>
          <p:cNvPr id="1054" name="Connector: Elbow 1053">
            <a:extLst>
              <a:ext uri="{FF2B5EF4-FFF2-40B4-BE49-F238E27FC236}">
                <a16:creationId xmlns:a16="http://schemas.microsoft.com/office/drawing/2014/main" id="{481A1B08-69EC-29A6-9C4C-61FF31E40A0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110571" y="3476463"/>
            <a:ext cx="669566" cy="11627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3" name="Picture 8">
            <a:extLst>
              <a:ext uri="{FF2B5EF4-FFF2-40B4-BE49-F238E27FC236}">
                <a16:creationId xmlns:a16="http://schemas.microsoft.com/office/drawing/2014/main" id="{BE17892A-9488-66BC-6E74-2FCEA1FD3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602" y="3348142"/>
            <a:ext cx="274320" cy="2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8">
            <a:extLst>
              <a:ext uri="{FF2B5EF4-FFF2-40B4-BE49-F238E27FC236}">
                <a16:creationId xmlns:a16="http://schemas.microsoft.com/office/drawing/2014/main" id="{5DE7F7B3-F455-DB24-A80C-EEED3342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49" y="5709361"/>
            <a:ext cx="274320" cy="2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10">
            <a:extLst>
              <a:ext uri="{FF2B5EF4-FFF2-40B4-BE49-F238E27FC236}">
                <a16:creationId xmlns:a16="http://schemas.microsoft.com/office/drawing/2014/main" id="{282D6D4C-5BE3-5FAB-C856-3429882F3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18" y="3337971"/>
            <a:ext cx="274320" cy="2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4CF133C-17C0-DB24-8C95-3C5186328293}"/>
              </a:ext>
            </a:extLst>
          </p:cNvPr>
          <p:cNvGrpSpPr/>
          <p:nvPr/>
        </p:nvGrpSpPr>
        <p:grpSpPr>
          <a:xfrm>
            <a:off x="5780137" y="5228671"/>
            <a:ext cx="1793941" cy="348258"/>
            <a:chOff x="5769170" y="5382226"/>
            <a:chExt cx="1793941" cy="348258"/>
          </a:xfrm>
        </p:grpSpPr>
        <p:sp>
          <p:nvSpPr>
            <p:cNvPr id="1061" name="Rectangle: Rounded Corners 1060">
              <a:extLst>
                <a:ext uri="{FF2B5EF4-FFF2-40B4-BE49-F238E27FC236}">
                  <a16:creationId xmlns:a16="http://schemas.microsoft.com/office/drawing/2014/main" id="{8C8CA5B2-FAFB-015F-F37B-18553ECF3C9F}"/>
                </a:ext>
              </a:extLst>
            </p:cNvPr>
            <p:cNvSpPr/>
            <p:nvPr/>
          </p:nvSpPr>
          <p:spPr bwMode="auto">
            <a:xfrm>
              <a:off x="5769170" y="5382226"/>
              <a:ext cx="1793941" cy="348258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CPU/GPU/TPU</a:t>
              </a:r>
            </a:p>
          </p:txBody>
        </p:sp>
        <p:pic>
          <p:nvPicPr>
            <p:cNvPr id="1072" name="Graphic 1071" descr="Processor with solid fill">
              <a:extLst>
                <a:ext uri="{FF2B5EF4-FFF2-40B4-BE49-F238E27FC236}">
                  <a16:creationId xmlns:a16="http://schemas.microsoft.com/office/drawing/2014/main" id="{EC4F2BC8-1350-462E-2DB0-C38A45624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904026" y="5406415"/>
              <a:ext cx="285153" cy="285153"/>
            </a:xfrm>
            <a:prstGeom prst="rect">
              <a:avLst/>
            </a:prstGeom>
          </p:spPr>
        </p:pic>
      </p:grpSp>
      <p:pic>
        <p:nvPicPr>
          <p:cNvPr id="1083" name="Picture 4">
            <a:extLst>
              <a:ext uri="{FF2B5EF4-FFF2-40B4-BE49-F238E27FC236}">
                <a16:creationId xmlns:a16="http://schemas.microsoft.com/office/drawing/2014/main" id="{08D547B4-AF5B-0CAD-2860-A113642CC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337" y="3337971"/>
            <a:ext cx="274320" cy="26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7" name="Connector: Elbow 1056">
            <a:extLst>
              <a:ext uri="{FF2B5EF4-FFF2-40B4-BE49-F238E27FC236}">
                <a16:creationId xmlns:a16="http://schemas.microsoft.com/office/drawing/2014/main" id="{75A34A0B-1C5D-25F7-7CD7-6FE5A6A7A78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382774" y="4076558"/>
            <a:ext cx="2182801" cy="379755"/>
          </a:xfrm>
          <a:prstGeom prst="bentConnector3">
            <a:avLst>
              <a:gd name="adj1" fmla="val 5371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FB08F93E-0A16-C326-3C08-3D29475B6A4F}"/>
              </a:ext>
            </a:extLst>
          </p:cNvPr>
          <p:cNvSpPr/>
          <p:nvPr/>
        </p:nvSpPr>
        <p:spPr bwMode="auto">
          <a:xfrm>
            <a:off x="2606614" y="393939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F430646-0607-1D9D-DF26-25EA1BC682A5}"/>
              </a:ext>
            </a:extLst>
          </p:cNvPr>
          <p:cNvCxnSpPr>
            <a:cxnSpLocks/>
          </p:cNvCxnSpPr>
          <p:nvPr/>
        </p:nvCxnSpPr>
        <p:spPr>
          <a:xfrm flipV="1">
            <a:off x="1623075" y="5207142"/>
            <a:ext cx="1942501" cy="510079"/>
          </a:xfrm>
          <a:prstGeom prst="bentConnector3">
            <a:avLst>
              <a:gd name="adj1" fmla="val 7849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C44A8A7E-3686-8819-18F6-595D2E7661D7}"/>
              </a:ext>
            </a:extLst>
          </p:cNvPr>
          <p:cNvSpPr/>
          <p:nvPr/>
        </p:nvSpPr>
        <p:spPr bwMode="auto">
          <a:xfrm>
            <a:off x="2608774" y="508008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3E27619-6BBD-A714-26F1-D042B06E46A3}"/>
              </a:ext>
            </a:extLst>
          </p:cNvPr>
          <p:cNvCxnSpPr>
            <a:cxnSpLocks/>
            <a:stCxn id="92" idx="2"/>
            <a:endCxn id="39" idx="0"/>
          </p:cNvCxnSpPr>
          <p:nvPr/>
        </p:nvCxnSpPr>
        <p:spPr>
          <a:xfrm>
            <a:off x="8675623" y="2249194"/>
            <a:ext cx="0" cy="100219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D7404CD-196A-5E02-F049-483DBE78487E}"/>
              </a:ext>
            </a:extLst>
          </p:cNvPr>
          <p:cNvGrpSpPr/>
          <p:nvPr/>
        </p:nvGrpSpPr>
        <p:grpSpPr>
          <a:xfrm>
            <a:off x="7866379" y="1362683"/>
            <a:ext cx="3562369" cy="888134"/>
            <a:chOff x="7866380" y="1319665"/>
            <a:chExt cx="3562369" cy="88813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A0BEAF0-F465-02B6-D981-B989F68D5A11}"/>
                </a:ext>
              </a:extLst>
            </p:cNvPr>
            <p:cNvGrpSpPr/>
            <p:nvPr/>
          </p:nvGrpSpPr>
          <p:grpSpPr>
            <a:xfrm>
              <a:off x="7866380" y="1319665"/>
              <a:ext cx="1618488" cy="886511"/>
              <a:chOff x="1290068" y="1251682"/>
              <a:chExt cx="1618488" cy="886511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02B00081-BC8F-191E-DD03-867D77B02209}"/>
                  </a:ext>
                </a:extLst>
              </p:cNvPr>
              <p:cNvSpPr/>
              <p:nvPr/>
            </p:nvSpPr>
            <p:spPr bwMode="auto">
              <a:xfrm>
                <a:off x="1290068" y="1251682"/>
                <a:ext cx="1618488" cy="88651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Models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Storage Account</a:t>
                </a:r>
              </a:p>
            </p:txBody>
          </p: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9B20EFBE-C6B2-02E8-AE61-92C077EC2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916431" y="1714110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402F752-70F0-EF59-004E-C9A7BAD44FD7}"/>
                </a:ext>
              </a:extLst>
            </p:cNvPr>
            <p:cNvGrpSpPr/>
            <p:nvPr/>
          </p:nvGrpSpPr>
          <p:grpSpPr>
            <a:xfrm>
              <a:off x="9810261" y="1321288"/>
              <a:ext cx="1618488" cy="886511"/>
              <a:chOff x="1290068" y="1251682"/>
              <a:chExt cx="1618488" cy="886511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2AA2E243-B027-3DAA-8D5C-0BC24AE1E225}"/>
                  </a:ext>
                </a:extLst>
              </p:cNvPr>
              <p:cNvSpPr/>
              <p:nvPr/>
            </p:nvSpPr>
            <p:spPr bwMode="auto">
              <a:xfrm>
                <a:off x="1290068" y="1251682"/>
                <a:ext cx="1618488" cy="886511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Videos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Storage Account</a:t>
                </a:r>
              </a:p>
            </p:txBody>
          </p:sp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5649BB1D-593B-03CA-BD59-1BA5F7530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916431" y="1714110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385B44E-0DB1-8C3C-660C-98BC8E6DAC97}"/>
              </a:ext>
            </a:extLst>
          </p:cNvPr>
          <p:cNvSpPr txBox="1"/>
          <p:nvPr/>
        </p:nvSpPr>
        <p:spPr>
          <a:xfrm>
            <a:off x="454786" y="832736"/>
            <a:ext cx="6094074" cy="18620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“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Model Downloader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”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download the required model for the inferencing scenario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Human pose detection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Welding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Defect detection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Object detection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“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Video Downloader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” 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ownload the required video feeds to simulate the RTSP steams.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 OpenCV and Flask to capture the video stream from the RTSP streams.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Run the appropriate model frame preprocessing and send the frame for inferencing to OVMS using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gRPC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Using the inferencing response, apply the appropriate model postprocessing and serve the final frame to the Flask UI.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33892D-056E-152D-7FBF-089CFFAB92F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Motors </a:t>
            </a:r>
            <a:r>
              <a:rPr lang="en-US" sz="2400" noProof="0">
                <a:latin typeface="Segoe UI Semibold (Headings)"/>
              </a:rPr>
              <a:t>– Welding Defect flow</a:t>
            </a:r>
            <a:endParaRPr lang="en-US" sz="2400" spc="-50">
              <a:latin typeface="Segoe UI Semibold (Headings)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2D0F2B-F7F4-E741-D888-48878ECD698A}"/>
              </a:ext>
            </a:extLst>
          </p:cNvPr>
          <p:cNvSpPr/>
          <p:nvPr/>
        </p:nvSpPr>
        <p:spPr bwMode="auto">
          <a:xfrm>
            <a:off x="3087661" y="1063274"/>
            <a:ext cx="9033486" cy="5590674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Factory floor-located, Rancher K3s Arc-enabled Kubernetes cluster</a:t>
            </a:r>
          </a:p>
        </p:txBody>
      </p:sp>
      <p:pic>
        <p:nvPicPr>
          <p:cNvPr id="15" name="Graphic 14" descr="User outline">
            <a:extLst>
              <a:ext uri="{FF2B5EF4-FFF2-40B4-BE49-F238E27FC236}">
                <a16:creationId xmlns:a16="http://schemas.microsoft.com/office/drawing/2014/main" id="{117E296D-3C7A-3283-7E1F-33BDAD621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466" y="4857183"/>
            <a:ext cx="548640" cy="5486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C60E90C-BC7C-3ACA-0565-DE979945DE46}"/>
              </a:ext>
            </a:extLst>
          </p:cNvPr>
          <p:cNvSpPr txBox="1"/>
          <p:nvPr/>
        </p:nvSpPr>
        <p:spPr>
          <a:xfrm>
            <a:off x="624280" y="5365928"/>
            <a:ext cx="1081232" cy="307777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Site user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8934539-8D00-1934-9BD7-55CE55C80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2037" y="6175445"/>
            <a:ext cx="365760" cy="365760"/>
          </a:xfrm>
          <a:prstGeom prst="rect">
            <a:avLst/>
          </a:prstGeom>
        </p:spPr>
      </p:pic>
      <p:cxnSp>
        <p:nvCxnSpPr>
          <p:cNvPr id="1057" name="Connector: Elbow 1056">
            <a:extLst>
              <a:ext uri="{FF2B5EF4-FFF2-40B4-BE49-F238E27FC236}">
                <a16:creationId xmlns:a16="http://schemas.microsoft.com/office/drawing/2014/main" id="{75A34A0B-1C5D-25F7-7CD7-6FE5A6A7A78D}"/>
              </a:ext>
            </a:extLst>
          </p:cNvPr>
          <p:cNvCxnSpPr>
            <a:cxnSpLocks/>
            <a:stCxn id="15" idx="3"/>
            <a:endCxn id="67" idx="1"/>
          </p:cNvCxnSpPr>
          <p:nvPr/>
        </p:nvCxnSpPr>
        <p:spPr>
          <a:xfrm flipV="1">
            <a:off x="1438106" y="4141167"/>
            <a:ext cx="2414548" cy="99033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FB08F93E-0A16-C326-3C08-3D29475B6A4F}"/>
              </a:ext>
            </a:extLst>
          </p:cNvPr>
          <p:cNvSpPr/>
          <p:nvPr/>
        </p:nvSpPr>
        <p:spPr bwMode="auto">
          <a:xfrm>
            <a:off x="2955489" y="400154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082BE08-6842-B608-C414-5521AE626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7576" y="2755557"/>
            <a:ext cx="3793619" cy="378564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1D82F9-AD59-CC9B-EF17-0029F0D225E0}"/>
              </a:ext>
            </a:extLst>
          </p:cNvPr>
          <p:cNvSpPr/>
          <p:nvPr/>
        </p:nvSpPr>
        <p:spPr bwMode="auto">
          <a:xfrm>
            <a:off x="6713626" y="1797819"/>
            <a:ext cx="1618488" cy="438912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RTSP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simulator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951CD973-AF7D-CDA2-A518-5E7C83B4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508" y="1868299"/>
            <a:ext cx="274320" cy="26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9114121-C72A-F0C0-5D80-8A397B75C332}"/>
              </a:ext>
            </a:extLst>
          </p:cNvPr>
          <p:cNvGrpSpPr/>
          <p:nvPr/>
        </p:nvGrpSpPr>
        <p:grpSpPr>
          <a:xfrm>
            <a:off x="4074135" y="1258924"/>
            <a:ext cx="1081225" cy="992305"/>
            <a:chOff x="8150370" y="968722"/>
            <a:chExt cx="1174386" cy="110549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880E717-7764-7419-15BA-12BEE97DEFFA}"/>
                </a:ext>
              </a:extLst>
            </p:cNvPr>
            <p:cNvSpPr/>
            <p:nvPr/>
          </p:nvSpPr>
          <p:spPr bwMode="auto">
            <a:xfrm>
              <a:off x="8150370" y="968722"/>
              <a:ext cx="1174386" cy="110549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RTSP feed</a:t>
              </a:r>
            </a:p>
          </p:txBody>
        </p:sp>
        <p:pic>
          <p:nvPicPr>
            <p:cNvPr id="11" name="Graphic 10" descr="Security camera with solid fill">
              <a:extLst>
                <a:ext uri="{FF2B5EF4-FFF2-40B4-BE49-F238E27FC236}">
                  <a16:creationId xmlns:a16="http://schemas.microsoft.com/office/drawing/2014/main" id="{A123D4E7-8695-63A8-3BC0-45FEF8663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45819" y="1316753"/>
              <a:ext cx="640080" cy="640080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8449E5-28E1-9E56-641C-441CB57B95D4}"/>
              </a:ext>
            </a:extLst>
          </p:cNvPr>
          <p:cNvSpPr/>
          <p:nvPr/>
        </p:nvSpPr>
        <p:spPr bwMode="auto">
          <a:xfrm>
            <a:off x="6713626" y="1244378"/>
            <a:ext cx="1618488" cy="427676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RTSP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Video Services</a:t>
            </a: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C76A8C7E-BDDD-04B9-A22D-52556EE5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96" y="1325342"/>
            <a:ext cx="274320" cy="2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587087-FF28-A74E-A998-B7B21ABC4EA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155360" y="1458216"/>
            <a:ext cx="155826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51AD8E-C800-EF13-F0D3-ECA6AAD509B3}"/>
              </a:ext>
            </a:extLst>
          </p:cNvPr>
          <p:cNvSpPr/>
          <p:nvPr/>
        </p:nvSpPr>
        <p:spPr bwMode="auto">
          <a:xfrm>
            <a:off x="7102609" y="2892288"/>
            <a:ext cx="4929818" cy="2827836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Web AI Inferencing &amp; UI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AA6F54-FB53-9286-ED01-9D00F82CC203}"/>
              </a:ext>
            </a:extLst>
          </p:cNvPr>
          <p:cNvGrpSpPr/>
          <p:nvPr/>
        </p:nvGrpSpPr>
        <p:grpSpPr>
          <a:xfrm>
            <a:off x="7316289" y="3128413"/>
            <a:ext cx="4491204" cy="926295"/>
            <a:chOff x="1649078" y="3848044"/>
            <a:chExt cx="4491204" cy="92629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2188DAB-78E3-8E18-68A0-0DA08432A634}"/>
                </a:ext>
              </a:extLst>
            </p:cNvPr>
            <p:cNvSpPr/>
            <p:nvPr/>
          </p:nvSpPr>
          <p:spPr bwMode="auto">
            <a:xfrm>
              <a:off x="1649078" y="3853054"/>
              <a:ext cx="1246746" cy="921285"/>
            </a:xfrm>
            <a:prstGeom prst="roundRect">
              <a:avLst>
                <a:gd name="adj" fmla="val 4645"/>
              </a:avLst>
            </a:prstGeom>
            <a:solidFill>
              <a:schemeClr val="accent5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Video Streamer Capture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B6F9FB4-97A8-60B6-3F14-0A74562C0248}"/>
                </a:ext>
              </a:extLst>
            </p:cNvPr>
            <p:cNvSpPr/>
            <p:nvPr/>
          </p:nvSpPr>
          <p:spPr bwMode="auto">
            <a:xfrm>
              <a:off x="3271308" y="3848044"/>
              <a:ext cx="1246745" cy="926295"/>
            </a:xfrm>
            <a:prstGeom prst="roundRect">
              <a:avLst>
                <a:gd name="adj" fmla="val 4645"/>
              </a:avLst>
            </a:prstGeom>
            <a:solidFill>
              <a:schemeClr val="accent5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Pre-process and AI Inference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0FE6152-7689-DA12-2739-F46BE299245F}"/>
                </a:ext>
              </a:extLst>
            </p:cNvPr>
            <p:cNvSpPr/>
            <p:nvPr/>
          </p:nvSpPr>
          <p:spPr bwMode="auto">
            <a:xfrm>
              <a:off x="4893537" y="3848044"/>
              <a:ext cx="1246745" cy="926295"/>
            </a:xfrm>
            <a:prstGeom prst="roundRect">
              <a:avLst>
                <a:gd name="adj" fmla="val 4645"/>
              </a:avLst>
            </a:prstGeom>
            <a:solidFill>
              <a:schemeClr val="accent5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Post-process and UI rendering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4479142-DF93-5FE4-1BB6-73D3AB4C23E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155360" y="1755077"/>
            <a:ext cx="2160929" cy="18389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252D2A02-3C65-87A6-B01F-86F0DB5F8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60747" y="4559412"/>
            <a:ext cx="1246745" cy="715530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72CD11-0599-31F3-9300-B371F46CD59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2846"/>
          <a:stretch/>
        </p:blipFill>
        <p:spPr>
          <a:xfrm>
            <a:off x="7314498" y="4288513"/>
            <a:ext cx="1250327" cy="987552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05632D1-C20C-9A27-8B58-0E3708132B21}"/>
              </a:ext>
            </a:extLst>
          </p:cNvPr>
          <p:cNvSpPr/>
          <p:nvPr/>
        </p:nvSpPr>
        <p:spPr bwMode="auto">
          <a:xfrm>
            <a:off x="3852654" y="3718481"/>
            <a:ext cx="1518106" cy="845372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2000">
                <a:srgbClr val="0078D4">
                  <a:alpha val="19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solidFill>
              <a:srgbClr val="92D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89" name="Picture 4">
            <a:extLst>
              <a:ext uri="{FF2B5EF4-FFF2-40B4-BE49-F238E27FC236}">
                <a16:creationId xmlns:a16="http://schemas.microsoft.com/office/drawing/2014/main" id="{3D7E6621-82EC-2350-3785-6F736CF31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129" y="5386944"/>
            <a:ext cx="274320" cy="26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D8C7024-B710-B9D6-75F2-1AF05CAB1468}"/>
              </a:ext>
            </a:extLst>
          </p:cNvPr>
          <p:cNvSpPr/>
          <p:nvPr/>
        </p:nvSpPr>
        <p:spPr bwMode="auto">
          <a:xfrm>
            <a:off x="8938519" y="4289633"/>
            <a:ext cx="1246745" cy="983570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Re-Shape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Convert to Tensor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gRPC AI Call</a:t>
            </a:r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92C8018E-146D-4AAE-0B49-24A63D0F7525}"/>
              </a:ext>
            </a:extLst>
          </p:cNvPr>
          <p:cNvSpPr/>
          <p:nvPr/>
        </p:nvSpPr>
        <p:spPr bwMode="auto">
          <a:xfrm>
            <a:off x="6093694" y="287759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6CA4700-9EF0-902D-0538-0C140A52A2FE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8563035" y="3591561"/>
            <a:ext cx="375484" cy="250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D05F913-3CEE-CCD0-8403-96770F2CB6E5}"/>
              </a:ext>
            </a:extLst>
          </p:cNvPr>
          <p:cNvSpPr/>
          <p:nvPr/>
        </p:nvSpPr>
        <p:spPr bwMode="auto">
          <a:xfrm>
            <a:off x="8654023" y="1249840"/>
            <a:ext cx="1793941" cy="1233500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  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OpenVINO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™ Model 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Server (OVMS)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A25F658E-DCB4-0648-7ECE-001255F7C9EB}"/>
              </a:ext>
            </a:extLst>
          </p:cNvPr>
          <p:cNvSpPr/>
          <p:nvPr/>
        </p:nvSpPr>
        <p:spPr bwMode="auto">
          <a:xfrm>
            <a:off x="8821142" y="1753626"/>
            <a:ext cx="1446145" cy="301640"/>
          </a:xfrm>
          <a:prstGeom prst="roundRect">
            <a:avLst>
              <a:gd name="adj" fmla="val 4645"/>
            </a:avLst>
          </a:prstGeom>
          <a:solidFill>
            <a:schemeClr val="accent5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Model library</a:t>
            </a:r>
          </a:p>
        </p:txBody>
      </p:sp>
      <p:pic>
        <p:nvPicPr>
          <p:cNvPr id="111" name="Picture 4">
            <a:extLst>
              <a:ext uri="{FF2B5EF4-FFF2-40B4-BE49-F238E27FC236}">
                <a16:creationId xmlns:a16="http://schemas.microsoft.com/office/drawing/2014/main" id="{AD2D68B9-BAA3-D5D6-D989-016897318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06" y="1331381"/>
            <a:ext cx="274320" cy="26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Intel® Distribution of OpenVINO™ Toolkit">
            <a:extLst>
              <a:ext uri="{FF2B5EF4-FFF2-40B4-BE49-F238E27FC236}">
                <a16:creationId xmlns:a16="http://schemas.microsoft.com/office/drawing/2014/main" id="{F90F517B-4A06-5E32-4D88-F638517D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731" y="2172311"/>
            <a:ext cx="770965" cy="1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AED8059-CFDA-3538-3582-8C295E98C319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H="1" flipV="1">
            <a:off x="9550994" y="2483340"/>
            <a:ext cx="10898" cy="64507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F76BC30-0D43-ACD5-6EF4-D96915F45A04}"/>
              </a:ext>
            </a:extLst>
          </p:cNvPr>
          <p:cNvCxnSpPr>
            <a:cxnSpLocks/>
            <a:stCxn id="109" idx="3"/>
            <a:endCxn id="37" idx="0"/>
          </p:cNvCxnSpPr>
          <p:nvPr/>
        </p:nvCxnSpPr>
        <p:spPr>
          <a:xfrm>
            <a:off x="10447964" y="1866590"/>
            <a:ext cx="736157" cy="1261823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5D964A4F-F519-7EF0-3109-20FBF8474DBE}"/>
              </a:ext>
            </a:extLst>
          </p:cNvPr>
          <p:cNvSpPr/>
          <p:nvPr/>
        </p:nvSpPr>
        <p:spPr bwMode="auto">
          <a:xfrm>
            <a:off x="9419489" y="273884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4BE8B949-B1F0-5BA8-D927-26D626FFFD1D}"/>
              </a:ext>
            </a:extLst>
          </p:cNvPr>
          <p:cNvSpPr/>
          <p:nvPr/>
        </p:nvSpPr>
        <p:spPr bwMode="auto">
          <a:xfrm>
            <a:off x="11050627" y="213227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3D1FFEB-E34E-8C6F-D286-A92F57E7AE75}"/>
              </a:ext>
            </a:extLst>
          </p:cNvPr>
          <p:cNvSpPr txBox="1"/>
          <p:nvPr/>
        </p:nvSpPr>
        <p:spPr>
          <a:xfrm>
            <a:off x="486432" y="1063274"/>
            <a:ext cx="2438161" cy="27469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clicks on the Site UI and then selects the </a:t>
            </a:r>
            <a:r>
              <a:rPr kumimoji="0" lang="en-US" sz="105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Welding Defect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station.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RTSP video feed simulates welding station using the RTSP simulator.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Using OpenCV, capture the video frames from the RTSP feed and handle each frame for the AI inference.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Frame is pre-processed following the Model specification, torch is created and sent to the AI Inference server using </a:t>
            </a: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gRPC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OVMS sends a response with the AI inference result. The result is used for the frame post-processing and final serve to the UI with labels/drawings applied.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330A131-91BE-03B4-CB59-A597E7E64123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611707" y="2251229"/>
            <a:ext cx="3041" cy="146725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8B670DA4-9046-BE28-5E91-91637DAD7CE0}"/>
              </a:ext>
            </a:extLst>
          </p:cNvPr>
          <p:cNvSpPr/>
          <p:nvPr/>
        </p:nvSpPr>
        <p:spPr bwMode="auto">
          <a:xfrm>
            <a:off x="4473574" y="287759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042" name="Rectangle: Rounded Corners 1041">
            <a:extLst>
              <a:ext uri="{FF2B5EF4-FFF2-40B4-BE49-F238E27FC236}">
                <a16:creationId xmlns:a16="http://schemas.microsoft.com/office/drawing/2014/main" id="{6CF75157-7235-75C8-84E7-79953F328FA7}"/>
              </a:ext>
            </a:extLst>
          </p:cNvPr>
          <p:cNvSpPr/>
          <p:nvPr/>
        </p:nvSpPr>
        <p:spPr bwMode="auto">
          <a:xfrm>
            <a:off x="10560747" y="4289633"/>
            <a:ext cx="1246745" cy="216237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90% Porosity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DD2CC412-AD35-8646-44DF-D02C381CDDD2}"/>
              </a:ext>
            </a:extLst>
          </p:cNvPr>
          <p:cNvSpPr/>
          <p:nvPr/>
        </p:nvSpPr>
        <p:spPr bwMode="auto">
          <a:xfrm>
            <a:off x="11191454" y="4793912"/>
            <a:ext cx="133493" cy="153506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A24D857-67FA-353D-600C-2E91C7AD10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Motors </a:t>
            </a:r>
            <a:r>
              <a:rPr lang="en-US" sz="2400" noProof="0">
                <a:latin typeface="Segoe UI Semibold (Headings)"/>
              </a:rPr>
              <a:t>– Worker Safety flow</a:t>
            </a:r>
            <a:endParaRPr lang="en-US" sz="2400" spc="-50">
              <a:latin typeface="Segoe UI Semibold (Headings)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2D0F2B-F7F4-E741-D888-48878ECD698A}"/>
              </a:ext>
            </a:extLst>
          </p:cNvPr>
          <p:cNvSpPr/>
          <p:nvPr/>
        </p:nvSpPr>
        <p:spPr bwMode="auto">
          <a:xfrm>
            <a:off x="3087661" y="1063274"/>
            <a:ext cx="9033486" cy="5590674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Factory floor-located, Rancher K3s Arc-enabled Kubernetes cluster</a:t>
            </a:r>
          </a:p>
        </p:txBody>
      </p:sp>
      <p:pic>
        <p:nvPicPr>
          <p:cNvPr id="15" name="Graphic 14" descr="User outline">
            <a:extLst>
              <a:ext uri="{FF2B5EF4-FFF2-40B4-BE49-F238E27FC236}">
                <a16:creationId xmlns:a16="http://schemas.microsoft.com/office/drawing/2014/main" id="{117E296D-3C7A-3283-7E1F-33BDAD621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466" y="4857183"/>
            <a:ext cx="548640" cy="5486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C60E90C-BC7C-3ACA-0565-DE979945DE46}"/>
              </a:ext>
            </a:extLst>
          </p:cNvPr>
          <p:cNvSpPr txBox="1"/>
          <p:nvPr/>
        </p:nvSpPr>
        <p:spPr>
          <a:xfrm>
            <a:off x="623170" y="5342785"/>
            <a:ext cx="1081232" cy="307777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Site User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8934539-8D00-1934-9BD7-55CE55C80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2037" y="6175445"/>
            <a:ext cx="365760" cy="365760"/>
          </a:xfrm>
          <a:prstGeom prst="rect">
            <a:avLst/>
          </a:prstGeom>
        </p:spPr>
      </p:pic>
      <p:cxnSp>
        <p:nvCxnSpPr>
          <p:cNvPr id="1057" name="Connector: Elbow 1056">
            <a:extLst>
              <a:ext uri="{FF2B5EF4-FFF2-40B4-BE49-F238E27FC236}">
                <a16:creationId xmlns:a16="http://schemas.microsoft.com/office/drawing/2014/main" id="{75A34A0B-1C5D-25F7-7CD7-6FE5A6A7A78D}"/>
              </a:ext>
            </a:extLst>
          </p:cNvPr>
          <p:cNvCxnSpPr>
            <a:cxnSpLocks/>
            <a:stCxn id="15" idx="3"/>
            <a:endCxn id="67" idx="2"/>
          </p:cNvCxnSpPr>
          <p:nvPr/>
        </p:nvCxnSpPr>
        <p:spPr>
          <a:xfrm>
            <a:off x="1438106" y="5131503"/>
            <a:ext cx="4395313" cy="190843"/>
          </a:xfrm>
          <a:prstGeom prst="bentConnector4">
            <a:avLst>
              <a:gd name="adj1" fmla="val 31783"/>
              <a:gd name="adj2" fmla="val 352877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FB08F93E-0A16-C326-3C08-3D29475B6A4F}"/>
              </a:ext>
            </a:extLst>
          </p:cNvPr>
          <p:cNvSpPr/>
          <p:nvPr/>
        </p:nvSpPr>
        <p:spPr bwMode="auto">
          <a:xfrm>
            <a:off x="2950501" y="566167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082BE08-6842-B608-C414-5521AE626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7576" y="2755557"/>
            <a:ext cx="3793619" cy="378564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1D82F9-AD59-CC9B-EF17-0029F0D225E0}"/>
              </a:ext>
            </a:extLst>
          </p:cNvPr>
          <p:cNvSpPr/>
          <p:nvPr/>
        </p:nvSpPr>
        <p:spPr bwMode="auto">
          <a:xfrm>
            <a:off x="6713626" y="1797819"/>
            <a:ext cx="1618488" cy="438912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RTSP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simulator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951CD973-AF7D-CDA2-A518-5E7C83B4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508" y="1868299"/>
            <a:ext cx="274320" cy="26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9114121-C72A-F0C0-5D80-8A397B75C332}"/>
              </a:ext>
            </a:extLst>
          </p:cNvPr>
          <p:cNvGrpSpPr/>
          <p:nvPr/>
        </p:nvGrpSpPr>
        <p:grpSpPr>
          <a:xfrm>
            <a:off x="4074135" y="1258924"/>
            <a:ext cx="1081225" cy="992305"/>
            <a:chOff x="8150370" y="968722"/>
            <a:chExt cx="1174386" cy="110549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880E717-7764-7419-15BA-12BEE97DEFFA}"/>
                </a:ext>
              </a:extLst>
            </p:cNvPr>
            <p:cNvSpPr/>
            <p:nvPr/>
          </p:nvSpPr>
          <p:spPr bwMode="auto">
            <a:xfrm>
              <a:off x="8150370" y="968722"/>
              <a:ext cx="1174386" cy="1105497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RTSP feed</a:t>
              </a:r>
            </a:p>
          </p:txBody>
        </p:sp>
        <p:pic>
          <p:nvPicPr>
            <p:cNvPr id="11" name="Graphic 10" descr="Security camera with solid fill">
              <a:extLst>
                <a:ext uri="{FF2B5EF4-FFF2-40B4-BE49-F238E27FC236}">
                  <a16:creationId xmlns:a16="http://schemas.microsoft.com/office/drawing/2014/main" id="{A123D4E7-8695-63A8-3BC0-45FEF8663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45819" y="1316753"/>
              <a:ext cx="640080" cy="640080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8449E5-28E1-9E56-641C-441CB57B95D4}"/>
              </a:ext>
            </a:extLst>
          </p:cNvPr>
          <p:cNvSpPr/>
          <p:nvPr/>
        </p:nvSpPr>
        <p:spPr bwMode="auto">
          <a:xfrm>
            <a:off x="6713626" y="1244378"/>
            <a:ext cx="1618488" cy="427676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RTSP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Video Services</a:t>
            </a: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C76A8C7E-BDDD-04B9-A22D-52556EE5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96" y="1325342"/>
            <a:ext cx="274320" cy="2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587087-FF28-A74E-A998-B7B21ABC4EA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155360" y="1458216"/>
            <a:ext cx="155826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51AD8E-C800-EF13-F0D3-ECA6AAD509B3}"/>
              </a:ext>
            </a:extLst>
          </p:cNvPr>
          <p:cNvSpPr/>
          <p:nvPr/>
        </p:nvSpPr>
        <p:spPr bwMode="auto">
          <a:xfrm>
            <a:off x="7102609" y="2892288"/>
            <a:ext cx="4929818" cy="2970032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Web AI Inferencing &amp; UI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AA6F54-FB53-9286-ED01-9D00F82CC203}"/>
              </a:ext>
            </a:extLst>
          </p:cNvPr>
          <p:cNvGrpSpPr/>
          <p:nvPr/>
        </p:nvGrpSpPr>
        <p:grpSpPr>
          <a:xfrm>
            <a:off x="7316289" y="3128413"/>
            <a:ext cx="4491204" cy="926295"/>
            <a:chOff x="1649078" y="3848044"/>
            <a:chExt cx="4491204" cy="92629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2188DAB-78E3-8E18-68A0-0DA08432A634}"/>
                </a:ext>
              </a:extLst>
            </p:cNvPr>
            <p:cNvSpPr/>
            <p:nvPr/>
          </p:nvSpPr>
          <p:spPr bwMode="auto">
            <a:xfrm>
              <a:off x="1649078" y="3853054"/>
              <a:ext cx="1246746" cy="921285"/>
            </a:xfrm>
            <a:prstGeom prst="roundRect">
              <a:avLst>
                <a:gd name="adj" fmla="val 4645"/>
              </a:avLst>
            </a:prstGeom>
            <a:solidFill>
              <a:schemeClr val="accent5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Video Streamer Capture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B6F9FB4-97A8-60B6-3F14-0A74562C0248}"/>
                </a:ext>
              </a:extLst>
            </p:cNvPr>
            <p:cNvSpPr/>
            <p:nvPr/>
          </p:nvSpPr>
          <p:spPr bwMode="auto">
            <a:xfrm>
              <a:off x="3271308" y="3848044"/>
              <a:ext cx="1246745" cy="926295"/>
            </a:xfrm>
            <a:prstGeom prst="roundRect">
              <a:avLst>
                <a:gd name="adj" fmla="val 4645"/>
              </a:avLst>
            </a:prstGeom>
            <a:solidFill>
              <a:schemeClr val="accent5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Pre-process and AI Inference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0FE6152-7689-DA12-2739-F46BE299245F}"/>
                </a:ext>
              </a:extLst>
            </p:cNvPr>
            <p:cNvSpPr/>
            <p:nvPr/>
          </p:nvSpPr>
          <p:spPr bwMode="auto">
            <a:xfrm>
              <a:off x="4893537" y="3848044"/>
              <a:ext cx="1246745" cy="926295"/>
            </a:xfrm>
            <a:prstGeom prst="roundRect">
              <a:avLst>
                <a:gd name="adj" fmla="val 4645"/>
              </a:avLst>
            </a:prstGeom>
            <a:solidFill>
              <a:schemeClr val="accent5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Post-process and UI rendering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4479142-DF93-5FE4-1BB6-73D3AB4C23E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155360" y="1755077"/>
            <a:ext cx="2160929" cy="18389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05632D1-C20C-9A27-8B58-0E3708132B21}"/>
              </a:ext>
            </a:extLst>
          </p:cNvPr>
          <p:cNvSpPr/>
          <p:nvPr/>
        </p:nvSpPr>
        <p:spPr bwMode="auto">
          <a:xfrm>
            <a:off x="5435983" y="4446491"/>
            <a:ext cx="794871" cy="875855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2000">
                <a:srgbClr val="0078D4">
                  <a:alpha val="19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solidFill>
              <a:srgbClr val="92D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89" name="Picture 4">
            <a:extLst>
              <a:ext uri="{FF2B5EF4-FFF2-40B4-BE49-F238E27FC236}">
                <a16:creationId xmlns:a16="http://schemas.microsoft.com/office/drawing/2014/main" id="{3D7E6621-82EC-2350-3785-6F736CF31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129" y="5528805"/>
            <a:ext cx="274320" cy="26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D8C7024-B710-B9D6-75F2-1AF05CAB1468}"/>
              </a:ext>
            </a:extLst>
          </p:cNvPr>
          <p:cNvSpPr/>
          <p:nvPr/>
        </p:nvSpPr>
        <p:spPr bwMode="auto">
          <a:xfrm>
            <a:off x="8938519" y="4195572"/>
            <a:ext cx="1244878" cy="1267968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Re-Shape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Convert to Tensor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gRPC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AI Call</a:t>
            </a:r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92C8018E-146D-4AAE-0B49-24A63D0F7525}"/>
              </a:ext>
            </a:extLst>
          </p:cNvPr>
          <p:cNvSpPr/>
          <p:nvPr/>
        </p:nvSpPr>
        <p:spPr bwMode="auto">
          <a:xfrm>
            <a:off x="6093694" y="287759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6CA4700-9EF0-902D-0538-0C140A52A2FE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8563035" y="3591561"/>
            <a:ext cx="375484" cy="250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D05F913-3CEE-CCD0-8403-96770F2CB6E5}"/>
              </a:ext>
            </a:extLst>
          </p:cNvPr>
          <p:cNvSpPr/>
          <p:nvPr/>
        </p:nvSpPr>
        <p:spPr bwMode="auto">
          <a:xfrm>
            <a:off x="8654023" y="1249840"/>
            <a:ext cx="1793941" cy="1233500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  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OpenVINO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™ Model 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Server (OVMS)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A25F658E-DCB4-0648-7ECE-001255F7C9EB}"/>
              </a:ext>
            </a:extLst>
          </p:cNvPr>
          <p:cNvSpPr/>
          <p:nvPr/>
        </p:nvSpPr>
        <p:spPr bwMode="auto">
          <a:xfrm>
            <a:off x="8821142" y="1753626"/>
            <a:ext cx="1446145" cy="301640"/>
          </a:xfrm>
          <a:prstGeom prst="roundRect">
            <a:avLst>
              <a:gd name="adj" fmla="val 4645"/>
            </a:avLst>
          </a:prstGeom>
          <a:solidFill>
            <a:schemeClr val="accent5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Model library</a:t>
            </a:r>
          </a:p>
        </p:txBody>
      </p:sp>
      <p:pic>
        <p:nvPicPr>
          <p:cNvPr id="111" name="Picture 4">
            <a:extLst>
              <a:ext uri="{FF2B5EF4-FFF2-40B4-BE49-F238E27FC236}">
                <a16:creationId xmlns:a16="http://schemas.microsoft.com/office/drawing/2014/main" id="{AD2D68B9-BAA3-D5D6-D989-016897318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06" y="1331381"/>
            <a:ext cx="274320" cy="26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Intel® Distribution of OpenVINO™ Toolkit">
            <a:extLst>
              <a:ext uri="{FF2B5EF4-FFF2-40B4-BE49-F238E27FC236}">
                <a16:creationId xmlns:a16="http://schemas.microsoft.com/office/drawing/2014/main" id="{F90F517B-4A06-5E32-4D88-F638517D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731" y="2172311"/>
            <a:ext cx="770965" cy="1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AED8059-CFDA-3538-3582-8C295E98C319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H="1" flipV="1">
            <a:off x="9550994" y="2483340"/>
            <a:ext cx="10898" cy="64507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F76BC30-0D43-ACD5-6EF4-D96915F45A04}"/>
              </a:ext>
            </a:extLst>
          </p:cNvPr>
          <p:cNvCxnSpPr>
            <a:cxnSpLocks/>
            <a:stCxn id="109" idx="3"/>
            <a:endCxn id="37" idx="0"/>
          </p:cNvCxnSpPr>
          <p:nvPr/>
        </p:nvCxnSpPr>
        <p:spPr>
          <a:xfrm>
            <a:off x="10447964" y="1866590"/>
            <a:ext cx="736157" cy="1261823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5D964A4F-F519-7EF0-3109-20FBF8474DBE}"/>
              </a:ext>
            </a:extLst>
          </p:cNvPr>
          <p:cNvSpPr/>
          <p:nvPr/>
        </p:nvSpPr>
        <p:spPr bwMode="auto">
          <a:xfrm>
            <a:off x="9419489" y="273884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4BE8B949-B1F0-5BA8-D927-26D626FFFD1D}"/>
              </a:ext>
            </a:extLst>
          </p:cNvPr>
          <p:cNvSpPr/>
          <p:nvPr/>
        </p:nvSpPr>
        <p:spPr bwMode="auto">
          <a:xfrm>
            <a:off x="11050627" y="213227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3D1FFEB-E34E-8C6F-D286-A92F57E7AE75}"/>
              </a:ext>
            </a:extLst>
          </p:cNvPr>
          <p:cNvSpPr txBox="1"/>
          <p:nvPr/>
        </p:nvSpPr>
        <p:spPr>
          <a:xfrm>
            <a:off x="486433" y="1063274"/>
            <a:ext cx="2420552" cy="27469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clicks on the Site UI and then selects the </a:t>
            </a: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Worker Safety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RTSP video feed simulates worker at station using the RTSP simulator.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Using OpenCV, capture the video frames from the RTSP feed and handle each frame for the AI inference.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Frame is pre-processed following the Model specification, torch is created and sent to the AI Inference server using </a:t>
            </a: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gRPC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OVMS sends a response with the AI inference result. The result is used for the frame post-processing and final serve to the UI with labels/drawings applied.</a:t>
            </a:r>
          </a:p>
        </p:txBody>
      </p:sp>
      <p:sp>
        <p:nvSpPr>
          <p:cNvPr id="1042" name="Rectangle: Rounded Corners 1041">
            <a:extLst>
              <a:ext uri="{FF2B5EF4-FFF2-40B4-BE49-F238E27FC236}">
                <a16:creationId xmlns:a16="http://schemas.microsoft.com/office/drawing/2014/main" id="{6CF75157-7235-75C8-84E7-79953F328FA7}"/>
              </a:ext>
            </a:extLst>
          </p:cNvPr>
          <p:cNvSpPr/>
          <p:nvPr/>
        </p:nvSpPr>
        <p:spPr bwMode="auto">
          <a:xfrm>
            <a:off x="10564414" y="4198087"/>
            <a:ext cx="1246746" cy="216237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0.77 Precision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11180-EFCA-C5DB-23F6-39F84EAD46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62615" y="4446491"/>
            <a:ext cx="1244878" cy="1014545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EF65F1-B454-AF67-FA7F-B2DA58BD61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6289" y="4195573"/>
            <a:ext cx="1250212" cy="1265464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E61D554-AB84-6A8F-ABC8-AE227D5D718D}"/>
              </a:ext>
            </a:extLst>
          </p:cNvPr>
          <p:cNvCxnSpPr>
            <a:cxnSpLocks/>
            <a:stCxn id="67" idx="0"/>
            <a:endCxn id="10" idx="2"/>
          </p:cNvCxnSpPr>
          <p:nvPr/>
        </p:nvCxnSpPr>
        <p:spPr>
          <a:xfrm rot="16200000" flipV="1">
            <a:off x="4126453" y="2739524"/>
            <a:ext cx="2195262" cy="12186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8B670DA4-9046-BE28-5E91-91637DAD7CE0}"/>
              </a:ext>
            </a:extLst>
          </p:cNvPr>
          <p:cNvSpPr/>
          <p:nvPr/>
        </p:nvSpPr>
        <p:spPr bwMode="auto">
          <a:xfrm>
            <a:off x="4473574" y="287759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E98DA4-ED64-4AC0-DEBC-A234AE39F2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4B7CA-F1B7-8972-5F3E-37C289F8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2907F8-CCE4-BD0C-66BA-D0FE5DFD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Motors – Kubernetes observability architecture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4F0D87-6744-0771-32AF-F375DB5924CE}"/>
              </a:ext>
            </a:extLst>
          </p:cNvPr>
          <p:cNvGrpSpPr/>
          <p:nvPr/>
        </p:nvGrpSpPr>
        <p:grpSpPr>
          <a:xfrm>
            <a:off x="2031434" y="5801714"/>
            <a:ext cx="8132673" cy="616527"/>
            <a:chOff x="1741430" y="6016538"/>
            <a:chExt cx="8132673" cy="6165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459E292-A01C-D2E1-5347-4CA3FCC3482C}"/>
                </a:ext>
              </a:extLst>
            </p:cNvPr>
            <p:cNvSpPr/>
            <p:nvPr/>
          </p:nvSpPr>
          <p:spPr bwMode="auto">
            <a:xfrm>
              <a:off x="1741430" y="6016538"/>
              <a:ext cx="8132673" cy="616527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050D132-2742-EB9F-026E-F5C254F45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60722" y="6096201"/>
              <a:ext cx="457200" cy="457200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F98729-C1FA-B1C8-144F-B0F262ADF9A0}"/>
              </a:ext>
            </a:extLst>
          </p:cNvPr>
          <p:cNvSpPr/>
          <p:nvPr/>
        </p:nvSpPr>
        <p:spPr bwMode="auto">
          <a:xfrm>
            <a:off x="2031435" y="4045953"/>
            <a:ext cx="8132673" cy="1661576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Windows Server 2022 Azure 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Client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VM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7A1D54-325F-1714-1E5E-6D88D027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7183" y="4198788"/>
            <a:ext cx="457200" cy="4572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BC828FB-A076-0185-2E8D-28C407EFBB41}"/>
              </a:ext>
            </a:extLst>
          </p:cNvPr>
          <p:cNvGrpSpPr/>
          <p:nvPr/>
        </p:nvGrpSpPr>
        <p:grpSpPr>
          <a:xfrm>
            <a:off x="5056983" y="4247396"/>
            <a:ext cx="2168160" cy="985258"/>
            <a:chOff x="4770522" y="4163729"/>
            <a:chExt cx="2168160" cy="98525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990D0EE-8B58-B6A6-4154-434EC1C7A0DF}"/>
                </a:ext>
              </a:extLst>
            </p:cNvPr>
            <p:cNvSpPr/>
            <p:nvPr/>
          </p:nvSpPr>
          <p:spPr bwMode="auto">
            <a:xfrm>
              <a:off x="4770522" y="4163729"/>
              <a:ext cx="2168160" cy="985258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Production Grafana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(Windows MSI Web Client)</a:t>
              </a:r>
            </a:p>
          </p:txBody>
        </p:sp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838F7283-196B-73A9-D871-1EB227471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002" y="4606306"/>
              <a:ext cx="457200" cy="457200"/>
            </a:xfrm>
            <a:prstGeom prst="rect">
              <a:avLst/>
            </a:prstGeom>
          </p:spPr>
        </p:pic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E01A4D90-3F65-C06F-4A86-24A5040CE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90FD92-55CB-B6B9-D082-3FE813EEF0BF}"/>
              </a:ext>
            </a:extLst>
          </p:cNvPr>
          <p:cNvGrpSpPr/>
          <p:nvPr/>
        </p:nvGrpSpPr>
        <p:grpSpPr>
          <a:xfrm>
            <a:off x="2027891" y="1184899"/>
            <a:ext cx="3197661" cy="2766869"/>
            <a:chOff x="2027891" y="1184899"/>
            <a:chExt cx="3197661" cy="276686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AA53EDD-9582-D2BA-4AEF-FAD40D7587F3}"/>
                </a:ext>
              </a:extLst>
            </p:cNvPr>
            <p:cNvSpPr/>
            <p:nvPr/>
          </p:nvSpPr>
          <p:spPr bwMode="auto">
            <a:xfrm>
              <a:off x="2027891" y="3220970"/>
              <a:ext cx="3197661" cy="730798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 x Detroit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Ubuntu Azure VM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18CACA2-0EE9-049B-5B92-1F5729BE418E}"/>
                </a:ext>
              </a:extLst>
            </p:cNvPr>
            <p:cNvGrpSpPr/>
            <p:nvPr/>
          </p:nvGrpSpPr>
          <p:grpSpPr>
            <a:xfrm>
              <a:off x="2027891" y="1184899"/>
              <a:ext cx="3197661" cy="1960321"/>
              <a:chOff x="1741430" y="1094214"/>
              <a:chExt cx="3197661" cy="1960321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5A00C01-159A-EF75-5AA0-196D2AF9E767}"/>
                  </a:ext>
                </a:extLst>
              </p:cNvPr>
              <p:cNvSpPr/>
              <p:nvPr/>
            </p:nvSpPr>
            <p:spPr bwMode="auto">
              <a:xfrm>
                <a:off x="1741430" y="1094214"/>
                <a:ext cx="3197661" cy="1960321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Rancher K3s </a:t>
                </a:r>
                <a:b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Arc-enabled Kubernetes </a:t>
                </a:r>
                <a:b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Detroit cluster</a:t>
                </a:r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866F91A7-4239-F8F5-CF35-F8D5A27D7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60722" y="1191733"/>
                <a:ext cx="411480" cy="411480"/>
              </a:xfrm>
              <a:prstGeom prst="rect">
                <a:avLst/>
              </a:prstGeom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8D5E2A0-46F2-DAF7-7147-8A30190914B0}"/>
                  </a:ext>
                </a:extLst>
              </p:cNvPr>
              <p:cNvGrpSpPr/>
              <p:nvPr/>
            </p:nvGrpSpPr>
            <p:grpSpPr>
              <a:xfrm>
                <a:off x="2576571" y="1756671"/>
                <a:ext cx="1527378" cy="1197746"/>
                <a:chOff x="-1072590" y="3159101"/>
                <a:chExt cx="1527378" cy="1197746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AE9735BE-DEAC-F766-87DA-3DB28BBA66E8}"/>
                    </a:ext>
                  </a:extLst>
                </p:cNvPr>
                <p:cNvSpPr/>
                <p:nvPr/>
              </p:nvSpPr>
              <p:spPr bwMode="auto">
                <a:xfrm>
                  <a:off x="-1072590" y="3159101"/>
                  <a:ext cx="1527378" cy="119774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Prometheus</a:t>
                  </a:r>
                </a:p>
              </p:txBody>
            </p:sp>
            <p:pic>
              <p:nvPicPr>
                <p:cNvPr id="37" name="Picture 36" descr="Logo, icon&#10;&#10;Description automatically generated">
                  <a:extLst>
                    <a:ext uri="{FF2B5EF4-FFF2-40B4-BE49-F238E27FC236}">
                      <a16:creationId xmlns:a16="http://schemas.microsoft.com/office/drawing/2014/main" id="{04D1E2CD-907A-56F0-C549-262A0CE69A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542778" y="3678449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2797E1E5-CF87-74D7-910E-EC450C101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325" y="3354649"/>
              <a:ext cx="444916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6CFAA-98A1-7034-3FFC-B6338B26BE64}"/>
              </a:ext>
            </a:extLst>
          </p:cNvPr>
          <p:cNvGrpSpPr/>
          <p:nvPr/>
        </p:nvGrpSpPr>
        <p:grpSpPr>
          <a:xfrm>
            <a:off x="6966450" y="1184899"/>
            <a:ext cx="3197661" cy="2766869"/>
            <a:chOff x="2027891" y="1184899"/>
            <a:chExt cx="3197661" cy="27668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90F2CD-BBB3-8D4B-33E4-7490DB36BD46}"/>
                </a:ext>
              </a:extLst>
            </p:cNvPr>
            <p:cNvSpPr/>
            <p:nvPr/>
          </p:nvSpPr>
          <p:spPr bwMode="auto">
            <a:xfrm>
              <a:off x="2027891" y="3220970"/>
              <a:ext cx="3197661" cy="730798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 x Monterrey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Ubuntu Azure VM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614307-8028-D3DB-6946-3C63F25B7D52}"/>
                </a:ext>
              </a:extLst>
            </p:cNvPr>
            <p:cNvGrpSpPr/>
            <p:nvPr/>
          </p:nvGrpSpPr>
          <p:grpSpPr>
            <a:xfrm>
              <a:off x="2027891" y="1184899"/>
              <a:ext cx="3197661" cy="1960321"/>
              <a:chOff x="1741430" y="1094214"/>
              <a:chExt cx="3197661" cy="196032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FD8CB68-60C1-67F5-322D-E007D0DB16B7}"/>
                  </a:ext>
                </a:extLst>
              </p:cNvPr>
              <p:cNvSpPr/>
              <p:nvPr/>
            </p:nvSpPr>
            <p:spPr bwMode="auto">
              <a:xfrm>
                <a:off x="1741430" y="1094214"/>
                <a:ext cx="3197661" cy="1960321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Rancher K3s </a:t>
                </a:r>
                <a:b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Arc-enabled Kubernetes </a:t>
                </a:r>
                <a:b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Monterrey cluster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572D3498-A4C0-7E70-5B9A-6839D8B8B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60722" y="1191733"/>
                <a:ext cx="411480" cy="411480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F8329B1-D606-079D-8ABE-085539DDAA46}"/>
                  </a:ext>
                </a:extLst>
              </p:cNvPr>
              <p:cNvGrpSpPr/>
              <p:nvPr/>
            </p:nvGrpSpPr>
            <p:grpSpPr>
              <a:xfrm>
                <a:off x="2576571" y="1756671"/>
                <a:ext cx="1527378" cy="1197746"/>
                <a:chOff x="-1072590" y="3159101"/>
                <a:chExt cx="1527378" cy="1197746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E0A25A20-D5F3-8830-48FD-0A17E29C2FB2}"/>
                    </a:ext>
                  </a:extLst>
                </p:cNvPr>
                <p:cNvSpPr/>
                <p:nvPr/>
              </p:nvSpPr>
              <p:spPr bwMode="auto">
                <a:xfrm>
                  <a:off x="-1072590" y="3159101"/>
                  <a:ext cx="1527378" cy="119774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Prometheus</a:t>
                  </a:r>
                </a:p>
              </p:txBody>
            </p:sp>
            <p:pic>
              <p:nvPicPr>
                <p:cNvPr id="23" name="Picture 22" descr="Logo, icon&#10;&#10;Description automatically generated">
                  <a:extLst>
                    <a:ext uri="{FF2B5EF4-FFF2-40B4-BE49-F238E27FC236}">
                      <a16:creationId xmlns:a16="http://schemas.microsoft.com/office/drawing/2014/main" id="{4CF6E01D-124E-F650-CEF6-00635FE301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542778" y="3678449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FF4E59F-565C-9920-2972-C3DC5D31B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325" y="3354649"/>
              <a:ext cx="444916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27A3B11-F239-6D89-177C-36CEA6A55CC9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4090093" y="2746547"/>
            <a:ext cx="1801167" cy="1200532"/>
          </a:xfrm>
          <a:prstGeom prst="bentConnector2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70939B3-2595-5939-B632-0250502910A0}"/>
              </a:ext>
            </a:extLst>
          </p:cNvPr>
          <p:cNvCxnSpPr>
            <a:cxnSpLocks/>
            <a:endCxn id="22" idx="1"/>
          </p:cNvCxnSpPr>
          <p:nvPr/>
        </p:nvCxnSpPr>
        <p:spPr>
          <a:xfrm rot="5400000" flipH="1" flipV="1">
            <a:off x="6301975" y="2747981"/>
            <a:ext cx="1801368" cy="1197864"/>
          </a:xfrm>
          <a:prstGeom prst="bentConnector2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34371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Motors </a:t>
            </a:r>
            <a:r>
              <a:rPr lang="en-US" sz="2400" noProof="0">
                <a:latin typeface="Segoe UI Semibold (Headings)"/>
              </a:rPr>
              <a:t>– </a:t>
            </a:r>
            <a:r>
              <a:rPr lang="en-US" sz="2400" spc="-50">
                <a:latin typeface="Segoe UI Semibold (Headings)"/>
              </a:rPr>
              <a:t>Deployment workflow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DCAC5A-F3AD-73FC-F004-827C36332735}"/>
              </a:ext>
            </a:extLst>
          </p:cNvPr>
          <p:cNvSpPr/>
          <p:nvPr/>
        </p:nvSpPr>
        <p:spPr bwMode="auto">
          <a:xfrm>
            <a:off x="4346487" y="925190"/>
            <a:ext cx="7732551" cy="5822066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resources deployment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10642A-089B-F058-39E6-F4B6D75CC485}"/>
              </a:ext>
            </a:extLst>
          </p:cNvPr>
          <p:cNvGrpSpPr/>
          <p:nvPr/>
        </p:nvGrpSpPr>
        <p:grpSpPr>
          <a:xfrm>
            <a:off x="4514652" y="1471639"/>
            <a:ext cx="7396223" cy="5194592"/>
            <a:chOff x="4471056" y="1246717"/>
            <a:chExt cx="7396223" cy="519459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E84D86A-3D8D-1E4D-6C56-B2EF79EF1E07}"/>
                </a:ext>
              </a:extLst>
            </p:cNvPr>
            <p:cNvSpPr/>
            <p:nvPr/>
          </p:nvSpPr>
          <p:spPr bwMode="auto">
            <a:xfrm>
              <a:off x="4471056" y="1246717"/>
              <a:ext cx="7396223" cy="5194592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Client VM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2709CB-6B59-1616-2D6A-34DFF4F8090A}"/>
                </a:ext>
              </a:extLst>
            </p:cNvPr>
            <p:cNvGrpSpPr/>
            <p:nvPr/>
          </p:nvGrpSpPr>
          <p:grpSpPr>
            <a:xfrm>
              <a:off x="4593585" y="3184840"/>
              <a:ext cx="7151167" cy="3134932"/>
              <a:chOff x="4987124" y="2814455"/>
              <a:chExt cx="7151167" cy="3134932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74F54D61-0AE8-018E-80A3-B1FAABB0A4BD}"/>
                  </a:ext>
                </a:extLst>
              </p:cNvPr>
              <p:cNvSpPr/>
              <p:nvPr/>
            </p:nvSpPr>
            <p:spPr bwMode="auto">
              <a:xfrm>
                <a:off x="4987124" y="2814455"/>
                <a:ext cx="7151167" cy="3134932"/>
              </a:xfrm>
              <a:prstGeom prst="roundRect">
                <a:avLst>
                  <a:gd name="adj" fmla="val 4645"/>
                </a:avLst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Logon script runtime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AE499DF-82D9-4E25-6A2E-132D1F0E6EDE}"/>
                  </a:ext>
                </a:extLst>
              </p:cNvPr>
              <p:cNvGrpSpPr/>
              <p:nvPr/>
            </p:nvGrpSpPr>
            <p:grpSpPr>
              <a:xfrm>
                <a:off x="5147861" y="3445877"/>
                <a:ext cx="6845803" cy="2310860"/>
                <a:chOff x="5147861" y="3445877"/>
                <a:chExt cx="6845803" cy="2310860"/>
              </a:xfrm>
            </p:grpSpPr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FCCC313-EA3B-FFC6-713B-AD19E20C460F}"/>
                    </a:ext>
                  </a:extLst>
                </p:cNvPr>
                <p:cNvSpPr/>
                <p:nvPr/>
              </p:nvSpPr>
              <p:spPr bwMode="auto">
                <a:xfrm>
                  <a:off x="5147861" y="344951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Environment automation preparations </a:t>
                  </a:r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24E39D02-D21D-EBE5-FDB8-4EEECA207C7C}"/>
                    </a:ext>
                  </a:extLst>
                </p:cNvPr>
                <p:cNvSpPr/>
                <p:nvPr/>
              </p:nvSpPr>
              <p:spPr bwMode="auto">
                <a:xfrm>
                  <a:off x="6937988" y="344951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Configuring Azure infrastructure for </a:t>
                  </a:r>
                  <a:b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Rancher K3s cluster</a:t>
                  </a:r>
                </a:p>
              </p:txBody>
            </p:sp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E5B465AA-D598-5031-1A40-06A315F9D109}"/>
                    </a:ext>
                  </a:extLst>
                </p:cNvPr>
                <p:cNvSpPr/>
                <p:nvPr/>
              </p:nvSpPr>
              <p:spPr bwMode="auto">
                <a:xfrm>
                  <a:off x="8703527" y="430638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Deploying </a:t>
                  </a:r>
                  <a:b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IoT Operations</a:t>
                  </a: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C72BB2BA-45E1-2A6E-7FB6-AFCE1FA10B96}"/>
                    </a:ext>
                  </a:extLst>
                </p:cNvPr>
                <p:cNvCxnSpPr>
                  <a:cxnSpLocks/>
                  <a:stCxn id="86" idx="3"/>
                </p:cNvCxnSpPr>
                <p:nvPr/>
              </p:nvCxnSpPr>
              <p:spPr>
                <a:xfrm>
                  <a:off x="6668219" y="3733866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93D884C9-F5ED-51C8-0EA2-05BFAE4A1FAA}"/>
                    </a:ext>
                  </a:extLst>
                </p:cNvPr>
                <p:cNvCxnSpPr/>
                <p:nvPr/>
              </p:nvCxnSpPr>
              <p:spPr>
                <a:xfrm>
                  <a:off x="8457350" y="3733539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30D32F4-C8E5-8259-AE2E-D62E6294D07E}"/>
                    </a:ext>
                  </a:extLst>
                </p:cNvPr>
                <p:cNvCxnSpPr/>
                <p:nvPr/>
              </p:nvCxnSpPr>
              <p:spPr>
                <a:xfrm>
                  <a:off x="10207777" y="3733375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7A8B99F5-F92E-1440-8583-E85C71CAAD64}"/>
                    </a:ext>
                  </a:extLst>
                </p:cNvPr>
                <p:cNvSpPr/>
                <p:nvPr/>
              </p:nvSpPr>
              <p:spPr bwMode="auto">
                <a:xfrm>
                  <a:off x="6917640" y="5188036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Installing dev tools</a:t>
                  </a:r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B4C0411C-95D7-69AE-A353-13549E20A6CB}"/>
                    </a:ext>
                  </a:extLst>
                </p:cNvPr>
                <p:cNvSpPr/>
                <p:nvPr/>
              </p:nvSpPr>
              <p:spPr bwMode="auto">
                <a:xfrm>
                  <a:off x="5147861" y="518666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Deploying observability stack</a:t>
                  </a:r>
                </a:p>
              </p:txBody>
            </p:sp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5AC522A9-1140-727C-55D5-7285A818AE30}"/>
                    </a:ext>
                  </a:extLst>
                </p:cNvPr>
                <p:cNvSpPr/>
                <p:nvPr/>
              </p:nvSpPr>
              <p:spPr bwMode="auto">
                <a:xfrm>
                  <a:off x="10457198" y="518268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Logging and </a:t>
                  </a:r>
                  <a:b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cleanup</a:t>
                  </a: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1D5B9393-A217-BD51-781F-CF8DE395F704}"/>
                    </a:ext>
                  </a:extLst>
                </p:cNvPr>
                <p:cNvSpPr/>
                <p:nvPr/>
              </p:nvSpPr>
              <p:spPr bwMode="auto">
                <a:xfrm>
                  <a:off x="8687419" y="518666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Additional environment preparations</a:t>
                  </a:r>
                </a:p>
              </p:txBody>
            </p: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967CEEFF-8CBF-D58A-E1AA-4F4B587A4AC9}"/>
                    </a:ext>
                  </a:extLst>
                </p:cNvPr>
                <p:cNvCxnSpPr>
                  <a:stCxn id="93" idx="3"/>
                  <a:endCxn id="92" idx="1"/>
                </p:cNvCxnSpPr>
                <p:nvPr/>
              </p:nvCxnSpPr>
              <p:spPr>
                <a:xfrm>
                  <a:off x="6668219" y="5471016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C7DB27E9-4BF3-81C3-A210-53DD16BBC263}"/>
                    </a:ext>
                  </a:extLst>
                </p:cNvPr>
                <p:cNvCxnSpPr/>
                <p:nvPr/>
              </p:nvCxnSpPr>
              <p:spPr>
                <a:xfrm>
                  <a:off x="8437998" y="5470689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2438416B-F1BB-6EEF-5A27-3F7B97ECD45B}"/>
                    </a:ext>
                  </a:extLst>
                </p:cNvPr>
                <p:cNvCxnSpPr/>
                <p:nvPr/>
              </p:nvCxnSpPr>
              <p:spPr>
                <a:xfrm>
                  <a:off x="10207777" y="5470525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DC9744DA-187C-9450-A79E-0A8144AE9457}"/>
                    </a:ext>
                  </a:extLst>
                </p:cNvPr>
                <p:cNvSpPr/>
                <p:nvPr/>
              </p:nvSpPr>
              <p:spPr bwMode="auto">
                <a:xfrm>
                  <a:off x="10473306" y="4306385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Azure Arc</a:t>
                  </a:r>
                  <a:b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 integration and extensions config</a:t>
                  </a:r>
                </a:p>
              </p:txBody>
            </p:sp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317BB7E6-65A2-17CA-E8A3-D5039B9BB7AE}"/>
                    </a:ext>
                  </a:extLst>
                </p:cNvPr>
                <p:cNvSpPr/>
                <p:nvPr/>
              </p:nvSpPr>
              <p:spPr bwMode="auto">
                <a:xfrm>
                  <a:off x="5147861" y="4319430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Configuring GitOps and deploying applications</a:t>
                  </a:r>
                </a:p>
              </p:txBody>
            </p:sp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D4A5979E-C5DA-F29F-FC4E-06F3EAEEB6FB}"/>
                    </a:ext>
                  </a:extLst>
                </p:cNvPr>
                <p:cNvSpPr/>
                <p:nvPr/>
              </p:nvSpPr>
              <p:spPr bwMode="auto">
                <a:xfrm>
                  <a:off x="8705775" y="3445877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Deploying </a:t>
                  </a:r>
                  <a:b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</a:b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Rancher K3s cluster</a:t>
                  </a:r>
                </a:p>
              </p:txBody>
            </p:sp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F186B3B2-5F5B-F09C-A5F1-F04DFF9DF9B6}"/>
                    </a:ext>
                  </a:extLst>
                </p:cNvPr>
                <p:cNvSpPr/>
                <p:nvPr/>
              </p:nvSpPr>
              <p:spPr bwMode="auto">
                <a:xfrm>
                  <a:off x="10473306" y="3458900"/>
                  <a:ext cx="1520358" cy="568701"/>
                </a:xfrm>
                <a:prstGeom prst="roundRect">
                  <a:avLst>
                    <a:gd name="adj" fmla="val 4645"/>
                  </a:avLst>
                </a:prstGeom>
                <a:gradFill flip="none" rotWithShape="1">
                  <a:gsLst>
                    <a:gs pos="100000">
                      <a:srgbClr val="0078D4">
                        <a:alpha val="50000"/>
                      </a:srgbClr>
                    </a:gs>
                    <a:gs pos="0">
                      <a:srgbClr val="0078D4">
                        <a:alpha val="0"/>
                      </a:srgbClr>
                    </a:gs>
                  </a:gsLst>
                  <a:lin ang="54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 (Headings)"/>
                      <a:ea typeface="+mn-ea"/>
                      <a:cs typeface="Segoe UI" pitchFamily="34" charset="0"/>
                    </a:rPr>
                    <a:t>Additional Kubernetes configurations</a:t>
                  </a:r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1068ABFB-1A67-EEA9-03DB-5E7420091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33485" y="4037539"/>
                  <a:ext cx="0" cy="25345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7E83F970-6282-ED30-69D0-73D1F5421F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26133" y="4593968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5EDA9B0C-41BB-2C49-0395-64BEA248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668219" y="4615355"/>
                  <a:ext cx="249421" cy="13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B4456E6D-064D-858C-8239-0262003CADCF}"/>
                    </a:ext>
                  </a:extLst>
                </p:cNvPr>
                <p:cNvCxnSpPr>
                  <a:cxnSpLocks/>
                  <a:stCxn id="100" idx="2"/>
                  <a:endCxn id="93" idx="0"/>
                </p:cNvCxnSpPr>
                <p:nvPr/>
              </p:nvCxnSpPr>
              <p:spPr>
                <a:xfrm>
                  <a:off x="5908040" y="4888131"/>
                  <a:ext cx="0" cy="298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931F3753-57EA-0D64-2A31-B53B0FB88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47861" y="2904189"/>
                <a:ext cx="457200" cy="455592"/>
              </a:xfrm>
              <a:prstGeom prst="rect">
                <a:avLst/>
              </a:prstGeom>
            </p:spPr>
          </p:pic>
        </p:grp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39B1E033-0D95-146B-4671-6608AA4479B9}"/>
                </a:ext>
              </a:extLst>
            </p:cNvPr>
            <p:cNvCxnSpPr>
              <a:cxnSpLocks/>
              <a:stCxn id="80" idx="0"/>
              <a:endCxn id="52" idx="2"/>
            </p:cNvCxnSpPr>
            <p:nvPr/>
          </p:nvCxnSpPr>
          <p:spPr>
            <a:xfrm rot="5400000" flipH="1" flipV="1">
              <a:off x="8686867" y="2284666"/>
              <a:ext cx="382477" cy="14178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2BB25A7F-F773-9622-2DD9-A358E4B28721}"/>
                </a:ext>
              </a:extLst>
            </p:cNvPr>
            <p:cNvSpPr/>
            <p:nvPr/>
          </p:nvSpPr>
          <p:spPr bwMode="auto">
            <a:xfrm>
              <a:off x="5456707" y="1725762"/>
              <a:ext cx="2587752" cy="107660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“Bootstrap” PowerShell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script runtime via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Custom Script Extension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48E9C5F4-5E21-1488-E9BF-6803DF4EB6D5}"/>
                </a:ext>
              </a:extLst>
            </p:cNvPr>
            <p:cNvSpPr/>
            <p:nvPr/>
          </p:nvSpPr>
          <p:spPr bwMode="auto">
            <a:xfrm>
              <a:off x="8293879" y="1725762"/>
              <a:ext cx="2586323" cy="1076601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“Bootstrap” PowerShell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script inject the “Logon” PowerShell script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to the Client VM 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6BB7060-F97F-EB0D-5467-71BC1E39547F}"/>
                </a:ext>
              </a:extLst>
            </p:cNvPr>
            <p:cNvGrpSpPr/>
            <p:nvPr/>
          </p:nvGrpSpPr>
          <p:grpSpPr>
            <a:xfrm>
              <a:off x="6128083" y="2350048"/>
              <a:ext cx="1245000" cy="365760"/>
              <a:chOff x="2404646" y="3522106"/>
              <a:chExt cx="1245000" cy="365760"/>
            </a:xfrm>
          </p:grpSpPr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A1D403BC-7BF8-F098-38BF-9D800323D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404646" y="3522106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5A95DA6A-315A-DB83-49AF-6491D9480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83886" y="3523392"/>
                <a:ext cx="365760" cy="364474"/>
              </a:xfrm>
              <a:prstGeom prst="rect">
                <a:avLst/>
              </a:prstGeom>
            </p:spPr>
          </p:pic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D1A637-02D5-E31B-AE45-5806EDB64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5865" y="3704986"/>
                <a:ext cx="457200" cy="6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2267833E-0C9A-61AE-B9DD-86F2D2957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04160" y="2351334"/>
              <a:ext cx="365760" cy="364474"/>
            </a:xfrm>
            <a:prstGeom prst="rect">
              <a:avLst/>
            </a:prstGeom>
          </p:spPr>
        </p:pic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620E621-5D46-EAA0-9E01-CBDA86DE58BD}"/>
                </a:ext>
              </a:extLst>
            </p:cNvPr>
            <p:cNvCxnSpPr>
              <a:cxnSpLocks/>
            </p:cNvCxnSpPr>
            <p:nvPr/>
          </p:nvCxnSpPr>
          <p:spPr>
            <a:xfrm>
              <a:off x="7419381" y="2532928"/>
              <a:ext cx="197510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16AD1050-D2B6-57F7-2C56-C04A6CD81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93585" y="1467555"/>
              <a:ext cx="457200" cy="457200"/>
            </a:xfrm>
            <a:prstGeom prst="rect">
              <a:avLst/>
            </a:prstGeom>
          </p:spPr>
        </p:pic>
      </p:grpSp>
      <p:pic>
        <p:nvPicPr>
          <p:cNvPr id="107" name="Graphic 106">
            <a:extLst>
              <a:ext uri="{FF2B5EF4-FFF2-40B4-BE49-F238E27FC236}">
                <a16:creationId xmlns:a16="http://schemas.microsoft.com/office/drawing/2014/main" id="{7D48B71F-E223-3F63-3AAC-F06C5BF5A8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2901" y="977889"/>
            <a:ext cx="365760" cy="365760"/>
          </a:xfrm>
          <a:prstGeom prst="rect">
            <a:avLst/>
          </a:prstGeom>
        </p:spPr>
      </p:pic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3A2B073F-E483-1EB3-4E03-65309AEBE0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65839" y="1893002"/>
            <a:ext cx="242010" cy="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268C2042-6DE7-8481-0423-DB65938CE915}"/>
              </a:ext>
            </a:extLst>
          </p:cNvPr>
          <p:cNvSpPr/>
          <p:nvPr/>
        </p:nvSpPr>
        <p:spPr bwMode="auto">
          <a:xfrm>
            <a:off x="1136698" y="2038554"/>
            <a:ext cx="1520358" cy="423019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Azure CLI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D900B68-623D-ADFD-1B9B-239D3D26F643}"/>
              </a:ext>
            </a:extLst>
          </p:cNvPr>
          <p:cNvGrpSpPr/>
          <p:nvPr/>
        </p:nvGrpSpPr>
        <p:grpSpPr>
          <a:xfrm>
            <a:off x="1525926" y="910722"/>
            <a:ext cx="740474" cy="885822"/>
            <a:chOff x="2724684" y="2151403"/>
            <a:chExt cx="740474" cy="885822"/>
          </a:xfrm>
        </p:grpSpPr>
        <p:pic>
          <p:nvPicPr>
            <p:cNvPr id="113" name="Graphic 112" descr="User">
              <a:extLst>
                <a:ext uri="{FF2B5EF4-FFF2-40B4-BE49-F238E27FC236}">
                  <a16:creationId xmlns:a16="http://schemas.microsoft.com/office/drawing/2014/main" id="{B712E30C-9C3E-B9CD-DA0F-2957F3873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22210" y="2151403"/>
              <a:ext cx="550979" cy="550979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3A91712-0306-AEF7-0451-8CE315A82998}"/>
                </a:ext>
              </a:extLst>
            </p:cNvPr>
            <p:cNvSpPr txBox="1"/>
            <p:nvPr/>
          </p:nvSpPr>
          <p:spPr>
            <a:xfrm>
              <a:off x="2724684" y="2575560"/>
              <a:ext cx="740474" cy="461665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Jumpstart user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D04DE5F-6D0E-71D9-560F-73E50AE09DD4}"/>
              </a:ext>
            </a:extLst>
          </p:cNvPr>
          <p:cNvGrpSpPr/>
          <p:nvPr/>
        </p:nvGrpSpPr>
        <p:grpSpPr>
          <a:xfrm>
            <a:off x="1137661" y="2744547"/>
            <a:ext cx="1520358" cy="423019"/>
            <a:chOff x="1435184" y="3202762"/>
            <a:chExt cx="1520358" cy="423019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50B8B9F-29AF-DA2D-E312-0038B73ED0C3}"/>
                </a:ext>
              </a:extLst>
            </p:cNvPr>
            <p:cNvSpPr/>
            <p:nvPr/>
          </p:nvSpPr>
          <p:spPr bwMode="auto">
            <a:xfrm>
              <a:off x="1435184" y="3202762"/>
              <a:ext cx="1520358" cy="423019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Bicep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template</a:t>
              </a:r>
            </a:p>
          </p:txBody>
        </p:sp>
        <p:pic>
          <p:nvPicPr>
            <p:cNvPr id="117" name="Picture 6" descr="AzureFunBytes - Getting started with Bicep - Azure DevOps Blog">
              <a:extLst>
                <a:ext uri="{FF2B5EF4-FFF2-40B4-BE49-F238E27FC236}">
                  <a16:creationId xmlns:a16="http://schemas.microsoft.com/office/drawing/2014/main" id="{4939B3B7-325A-0D2E-7D02-73E1A3703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721" y="3254251"/>
              <a:ext cx="320040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FE2C1093-5DE0-6176-6B75-EC66A1640DCA}"/>
              </a:ext>
            </a:extLst>
          </p:cNvPr>
          <p:cNvCxnSpPr>
            <a:cxnSpLocks/>
            <a:stCxn id="116" idx="0"/>
            <a:endCxn id="110" idx="2"/>
          </p:cNvCxnSpPr>
          <p:nvPr/>
        </p:nvCxnSpPr>
        <p:spPr>
          <a:xfrm rot="16200000" flipV="1">
            <a:off x="1755872" y="2602578"/>
            <a:ext cx="282974" cy="9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498E7EC4-75B3-F1CC-6B5C-BDA2F984C262}"/>
              </a:ext>
            </a:extLst>
          </p:cNvPr>
          <p:cNvCxnSpPr>
            <a:cxnSpLocks/>
            <a:stCxn id="116" idx="0"/>
            <a:endCxn id="110" idx="2"/>
          </p:cNvCxnSpPr>
          <p:nvPr/>
        </p:nvCxnSpPr>
        <p:spPr>
          <a:xfrm rot="16200000" flipV="1">
            <a:off x="1755872" y="2602578"/>
            <a:ext cx="282974" cy="9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2580FA4B-969F-DC6C-4834-1761FAACC6C7}"/>
              </a:ext>
            </a:extLst>
          </p:cNvPr>
          <p:cNvCxnSpPr>
            <a:cxnSpLocks/>
            <a:endCxn id="116" idx="3"/>
          </p:cNvCxnSpPr>
          <p:nvPr/>
        </p:nvCxnSpPr>
        <p:spPr>
          <a:xfrm rot="10800000" flipV="1">
            <a:off x="2658019" y="1381045"/>
            <a:ext cx="1661760" cy="1575012"/>
          </a:xfrm>
          <a:prstGeom prst="bentConnector3">
            <a:avLst>
              <a:gd name="adj1" fmla="val 1656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F1600068-3DED-25FC-AA28-846F6EBC81DC}"/>
              </a:ext>
            </a:extLst>
          </p:cNvPr>
          <p:cNvCxnSpPr>
            <a:cxnSpLocks/>
            <a:endCxn id="113" idx="3"/>
          </p:cNvCxnSpPr>
          <p:nvPr/>
        </p:nvCxnSpPr>
        <p:spPr>
          <a:xfrm rot="10800000" flipV="1">
            <a:off x="2174431" y="844168"/>
            <a:ext cx="4264178" cy="342044"/>
          </a:xfrm>
          <a:prstGeom prst="bentConnector3">
            <a:avLst>
              <a:gd name="adj1" fmla="val 5597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87A276A-F494-6409-01ED-95C9358C29B6}"/>
              </a:ext>
            </a:extLst>
          </p:cNvPr>
          <p:cNvCxnSpPr>
            <a:cxnSpLocks/>
          </p:cNvCxnSpPr>
          <p:nvPr/>
        </p:nvCxnSpPr>
        <p:spPr>
          <a:xfrm>
            <a:off x="6438609" y="844167"/>
            <a:ext cx="0" cy="61753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>
            <a:extLst>
              <a:ext uri="{FF2B5EF4-FFF2-40B4-BE49-F238E27FC236}">
                <a16:creationId xmlns:a16="http://schemas.microsoft.com/office/drawing/2014/main" id="{15DFDCC2-D05C-CA6E-497B-34A39B1499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22167" y="781386"/>
            <a:ext cx="365760" cy="36576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7488C79E-76E1-2864-EBE3-C697DF5AB4A3}"/>
              </a:ext>
            </a:extLst>
          </p:cNvPr>
          <p:cNvSpPr txBox="1"/>
          <p:nvPr/>
        </p:nvSpPr>
        <p:spPr>
          <a:xfrm>
            <a:off x="139669" y="3854763"/>
            <a:ext cx="3948819" cy="26161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uses Azure CLI to deploy a single Azure Bicep template.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Template deploys multiple Azure resource, including the Client virtual machine.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Client VM is using Custom Script Extension to run the Bootstrap PowerShell script, responsible from initial environment bootstrap and preparation.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Bootstrap PowerShell script inject the “Logon” PowerShell script to Client VM.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log in to Client VM via RDP or Azure Bastion, which automatically start the “Logon” PowerShell script.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“Logon” PowerShell script runtime perform multiple additional automated operations to prepare the rest of the environment.</a:t>
            </a:r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id="{ACBCB853-0596-D5C8-0840-6BF59DB4F688}"/>
              </a:ext>
            </a:extLst>
          </p:cNvPr>
          <p:cNvSpPr/>
          <p:nvPr/>
        </p:nvSpPr>
        <p:spPr bwMode="auto">
          <a:xfrm>
            <a:off x="1336853" y="104905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BCA109E3-A50B-56BD-1730-3C0D648E9178}"/>
              </a:ext>
            </a:extLst>
          </p:cNvPr>
          <p:cNvSpPr/>
          <p:nvPr/>
        </p:nvSpPr>
        <p:spPr bwMode="auto">
          <a:xfrm>
            <a:off x="3650316" y="257390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8D302FA2-A7E3-4C23-1EC4-4F869FC9853A}"/>
              </a:ext>
            </a:extLst>
          </p:cNvPr>
          <p:cNvSpPr/>
          <p:nvPr/>
        </p:nvSpPr>
        <p:spPr bwMode="auto">
          <a:xfrm>
            <a:off x="6657019" y="159533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id="{FB7CBDA9-B2D0-B3E9-BBD0-86E1F1B0921C}"/>
              </a:ext>
            </a:extLst>
          </p:cNvPr>
          <p:cNvSpPr/>
          <p:nvPr/>
        </p:nvSpPr>
        <p:spPr bwMode="auto">
          <a:xfrm>
            <a:off x="9493476" y="327260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6DDCD9FC-7A7B-7836-5825-4BC275429FD7}"/>
              </a:ext>
            </a:extLst>
          </p:cNvPr>
          <p:cNvSpPr/>
          <p:nvPr/>
        </p:nvSpPr>
        <p:spPr bwMode="auto">
          <a:xfrm>
            <a:off x="3272933" y="84271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1F4AF961-7369-E6AF-ECF9-8F4D0AB71A44}"/>
              </a:ext>
            </a:extLst>
          </p:cNvPr>
          <p:cNvSpPr/>
          <p:nvPr/>
        </p:nvSpPr>
        <p:spPr bwMode="auto">
          <a:xfrm>
            <a:off x="9493476" y="159533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238CCB2E-EFEA-2C18-2BBD-C6E7CE5AED82}"/>
              </a:ext>
            </a:extLst>
          </p:cNvPr>
          <p:cNvSpPr/>
          <p:nvPr/>
        </p:nvSpPr>
        <p:spPr bwMode="auto">
          <a:xfrm>
            <a:off x="6583805" y="4913756"/>
            <a:ext cx="1520358" cy="568701"/>
          </a:xfrm>
          <a:prstGeom prst="roundRect">
            <a:avLst>
              <a:gd name="adj" fmla="val 4645"/>
            </a:avLst>
          </a:prstGeom>
          <a:gradFill flip="none" rotWithShape="1">
            <a:gsLst>
              <a:gs pos="100000">
                <a:srgbClr val="0078D4">
                  <a:alpha val="50000"/>
                </a:srgbClr>
              </a:gs>
              <a:gs pos="0">
                <a:srgbClr val="0078D4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Configuring data pipeline from 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Edge to Cloud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5921B06-F8D2-493F-51E4-026C847D48AE}"/>
              </a:ext>
            </a:extLst>
          </p:cNvPr>
          <p:cNvCxnSpPr>
            <a:cxnSpLocks/>
          </p:cNvCxnSpPr>
          <p:nvPr/>
        </p:nvCxnSpPr>
        <p:spPr>
          <a:xfrm flipH="1">
            <a:off x="8108659" y="5189275"/>
            <a:ext cx="249421" cy="137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19D44C57-877A-2821-CF41-672E751DD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8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23310F-0862-BCAE-0C10-4DB80F148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8780-0F2D-5EA1-CE43-331DD232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r>
              <a:rPr lang="en-US" sz="2400" spc="-50" dirty="0">
                <a:latin typeface="Segoe UI Semibold (Headings)"/>
              </a:rPr>
              <a:t>Arc Jumpstart – Contoso Hypermarket</a:t>
            </a:r>
            <a:endParaRPr lang="en-US" sz="2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1063D7F-2325-19AC-8E36-E040B81A8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1235" y="1867395"/>
            <a:ext cx="7049529" cy="31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r>
              <a:rPr lang="en-US" sz="2400" spc="-50" dirty="0">
                <a:latin typeface="Segoe UI Semibold (Headings)"/>
              </a:rPr>
              <a:t>Arc Jumpstart – Contoso Hypermarket scenarios</a:t>
            </a:r>
            <a:endParaRPr lang="en-US" sz="2400" dirty="0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B1182DD5-8237-8345-EA9B-9AF965F227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479568"/>
              </p:ext>
            </p:extLst>
          </p:nvPr>
        </p:nvGraphicFramePr>
        <p:xfrm>
          <a:off x="448523" y="1526474"/>
          <a:ext cx="10610440" cy="3820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781868">
                  <a:extLst>
                    <a:ext uri="{9D8B030D-6E8A-4147-A177-3AD203B41FA5}">
                      <a16:colId xmlns:a16="http://schemas.microsoft.com/office/drawing/2014/main" val="1301362350"/>
                    </a:ext>
                  </a:extLst>
                </a:gridCol>
                <a:gridCol w="5828572">
                  <a:extLst>
                    <a:ext uri="{9D8B030D-6E8A-4147-A177-3AD203B41FA5}">
                      <a16:colId xmlns:a16="http://schemas.microsoft.com/office/drawing/2014/main" val="369034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Technology stack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41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kern="1200" dirty="0">
                          <a:solidFill>
                            <a:schemeClr val="tx1"/>
                          </a:solidFill>
                          <a:effectLst/>
                          <a:latin typeface="Segoe UI Semibold (Headings)"/>
                          <a:ea typeface="+mn-ea"/>
                          <a:cs typeface="+mn-cs"/>
                        </a:rPr>
                        <a:t>Shopper insights using computer vision</a:t>
                      </a:r>
                      <a:endParaRPr lang="en-US" sz="1100" b="0" u="none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dirty="0">
                          <a:effectLst/>
                          <a:latin typeface="Segoe UI Semibold (Headings)"/>
                        </a:rPr>
                        <a:t>Yolo8, RTSP, OpenCV, Rancher K3s, PostgreSQL, Azure Arc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835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kern="1200" dirty="0">
                          <a:solidFill>
                            <a:schemeClr val="tx1"/>
                          </a:solidFill>
                          <a:effectLst/>
                          <a:latin typeface="Segoe UI Semibold (Headings)"/>
                          <a:ea typeface="+mn-ea"/>
                          <a:cs typeface="+mn-cs"/>
                        </a:rPr>
                        <a:t>Jumpstart Cerebral - Commercial and Operations assistance with Gen AI</a:t>
                      </a:r>
                      <a:endParaRPr lang="en-US" sz="1100" b="0" u="none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dirty="0">
                          <a:effectLst/>
                          <a:latin typeface="Segoe UI Semibold (Headings)"/>
                        </a:rPr>
                        <a:t>Azure OpenAI, phi3, gpt35turbo, Rancher K3s, InfluxDB, Microsoft SQL Server on Linux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68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Semibold (Headings)"/>
                          <a:ea typeface="+mn-ea"/>
                          <a:cs typeface="+mn-cs"/>
                        </a:rPr>
                        <a:t>Commercial and operations assistance with Speech-to-Text</a:t>
                      </a:r>
                      <a:endParaRPr lang="en-US" sz="1100" b="0" u="none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dirty="0">
                          <a:effectLst/>
                          <a:latin typeface="Segoe UI Semibold (Headings)"/>
                        </a:rPr>
                        <a:t>Azure AI Speech, Rancher K3s, Azure Arc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689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Semibold (Headings)"/>
                          <a:ea typeface="+mn-ea"/>
                          <a:cs typeface="+mn-cs"/>
                        </a:rPr>
                        <a:t>Industrial assets observability</a:t>
                      </a:r>
                      <a:endParaRPr lang="en-US" sz="1100" b="0" u="none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dirty="0">
                          <a:effectLst/>
                          <a:latin typeface="Segoe UI Semibold (Headings)"/>
                        </a:rPr>
                        <a:t>Prometheus, Grafana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Semibold (Headings)"/>
                          <a:ea typeface="+mn-ea"/>
                          <a:cs typeface="+mn-cs"/>
                        </a:rPr>
                        <a:t>Shopper insights observability</a:t>
                      </a:r>
                      <a:endParaRPr lang="en-US" sz="1100" b="0" u="none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dirty="0">
                          <a:effectLst/>
                          <a:latin typeface="Segoe UI Semibold (Headings)"/>
                        </a:rPr>
                        <a:t>Prometheus, Grafana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24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Semibold (Headings)"/>
                          <a:ea typeface="+mn-ea"/>
                          <a:cs typeface="+mn-cs"/>
                        </a:rPr>
                        <a:t>Kubernetes infrastructure observability</a:t>
                      </a:r>
                      <a:endParaRPr lang="en-US" sz="1100" b="0" u="none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dirty="0">
                          <a:effectLst/>
                          <a:latin typeface="Segoe UI Semibold (Headings)"/>
                        </a:rPr>
                        <a:t>Arc-enabled Kubernetes, Rancher K3s, Prometheus, Grafana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06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Semibold (Headings)"/>
                          <a:ea typeface="+mn-ea"/>
                          <a:cs typeface="+mn-cs"/>
                        </a:rPr>
                        <a:t>Data pipeline and reporting for operational technology (OT)</a:t>
                      </a:r>
                      <a:endParaRPr lang="en-US" sz="1100" b="0" u="none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dirty="0">
                          <a:effectLst/>
                          <a:latin typeface="Segoe UI Semibold (Headings)"/>
                        </a:rPr>
                        <a:t>Azure IoT Operations, Microsoft Fabric, MQTT, Event Hub, Rancher K3s, InfluxDB, PostgreSQL, MQTT simulators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919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Semibold (Headings)"/>
                          <a:ea typeface="+mn-ea"/>
                          <a:cs typeface="+mn-cs"/>
                        </a:rPr>
                        <a:t>Data pipeline and reporting for commercial sales</a:t>
                      </a:r>
                      <a:endParaRPr lang="en-US" sz="1100" b="0" u="none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dirty="0">
                          <a:effectLst/>
                          <a:latin typeface="Segoe UI Semibold (Headings)"/>
                        </a:rPr>
                        <a:t>Azure IoT Operations, Microsoft Fabric, MQTT, Event Hub, Rancher K3s, InfluxDB, PostgreSQL, MQTT simulators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73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Semibold (Headings)"/>
                          <a:ea typeface="+mn-ea"/>
                          <a:cs typeface="+mn-cs"/>
                        </a:rPr>
                        <a:t>Predictive analytics using Microsoft 365 Copilot</a:t>
                      </a:r>
                      <a:endParaRPr lang="en-US" sz="1100" b="0" u="none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dirty="0">
                          <a:effectLst/>
                          <a:latin typeface="Segoe UI Semibold (Headings)"/>
                        </a:rPr>
                        <a:t>Microsoft 365 Copilot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377952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31863E69-437A-1C6B-5FEE-47015AC71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29C70A-61D0-6AF4-DB38-D6C1E9DC7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EA26-E6FC-D03F-6E5A-4A913D380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5" y="135761"/>
            <a:ext cx="9873195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Hypermarket </a:t>
            </a:r>
            <a:r>
              <a:rPr lang="en-US" sz="2400" noProof="0">
                <a:latin typeface="Segoe UI Semibold (Headings)"/>
              </a:rPr>
              <a:t>– Technology stack and operations overview</a:t>
            </a:r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55506D1-70B7-126A-0398-5EC5A265646E}"/>
              </a:ext>
            </a:extLst>
          </p:cNvPr>
          <p:cNvGrpSpPr/>
          <p:nvPr/>
        </p:nvGrpSpPr>
        <p:grpSpPr>
          <a:xfrm>
            <a:off x="370945" y="732272"/>
            <a:ext cx="11450110" cy="6069361"/>
            <a:chOff x="370945" y="732272"/>
            <a:chExt cx="11450110" cy="60693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59283AD-5E59-328F-053F-FCE4CE270CB7}"/>
                </a:ext>
              </a:extLst>
            </p:cNvPr>
            <p:cNvGrpSpPr/>
            <p:nvPr/>
          </p:nvGrpSpPr>
          <p:grpSpPr>
            <a:xfrm>
              <a:off x="370945" y="732272"/>
              <a:ext cx="11450110" cy="6069361"/>
              <a:chOff x="370945" y="732272"/>
              <a:chExt cx="11450110" cy="6069361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216517C5-8A44-7A4D-5641-BCACB14E49BB}"/>
                  </a:ext>
                </a:extLst>
              </p:cNvPr>
              <p:cNvSpPr/>
              <p:nvPr/>
            </p:nvSpPr>
            <p:spPr bwMode="auto">
              <a:xfrm>
                <a:off x="4208154" y="1359074"/>
                <a:ext cx="1837944" cy="5160723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27F3E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Security and operations</a:t>
                </a: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952486F1-80EF-B544-B60C-78FA21EDB483}"/>
                  </a:ext>
                </a:extLst>
              </p:cNvPr>
              <p:cNvGrpSpPr/>
              <p:nvPr/>
            </p:nvGrpSpPr>
            <p:grpSpPr>
              <a:xfrm>
                <a:off x="4296465" y="1754031"/>
                <a:ext cx="1666686" cy="4654059"/>
                <a:chOff x="388079" y="1407406"/>
                <a:chExt cx="1666686" cy="4654059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FB15C4E-41C2-C56E-BD84-8391ED1DC020}"/>
                    </a:ext>
                  </a:extLst>
                </p:cNvPr>
                <p:cNvGrpSpPr/>
                <p:nvPr/>
              </p:nvGrpSpPr>
              <p:grpSpPr>
                <a:xfrm>
                  <a:off x="388081" y="4371732"/>
                  <a:ext cx="1666682" cy="833910"/>
                  <a:chOff x="388083" y="4686139"/>
                  <a:chExt cx="1666682" cy="833910"/>
                </a:xfrm>
              </p:grpSpPr>
              <p:sp>
                <p:nvSpPr>
                  <p:cNvPr id="4" name="Rectangle: Rounded Corners 3">
                    <a:extLst>
                      <a:ext uri="{FF2B5EF4-FFF2-40B4-BE49-F238E27FC236}">
                        <a16:creationId xmlns:a16="http://schemas.microsoft.com/office/drawing/2014/main" id="{8B079AE6-9C27-2B90-7D30-F3824CD027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083" y="4686139"/>
                    <a:ext cx="1666682" cy="83391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1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Prometheus and Grafana observability stack</a:t>
                    </a:r>
                  </a:p>
                </p:txBody>
              </p: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66B26956-1A60-879B-2513-6CD81CC70F47}"/>
                      </a:ext>
                    </a:extLst>
                  </p:cNvPr>
                  <p:cNvGrpSpPr/>
                  <p:nvPr/>
                </p:nvGrpSpPr>
                <p:grpSpPr>
                  <a:xfrm>
                    <a:off x="792062" y="5072577"/>
                    <a:ext cx="858724" cy="365760"/>
                    <a:chOff x="1563086" y="4390234"/>
                    <a:chExt cx="858724" cy="365760"/>
                  </a:xfrm>
                </p:grpSpPr>
                <p:pic>
                  <p:nvPicPr>
                    <p:cNvPr id="5" name="Picture 4" descr="Logo, icon&#10;&#10;Description automatically generated">
                      <a:extLst>
                        <a:ext uri="{FF2B5EF4-FFF2-40B4-BE49-F238E27FC236}">
                          <a16:creationId xmlns:a16="http://schemas.microsoft.com/office/drawing/2014/main" id="{622CE6AF-B5FF-A699-98C4-2D0F0C3755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56050" y="4390234"/>
                      <a:ext cx="365760" cy="36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741BD81-7C00-A3E2-D020-407C6B732C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3086" y="4390234"/>
                      <a:ext cx="365760" cy="36576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C7944AE2-A835-6CF7-32E3-3D20BF6560CD}"/>
                    </a:ext>
                  </a:extLst>
                </p:cNvPr>
                <p:cNvGrpSpPr/>
                <p:nvPr/>
              </p:nvGrpSpPr>
              <p:grpSpPr>
                <a:xfrm>
                  <a:off x="388081" y="3483536"/>
                  <a:ext cx="1666682" cy="833910"/>
                  <a:chOff x="388083" y="3679321"/>
                  <a:chExt cx="1666682" cy="833910"/>
                </a:xfrm>
              </p:grpSpPr>
              <p:sp>
                <p:nvSpPr>
                  <p:cNvPr id="8" name="Rectangle: Rounded Corners 7">
                    <a:extLst>
                      <a:ext uri="{FF2B5EF4-FFF2-40B4-BE49-F238E27FC236}">
                        <a16:creationId xmlns:a16="http://schemas.microsoft.com/office/drawing/2014/main" id="{DBD91D10-9113-FB63-09A6-C01A369A27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083" y="3679321"/>
                    <a:ext cx="1666682" cy="83391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1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Microsoft Defender for Cloud and Containers</a:t>
                    </a:r>
                  </a:p>
                </p:txBody>
              </p:sp>
              <p:pic>
                <p:nvPicPr>
                  <p:cNvPr id="9" name="Graphic 8" descr="Architecture all-up">
                    <a:extLst>
                      <a:ext uri="{FF2B5EF4-FFF2-40B4-BE49-F238E27FC236}">
                        <a16:creationId xmlns:a16="http://schemas.microsoft.com/office/drawing/2014/main" id="{99312C2D-17C0-484B-7871-B0D93ABAE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8542" y="4059563"/>
                    <a:ext cx="365761" cy="3657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1F188860-7DDE-EAC7-6704-59BEA51A89C9}"/>
                    </a:ext>
                  </a:extLst>
                </p:cNvPr>
                <p:cNvGrpSpPr/>
                <p:nvPr/>
              </p:nvGrpSpPr>
              <p:grpSpPr>
                <a:xfrm>
                  <a:off x="388081" y="2100292"/>
                  <a:ext cx="1666682" cy="640080"/>
                  <a:chOff x="388083" y="2907792"/>
                  <a:chExt cx="1666682" cy="640080"/>
                </a:xfrm>
              </p:grpSpPr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CD7D1C16-662E-5218-42F3-A67923A45B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083" y="2907792"/>
                    <a:ext cx="1666682" cy="64008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1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Policy</a:t>
                    </a:r>
                  </a:p>
                </p:txBody>
              </p:sp>
              <p:pic>
                <p:nvPicPr>
                  <p:cNvPr id="16" name="Graphic 15">
                    <a:extLst>
                      <a:ext uri="{FF2B5EF4-FFF2-40B4-BE49-F238E27FC236}">
                        <a16:creationId xmlns:a16="http://schemas.microsoft.com/office/drawing/2014/main" id="{39DE127A-39A1-A58F-D6A8-009F6CD65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8544" y="3135070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CE2F793-4A70-3A24-C64D-D6C67415FF5B}"/>
                    </a:ext>
                  </a:extLst>
                </p:cNvPr>
                <p:cNvGrpSpPr/>
                <p:nvPr/>
              </p:nvGrpSpPr>
              <p:grpSpPr>
                <a:xfrm>
                  <a:off x="388083" y="1407406"/>
                  <a:ext cx="1666682" cy="640080"/>
                  <a:chOff x="388083" y="1364734"/>
                  <a:chExt cx="1666682" cy="640080"/>
                </a:xfrm>
              </p:grpSpPr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32F822A4-2677-062F-90CC-EEB7EA78FF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083" y="1364734"/>
                    <a:ext cx="1666682" cy="64008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1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Monitor</a:t>
                    </a:r>
                  </a:p>
                </p:txBody>
              </p:sp>
              <p:pic>
                <p:nvPicPr>
                  <p:cNvPr id="20" name="Graphic 19">
                    <a:extLst>
                      <a:ext uri="{FF2B5EF4-FFF2-40B4-BE49-F238E27FC236}">
                        <a16:creationId xmlns:a16="http://schemas.microsoft.com/office/drawing/2014/main" id="{381463C2-B7CD-3F21-B04E-1649DDB339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8543" y="1600346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68670FF6-DD5E-02BB-F546-020775290A2A}"/>
                    </a:ext>
                  </a:extLst>
                </p:cNvPr>
                <p:cNvGrpSpPr/>
                <p:nvPr/>
              </p:nvGrpSpPr>
              <p:grpSpPr>
                <a:xfrm>
                  <a:off x="388081" y="2793178"/>
                  <a:ext cx="1666682" cy="640950"/>
                  <a:chOff x="388083" y="2907792"/>
                  <a:chExt cx="1666682" cy="640950"/>
                </a:xfrm>
              </p:grpSpPr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DDD41E5A-A9A4-B6A3-2DDA-11A2C69A3E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083" y="2907792"/>
                    <a:ext cx="1666682" cy="64095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1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Azure Key Vault</a:t>
                    </a:r>
                  </a:p>
                </p:txBody>
              </p:sp>
              <p:pic>
                <p:nvPicPr>
                  <p:cNvPr id="21" name="Graphic 20">
                    <a:extLst>
                      <a:ext uri="{FF2B5EF4-FFF2-40B4-BE49-F238E27FC236}">
                        <a16:creationId xmlns:a16="http://schemas.microsoft.com/office/drawing/2014/main" id="{DA1AA01A-F926-1825-0E4A-5CEA801F29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8543" y="3141371"/>
                    <a:ext cx="365760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01C18B1F-02D4-570A-AF74-A3A55D2C8451}"/>
                    </a:ext>
                  </a:extLst>
                </p:cNvPr>
                <p:cNvGrpSpPr/>
                <p:nvPr/>
              </p:nvGrpSpPr>
              <p:grpSpPr>
                <a:xfrm>
                  <a:off x="388079" y="5259928"/>
                  <a:ext cx="1666682" cy="801537"/>
                  <a:chOff x="388081" y="5507823"/>
                  <a:chExt cx="1666682" cy="801537"/>
                </a:xfrm>
              </p:grpSpPr>
              <p:sp>
                <p:nvSpPr>
                  <p:cNvPr id="32" name="Rectangle: Rounded Corners 31">
                    <a:extLst>
                      <a:ext uri="{FF2B5EF4-FFF2-40B4-BE49-F238E27FC236}">
                        <a16:creationId xmlns:a16="http://schemas.microsoft.com/office/drawing/2014/main" id="{721E96C3-05CF-F335-0FF8-0AD5D66D1E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081" y="5507823"/>
                    <a:ext cx="1666682" cy="801537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1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Cost management </a:t>
                    </a:r>
                    <a:b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</a:b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and billing</a:t>
                    </a:r>
                  </a:p>
                </p:txBody>
              </p:sp>
              <p:pic>
                <p:nvPicPr>
                  <p:cNvPr id="37" name="Graphic 36">
                    <a:extLst>
                      <a:ext uri="{FF2B5EF4-FFF2-40B4-BE49-F238E27FC236}">
                        <a16:creationId xmlns:a16="http://schemas.microsoft.com/office/drawing/2014/main" id="{8B203103-2278-FD4B-2FAC-A59F4DBACC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8542" y="5880854"/>
                    <a:ext cx="365760" cy="36576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C05296E7-D339-AD70-B52B-69C06ADC73C3}"/>
                  </a:ext>
                </a:extLst>
              </p:cNvPr>
              <p:cNvSpPr/>
              <p:nvPr/>
            </p:nvSpPr>
            <p:spPr bwMode="auto">
              <a:xfrm>
                <a:off x="6133053" y="1359075"/>
                <a:ext cx="1837944" cy="5442558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Data and IoT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87F08EAC-EFCB-BF2C-5BDD-822B67969401}"/>
                  </a:ext>
                </a:extLst>
              </p:cNvPr>
              <p:cNvGrpSpPr/>
              <p:nvPr/>
            </p:nvGrpSpPr>
            <p:grpSpPr>
              <a:xfrm>
                <a:off x="6222112" y="1750994"/>
                <a:ext cx="1666682" cy="4968204"/>
                <a:chOff x="2650760" y="1407406"/>
                <a:chExt cx="1666682" cy="4968204"/>
              </a:xfrm>
            </p:grpSpPr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D6204F43-24C2-216F-FEAC-9A456F2A000D}"/>
                    </a:ext>
                  </a:extLst>
                </p:cNvPr>
                <p:cNvSpPr/>
                <p:nvPr/>
              </p:nvSpPr>
              <p:spPr bwMode="auto">
                <a:xfrm>
                  <a:off x="2650760" y="1407406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Microsoft Fabric</a:t>
                  </a: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E8412357-4832-6F61-3515-83FD2E50DB5D}"/>
                    </a:ext>
                  </a:extLst>
                </p:cNvPr>
                <p:cNvSpPr/>
                <p:nvPr/>
              </p:nvSpPr>
              <p:spPr bwMode="auto">
                <a:xfrm>
                  <a:off x="2650760" y="2100292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IoT Operations</a:t>
                  </a: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B668F885-BEB4-1000-CA9A-140441AD8D6B}"/>
                    </a:ext>
                  </a:extLst>
                </p:cNvPr>
                <p:cNvSpPr/>
                <p:nvPr/>
              </p:nvSpPr>
              <p:spPr bwMode="auto">
                <a:xfrm>
                  <a:off x="2650760" y="2793178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Event Hub</a:t>
                  </a:r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36021BC9-BCD6-5423-9B5A-782C273618D5}"/>
                    </a:ext>
                  </a:extLst>
                </p:cNvPr>
                <p:cNvSpPr/>
                <p:nvPr/>
              </p:nvSpPr>
              <p:spPr bwMode="auto">
                <a:xfrm>
                  <a:off x="2650760" y="3486064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SQL Server on Linux</a:t>
                  </a:r>
                </a:p>
              </p:txBody>
            </p:sp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83CAE7F2-8955-AFDE-4A15-75F7F1A9D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1221" y="2326110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green and blue logo&#10;&#10;Description automatically generated">
                  <a:extLst>
                    <a:ext uri="{FF2B5EF4-FFF2-40B4-BE49-F238E27FC236}">
                      <a16:creationId xmlns:a16="http://schemas.microsoft.com/office/drawing/2014/main" id="{263067CF-E830-C254-F785-9509D025C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2177" y="1643018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868CEA5B-B8C7-0A96-3923-3053886D2AF7}"/>
                    </a:ext>
                  </a:extLst>
                </p:cNvPr>
                <p:cNvSpPr/>
                <p:nvPr/>
              </p:nvSpPr>
              <p:spPr bwMode="auto">
                <a:xfrm>
                  <a:off x="2650760" y="4178950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PostgreSQL</a:t>
                  </a:r>
                </a:p>
              </p:txBody>
            </p:sp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0E2E4C8A-AC81-E0E9-8C96-9FD2DFE8D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1221" y="2998172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9F7BA00C-23A1-9E07-B93F-4D219E5BCF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1221" y="3714912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2D055433-7FCF-353B-973A-DAD3F4760B87}"/>
                    </a:ext>
                  </a:extLst>
                </p:cNvPr>
                <p:cNvSpPr/>
                <p:nvPr/>
              </p:nvSpPr>
              <p:spPr bwMode="auto">
                <a:xfrm>
                  <a:off x="2650760" y="4869559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InfluxDB</a:t>
                  </a:r>
                </a:p>
              </p:txBody>
            </p:sp>
            <p:pic>
              <p:nvPicPr>
                <p:cNvPr id="111" name="Graphic 110">
                  <a:extLst>
                    <a:ext uri="{FF2B5EF4-FFF2-40B4-BE49-F238E27FC236}">
                      <a16:creationId xmlns:a16="http://schemas.microsoft.com/office/drawing/2014/main" id="{3F9F4BC1-D6CE-A522-3332-68066557F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1221" y="5101344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9F756072-B4B5-1E33-E0BA-835E0623277F}"/>
                    </a:ext>
                  </a:extLst>
                </p:cNvPr>
                <p:cNvSpPr/>
                <p:nvPr/>
              </p:nvSpPr>
              <p:spPr bwMode="auto">
                <a:xfrm>
                  <a:off x="2650760" y="5560166"/>
                  <a:ext cx="1666682" cy="815444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Container Storage enabled by Azure Arc</a:t>
                  </a:r>
                </a:p>
              </p:txBody>
            </p:sp>
          </p:grpSp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78337D8A-CB73-3EEC-5433-809A16873567}"/>
                  </a:ext>
                </a:extLst>
              </p:cNvPr>
              <p:cNvSpPr/>
              <p:nvPr/>
            </p:nvSpPr>
            <p:spPr bwMode="auto">
              <a:xfrm>
                <a:off x="8056758" y="1359075"/>
                <a:ext cx="1838204" cy="4620509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C25DE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AI and Computer Vision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1B882A2F-C486-31A2-2E02-C0E1071E7A11}"/>
                  </a:ext>
                </a:extLst>
              </p:cNvPr>
              <p:cNvGrpSpPr/>
              <p:nvPr/>
            </p:nvGrpSpPr>
            <p:grpSpPr>
              <a:xfrm>
                <a:off x="8142519" y="1750993"/>
                <a:ext cx="1666682" cy="4104510"/>
                <a:chOff x="4724221" y="1407406"/>
                <a:chExt cx="1666682" cy="4104510"/>
              </a:xfrm>
            </p:grpSpPr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935DC823-7C32-B200-D0B2-5857C22D0BFE}"/>
                    </a:ext>
                  </a:extLst>
                </p:cNvPr>
                <p:cNvSpPr/>
                <p:nvPr/>
              </p:nvSpPr>
              <p:spPr bwMode="auto">
                <a:xfrm>
                  <a:off x="4724221" y="1407406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/>
                    </a:rPr>
                    <a:t>Jumpstart Cerebral</a:t>
                  </a:r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C34740CF-50B4-9BBF-BFA2-4BBD89B3A8A3}"/>
                    </a:ext>
                  </a:extLst>
                </p:cNvPr>
                <p:cNvSpPr/>
                <p:nvPr/>
              </p:nvSpPr>
              <p:spPr bwMode="auto">
                <a:xfrm>
                  <a:off x="4724221" y="2100292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/>
                    </a:rPr>
                    <a:t>Microsoft Copilot</a:t>
                  </a:r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DD1728EA-5ABE-CD77-5E40-6FB475714034}"/>
                    </a:ext>
                  </a:extLst>
                </p:cNvPr>
                <p:cNvSpPr/>
                <p:nvPr/>
              </p:nvSpPr>
              <p:spPr bwMode="auto">
                <a:xfrm>
                  <a:off x="4724221" y="2793178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/>
                    </a:rPr>
                    <a:t>Azure OpenAI</a:t>
                  </a: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23EE407E-CE74-881D-A700-3CC5A0C89B71}"/>
                    </a:ext>
                  </a:extLst>
                </p:cNvPr>
                <p:cNvSpPr/>
                <p:nvPr/>
              </p:nvSpPr>
              <p:spPr bwMode="auto">
                <a:xfrm>
                  <a:off x="4724221" y="3486064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/>
                    </a:rPr>
                    <a:t>Azure AI Speech</a:t>
                  </a:r>
                </a:p>
              </p:txBody>
            </p:sp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286AD23E-F671-BCD6-E32F-30D04712359A}"/>
                    </a:ext>
                  </a:extLst>
                </p:cNvPr>
                <p:cNvSpPr/>
                <p:nvPr/>
              </p:nvSpPr>
              <p:spPr bwMode="auto">
                <a:xfrm>
                  <a:off x="4724221" y="4178950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Generative AI models</a:t>
                  </a: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E7E772C3-EA5E-73D8-8D0A-2FAD00CBE5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4682" y="2326110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92504471-C898-170D-234F-C19293F0FB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7542" y="3043892"/>
                  <a:ext cx="320040" cy="320040"/>
                </a:xfrm>
                <a:prstGeom prst="rect">
                  <a:avLst/>
                </a:prstGeom>
              </p:spPr>
            </p:pic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D7F3C43-C18B-0BA1-E495-465D111B3EC4}"/>
                    </a:ext>
                  </a:extLst>
                </p:cNvPr>
                <p:cNvGrpSpPr/>
                <p:nvPr/>
              </p:nvGrpSpPr>
              <p:grpSpPr>
                <a:xfrm>
                  <a:off x="4724221" y="4871836"/>
                  <a:ext cx="1666682" cy="640080"/>
                  <a:chOff x="4724221" y="5121024"/>
                  <a:chExt cx="1666682" cy="640080"/>
                </a:xfrm>
              </p:grpSpPr>
              <p:sp>
                <p:nvSpPr>
                  <p:cNvPr id="69" name="Rectangle: Rounded Corners 68">
                    <a:extLst>
                      <a:ext uri="{FF2B5EF4-FFF2-40B4-BE49-F238E27FC236}">
                        <a16:creationId xmlns:a16="http://schemas.microsoft.com/office/drawing/2014/main" id="{48BB2BB2-094C-064C-D20F-F474945D16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24221" y="5121024"/>
                    <a:ext cx="1666682" cy="64008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1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Computer Vision models</a:t>
                    </a:r>
                  </a:p>
                </p:txBody>
              </p:sp>
              <p:pic>
                <p:nvPicPr>
                  <p:cNvPr id="76" name="Graphic 75">
                    <a:extLst>
                      <a:ext uri="{FF2B5EF4-FFF2-40B4-BE49-F238E27FC236}">
                        <a16:creationId xmlns:a16="http://schemas.microsoft.com/office/drawing/2014/main" id="{8893C872-3C6E-2D52-2779-14241269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>
                    <a:extLst>
                      <a:ext uri="{96DAC541-7B7A-43D3-8B79-37D633B846F1}">
                        <asvg:svgBlip xmlns:asvg="http://schemas.microsoft.com/office/drawing/2016/SVG/main" r:embed="rId2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20402" y="5394513"/>
                    <a:ext cx="320040" cy="3200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8" name="Graphic 77">
                  <a:extLst>
                    <a:ext uri="{FF2B5EF4-FFF2-40B4-BE49-F238E27FC236}">
                      <a16:creationId xmlns:a16="http://schemas.microsoft.com/office/drawing/2014/main" id="{D0867642-9A02-15A8-15FA-65E7659D9F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4682" y="4387202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9634C238-C22E-E7A5-5201-8CB75BE93375}"/>
                  </a:ext>
                </a:extLst>
              </p:cNvPr>
              <p:cNvSpPr/>
              <p:nvPr/>
            </p:nvSpPr>
            <p:spPr bwMode="auto">
              <a:xfrm>
                <a:off x="370945" y="1356034"/>
                <a:ext cx="1837944" cy="1336524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64CA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Local infrastructure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8ACE276-E8C3-041C-FE2C-B8B3809F1D5D}"/>
                  </a:ext>
                </a:extLst>
              </p:cNvPr>
              <p:cNvSpPr/>
              <p:nvPr/>
            </p:nvSpPr>
            <p:spPr bwMode="auto">
              <a:xfrm>
                <a:off x="9982851" y="1359074"/>
                <a:ext cx="1838204" cy="3924026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Dev and CI/CD operations</a:t>
                </a: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2B41B35-140E-B600-5B5D-9AE881D02673}"/>
                  </a:ext>
                </a:extLst>
              </p:cNvPr>
              <p:cNvGrpSpPr/>
              <p:nvPr/>
            </p:nvGrpSpPr>
            <p:grpSpPr>
              <a:xfrm>
                <a:off x="10060192" y="1750994"/>
                <a:ext cx="1666682" cy="3411624"/>
                <a:chOff x="6986898" y="1407406"/>
                <a:chExt cx="1666682" cy="3411624"/>
              </a:xfrm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8BE65470-9F5E-986F-3DA4-14AD13908EF0}"/>
                    </a:ext>
                  </a:extLst>
                </p:cNvPr>
                <p:cNvSpPr/>
                <p:nvPr/>
              </p:nvSpPr>
              <p:spPr bwMode="auto">
                <a:xfrm>
                  <a:off x="6986898" y="1407406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/>
                    </a:rPr>
                    <a:t>Visual Studio Code</a:t>
                  </a:r>
                </a:p>
              </p:txBody>
            </p:sp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ABBE6F19-BB75-E939-096B-E2823849443B}"/>
                    </a:ext>
                  </a:extLst>
                </p:cNvPr>
                <p:cNvSpPr/>
                <p:nvPr/>
              </p:nvSpPr>
              <p:spPr bwMode="auto">
                <a:xfrm>
                  <a:off x="6986898" y="2100292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GitHub repositories</a:t>
                  </a:r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516CBC8D-6595-B666-6D19-DD07FC8F86DF}"/>
                    </a:ext>
                  </a:extLst>
                </p:cNvPr>
                <p:cNvSpPr/>
                <p:nvPr/>
              </p:nvSpPr>
              <p:spPr bwMode="auto">
                <a:xfrm>
                  <a:off x="6986898" y="2793178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GitOps</a:t>
                  </a: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endParaRPr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6575AD9A-395E-ACAA-D1DB-8B0BDC839A93}"/>
                    </a:ext>
                  </a:extLst>
                </p:cNvPr>
                <p:cNvSpPr/>
                <p:nvPr/>
              </p:nvSpPr>
              <p:spPr bwMode="auto">
                <a:xfrm>
                  <a:off x="6986898" y="3486064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Data simulators</a:t>
                  </a:r>
                </a:p>
              </p:txBody>
            </p:sp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3C5CDDA3-F05C-7C33-C78D-0BCF560E752B}"/>
                    </a:ext>
                  </a:extLst>
                </p:cNvPr>
                <p:cNvSpPr/>
                <p:nvPr/>
              </p:nvSpPr>
              <p:spPr bwMode="auto">
                <a:xfrm>
                  <a:off x="6986898" y="4178950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Data Studio</a:t>
                  </a:r>
                </a:p>
              </p:txBody>
            </p:sp>
            <p:pic>
              <p:nvPicPr>
                <p:cNvPr id="94" name="Graphic 93">
                  <a:extLst>
                    <a:ext uri="{FF2B5EF4-FFF2-40B4-BE49-F238E27FC236}">
                      <a16:creationId xmlns:a16="http://schemas.microsoft.com/office/drawing/2014/main" id="{454D7A57-84F4-C9E0-0150-76D493E554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219" y="1665878"/>
                  <a:ext cx="320040" cy="320040"/>
                </a:xfrm>
                <a:prstGeom prst="rect">
                  <a:avLst/>
                </a:prstGeom>
              </p:spPr>
            </p:pic>
            <p:pic>
              <p:nvPicPr>
                <p:cNvPr id="105" name="Graphic 104">
                  <a:extLst>
                    <a:ext uri="{FF2B5EF4-FFF2-40B4-BE49-F238E27FC236}">
                      <a16:creationId xmlns:a16="http://schemas.microsoft.com/office/drawing/2014/main" id="{2FAAE6AF-D8DE-5DEC-78EC-010313A872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219" y="2348970"/>
                  <a:ext cx="321170" cy="320040"/>
                </a:xfrm>
                <a:prstGeom prst="rect">
                  <a:avLst/>
                </a:prstGeom>
              </p:spPr>
            </p:pic>
            <p:pic>
              <p:nvPicPr>
                <p:cNvPr id="97" name="Graphic 96">
                  <a:extLst>
                    <a:ext uri="{FF2B5EF4-FFF2-40B4-BE49-F238E27FC236}">
                      <a16:creationId xmlns:a16="http://schemas.microsoft.com/office/drawing/2014/main" id="{E5402FE5-7CC3-E982-0121-8E7A9A62B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4511" y="3043892"/>
                  <a:ext cx="320040" cy="320040"/>
                </a:xfrm>
                <a:prstGeom prst="rect">
                  <a:avLst/>
                </a:prstGeom>
              </p:spPr>
            </p:pic>
            <p:pic>
              <p:nvPicPr>
                <p:cNvPr id="100" name="Graphic 99">
                  <a:extLst>
                    <a:ext uri="{FF2B5EF4-FFF2-40B4-BE49-F238E27FC236}">
                      <a16:creationId xmlns:a16="http://schemas.microsoft.com/office/drawing/2014/main" id="{19C3C6F4-DBB1-B195-2CCE-A0702CEDE6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359" y="4410735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04" name="Graphic 103">
                  <a:extLst>
                    <a:ext uri="{FF2B5EF4-FFF2-40B4-BE49-F238E27FC236}">
                      <a16:creationId xmlns:a16="http://schemas.microsoft.com/office/drawing/2014/main" id="{5CC74E38-3920-00A4-2622-874DB8DBEB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359" y="3719922"/>
                  <a:ext cx="365760" cy="365760"/>
                </a:xfrm>
                <a:prstGeom prst="rect">
                  <a:avLst/>
                </a:prstGeom>
              </p:spPr>
            </p:pic>
          </p:grp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5A02EB4-EA00-3090-3CEB-658D523F9DF4}"/>
                  </a:ext>
                </a:extLst>
              </p:cNvPr>
              <p:cNvSpPr/>
              <p:nvPr/>
            </p:nvSpPr>
            <p:spPr bwMode="auto">
              <a:xfrm>
                <a:off x="2282355" y="1356033"/>
                <a:ext cx="1837944" cy="4825562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98E40E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infrastructure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641D92-738B-63B3-8F47-B91948BA1EF1}"/>
                  </a:ext>
                </a:extLst>
              </p:cNvPr>
              <p:cNvGrpSpPr/>
              <p:nvPr/>
            </p:nvGrpSpPr>
            <p:grpSpPr>
              <a:xfrm>
                <a:off x="2379804" y="1750993"/>
                <a:ext cx="1668830" cy="4303085"/>
                <a:chOff x="1772632" y="1255542"/>
                <a:chExt cx="1668830" cy="4303085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0C829D46-840F-A163-1794-D2645CEDFBCC}"/>
                    </a:ext>
                  </a:extLst>
                </p:cNvPr>
                <p:cNvSpPr/>
                <p:nvPr/>
              </p:nvSpPr>
              <p:spPr bwMode="auto">
                <a:xfrm>
                  <a:off x="1774780" y="1255542"/>
                  <a:ext cx="1666682" cy="83391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compute, storage and network</a:t>
                  </a: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45691FAC-4800-8E64-2CA0-CFF3709E9B9F}"/>
                    </a:ext>
                  </a:extLst>
                </p:cNvPr>
                <p:cNvGrpSpPr/>
                <p:nvPr/>
              </p:nvGrpSpPr>
              <p:grpSpPr>
                <a:xfrm>
                  <a:off x="1974600" y="1629337"/>
                  <a:ext cx="1267041" cy="384048"/>
                  <a:chOff x="1801751" y="4153565"/>
                  <a:chExt cx="1267041" cy="384048"/>
                </a:xfrm>
              </p:grpSpPr>
              <p:pic>
                <p:nvPicPr>
                  <p:cNvPr id="13" name="Graphic 12">
                    <a:extLst>
                      <a:ext uri="{FF2B5EF4-FFF2-40B4-BE49-F238E27FC236}">
                        <a16:creationId xmlns:a16="http://schemas.microsoft.com/office/drawing/2014/main" id="{E09AF481-4F23-BD8E-E4F5-E2253AA1C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01751" y="4202989"/>
                    <a:ext cx="329184" cy="329184"/>
                  </a:xfrm>
                  <a:prstGeom prst="rect">
                    <a:avLst/>
                  </a:prstGeom>
                </p:spPr>
              </p:pic>
              <p:pic>
                <p:nvPicPr>
                  <p:cNvPr id="17" name="Graphic 16">
                    <a:extLst>
                      <a:ext uri="{FF2B5EF4-FFF2-40B4-BE49-F238E27FC236}">
                        <a16:creationId xmlns:a16="http://schemas.microsoft.com/office/drawing/2014/main" id="{F59BBE5A-C4C2-6DE4-7868-4A057B801E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>
                    <a:extLst>
                      <a:ext uri="{96DAC541-7B7A-43D3-8B79-37D633B846F1}">
                        <asvg:svgBlip xmlns:asvg="http://schemas.microsoft.com/office/drawing/2016/SVG/main" r:embed="rId4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84744" y="4153565"/>
                    <a:ext cx="384048" cy="384048"/>
                  </a:xfrm>
                  <a:prstGeom prst="rect">
                    <a:avLst/>
                  </a:prstGeom>
                </p:spPr>
              </p:pic>
              <p:pic>
                <p:nvPicPr>
                  <p:cNvPr id="19" name="Graphic 18">
                    <a:extLst>
                      <a:ext uri="{FF2B5EF4-FFF2-40B4-BE49-F238E27FC236}">
                        <a16:creationId xmlns:a16="http://schemas.microsoft.com/office/drawing/2014/main" id="{F0C09430-84D5-0723-34A3-0B11342844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26350" y="4162709"/>
                    <a:ext cx="365760" cy="36576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30CB2B75-EAB8-51B7-DAA6-A6E86A35C28E}"/>
                    </a:ext>
                  </a:extLst>
                </p:cNvPr>
                <p:cNvSpPr/>
                <p:nvPr/>
              </p:nvSpPr>
              <p:spPr bwMode="auto">
                <a:xfrm>
                  <a:off x="1774780" y="2143207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Kubernetes</a:t>
                  </a:r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E7BF6DA0-90AE-935B-6670-A4988D68CA1B}"/>
                    </a:ext>
                  </a:extLst>
                </p:cNvPr>
                <p:cNvSpPr/>
                <p:nvPr/>
              </p:nvSpPr>
              <p:spPr bwMode="auto">
                <a:xfrm>
                  <a:off x="1774780" y="3530877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Arc-enabled Kubernetes</a:t>
                  </a:r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7115B117-E9D1-2633-8F26-E67F183DC8A2}"/>
                    </a:ext>
                  </a:extLst>
                </p:cNvPr>
                <p:cNvSpPr/>
                <p:nvPr/>
              </p:nvSpPr>
              <p:spPr bwMode="auto">
                <a:xfrm>
                  <a:off x="1774780" y="4224712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Container Registry</a:t>
                  </a:r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D484D203-F999-4B27-85EA-A3EAD37368DA}"/>
                    </a:ext>
                  </a:extLst>
                </p:cNvPr>
                <p:cNvSpPr/>
                <p:nvPr/>
              </p:nvSpPr>
              <p:spPr bwMode="auto">
                <a:xfrm>
                  <a:off x="1774780" y="4918547"/>
                  <a:ext cx="1666682" cy="6400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Arc-enabled servers</a:t>
                  </a:r>
                </a:p>
              </p:txBody>
            </p:sp>
            <p:pic>
              <p:nvPicPr>
                <p:cNvPr id="35" name="Picture 34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4A14C7ED-E79C-8DED-CED7-08BF92E1C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19585" y="2365198"/>
                  <a:ext cx="377072" cy="365760"/>
                </a:xfrm>
                <a:prstGeom prst="rect">
                  <a:avLst/>
                </a:prstGeom>
              </p:spPr>
            </p:pic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27C0521-7EA4-9B99-67D9-C49BFF87E86D}"/>
                    </a:ext>
                  </a:extLst>
                </p:cNvPr>
                <p:cNvGrpSpPr/>
                <p:nvPr/>
              </p:nvGrpSpPr>
              <p:grpSpPr>
                <a:xfrm>
                  <a:off x="1772632" y="2834030"/>
                  <a:ext cx="1666682" cy="662465"/>
                  <a:chOff x="51140" y="3027653"/>
                  <a:chExt cx="1666682" cy="662465"/>
                </a:xfrm>
              </p:grpSpPr>
              <p:sp>
                <p:nvSpPr>
                  <p:cNvPr id="30" name="Rectangle: Rounded Corners 29">
                    <a:extLst>
                      <a:ext uri="{FF2B5EF4-FFF2-40B4-BE49-F238E27FC236}">
                        <a16:creationId xmlns:a16="http://schemas.microsoft.com/office/drawing/2014/main" id="{28091AFD-D8A7-CAB7-B117-FA561E59FE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140" y="3027653"/>
                    <a:ext cx="1666682" cy="640080"/>
                  </a:xfrm>
                  <a:prstGeom prst="roundRect">
                    <a:avLst>
                      <a:gd name="adj" fmla="val 4645"/>
                    </a:avLst>
                  </a:prstGeom>
                  <a:solidFill>
                    <a:schemeClr val="tx2">
                      <a:lumMod val="10000"/>
                    </a:schemeClr>
                  </a:solidFill>
                  <a:ln w="12700" cap="flat" cmpd="sng" algn="ctr">
                    <a:gradFill>
                      <a:gsLst>
                        <a:gs pos="0">
                          <a:srgbClr val="50E6FF">
                            <a:lumMod val="5000"/>
                            <a:lumOff val="95000"/>
                          </a:srgbClr>
                        </a:gs>
                        <a:gs pos="100000">
                          <a:srgbClr val="00B0F0"/>
                        </a:gs>
                      </a:gsLst>
                      <a:lin ang="2700000" scaled="0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itchFamily="34" charset="0"/>
                      </a:rPr>
                      <a:t>Ubuntu and Rancher K3s</a:t>
                    </a:r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F1A66D68-7067-F2EC-F21E-6E8EAE00E12B}"/>
                      </a:ext>
                    </a:extLst>
                  </p:cNvPr>
                  <p:cNvGrpSpPr/>
                  <p:nvPr/>
                </p:nvGrpSpPr>
                <p:grpSpPr>
                  <a:xfrm>
                    <a:off x="515012" y="3179379"/>
                    <a:ext cx="881733" cy="510739"/>
                    <a:chOff x="714123" y="3390251"/>
                    <a:chExt cx="881733" cy="510739"/>
                  </a:xfrm>
                </p:grpSpPr>
                <p:pic>
                  <p:nvPicPr>
                    <p:cNvPr id="36" name="Picture 4" descr="Rancher-icon | Brands RA - RZ">
                      <a:extLst>
                        <a:ext uri="{FF2B5EF4-FFF2-40B4-BE49-F238E27FC236}">
                          <a16:creationId xmlns:a16="http://schemas.microsoft.com/office/drawing/2014/main" id="{E68EDA03-36BD-4DC5-FC40-3752FDF0F6D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85117" y="3390251"/>
                      <a:ext cx="510739" cy="5107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" name="Graphic 40">
                      <a:extLst>
                        <a:ext uri="{FF2B5EF4-FFF2-40B4-BE49-F238E27FC236}">
                          <a16:creationId xmlns:a16="http://schemas.microsoft.com/office/drawing/2014/main" id="{F9C67558-E44A-829B-D09E-BEBEEC27AA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0">
                      <a:extLst>
                        <a:ext uri="{96DAC541-7B7A-43D3-8B79-37D633B846F1}">
                          <asvg:svgBlip xmlns:asvg="http://schemas.microsoft.com/office/drawing/2016/SVG/main" r:embed="rId5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14123" y="3485601"/>
                      <a:ext cx="320040" cy="320040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24E66756-0042-825C-D7CE-5794ACBE76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327" y="3778633"/>
                  <a:ext cx="320040" cy="320040"/>
                </a:xfrm>
                <a:prstGeom prst="rect">
                  <a:avLst/>
                </a:prstGeom>
              </p:spPr>
            </p:pic>
            <p:pic>
              <p:nvPicPr>
                <p:cNvPr id="58" name="Graphic 57">
                  <a:extLst>
                    <a:ext uri="{FF2B5EF4-FFF2-40B4-BE49-F238E27FC236}">
                      <a16:creationId xmlns:a16="http://schemas.microsoft.com/office/drawing/2014/main" id="{E383F7DD-4DAF-F224-D0A1-670A43C92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327" y="4467609"/>
                  <a:ext cx="320040" cy="320040"/>
                </a:xfrm>
                <a:prstGeom prst="rect">
                  <a:avLst/>
                </a:prstGeom>
              </p:spPr>
            </p:pic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DA577733-4874-5939-0057-092C1665B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327" y="5187255"/>
                  <a:ext cx="320040" cy="32004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3EEA3ED1-C7E4-DBAE-4389-BEDE5060D22F}"/>
                  </a:ext>
                </a:extLst>
              </p:cNvPr>
              <p:cNvGrpSpPr/>
              <p:nvPr/>
            </p:nvGrpSpPr>
            <p:grpSpPr>
              <a:xfrm>
                <a:off x="457813" y="1751111"/>
                <a:ext cx="1664208" cy="833792"/>
                <a:chOff x="456482" y="2833301"/>
                <a:chExt cx="1664208" cy="833792"/>
              </a:xfrm>
            </p:grpSpPr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10574EBB-C904-32B4-5606-27AC7976E671}"/>
                    </a:ext>
                  </a:extLst>
                </p:cNvPr>
                <p:cNvSpPr/>
                <p:nvPr/>
              </p:nvSpPr>
              <p:spPr bwMode="auto">
                <a:xfrm>
                  <a:off x="456482" y="2833301"/>
                  <a:ext cx="1664208" cy="833792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Assets</a:t>
                  </a:r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0A9A3298-8A79-060E-8477-120F116E624F}"/>
                    </a:ext>
                  </a:extLst>
                </p:cNvPr>
                <p:cNvGrpSpPr/>
                <p:nvPr/>
              </p:nvGrpSpPr>
              <p:grpSpPr>
                <a:xfrm>
                  <a:off x="520466" y="3101557"/>
                  <a:ext cx="1536240" cy="457200"/>
                  <a:chOff x="-174727" y="6018902"/>
                  <a:chExt cx="1536240" cy="457200"/>
                </a:xfrm>
              </p:grpSpPr>
              <p:pic>
                <p:nvPicPr>
                  <p:cNvPr id="75" name="Graphic 74">
                    <a:extLst>
                      <a:ext uri="{FF2B5EF4-FFF2-40B4-BE49-F238E27FC236}">
                        <a16:creationId xmlns:a16="http://schemas.microsoft.com/office/drawing/2014/main" id="{96639A51-5F52-7D5A-82E0-AF375FFAB5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9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87193" y="6121048"/>
                    <a:ext cx="274320" cy="274320"/>
                  </a:xfrm>
                  <a:prstGeom prst="rect">
                    <a:avLst/>
                  </a:prstGeom>
                </p:spPr>
              </p:pic>
              <p:pic>
                <p:nvPicPr>
                  <p:cNvPr id="77" name="Graphic 76" descr="Thermometer with solid fill">
                    <a:extLst>
                      <a:ext uri="{FF2B5EF4-FFF2-40B4-BE49-F238E27FC236}">
                        <a16:creationId xmlns:a16="http://schemas.microsoft.com/office/drawing/2014/main" id="{F8C8167D-0E99-D316-44F8-F3B466C590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0">
                    <a:extLst>
                      <a:ext uri="{96DAC541-7B7A-43D3-8B79-37D633B846F1}">
                        <asvg:svgBlip xmlns:asvg="http://schemas.microsoft.com/office/drawing/2016/SVG/main" r:embed="rId6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0523" y="6064622"/>
                    <a:ext cx="365760" cy="365760"/>
                  </a:xfrm>
                  <a:prstGeom prst="rect">
                    <a:avLst/>
                  </a:prstGeom>
                  <a:effectLst>
                    <a:outerShdw blurRad="571500" algn="ctr" rotWithShape="0">
                      <a:schemeClr val="accent1">
                        <a:alpha val="70000"/>
                      </a:schemeClr>
                    </a:outerShdw>
                  </a:effectLst>
                </p:spPr>
              </p:pic>
              <p:pic>
                <p:nvPicPr>
                  <p:cNvPr id="81" name="Graphic 80">
                    <a:extLst>
                      <a:ext uri="{FF2B5EF4-FFF2-40B4-BE49-F238E27FC236}">
                        <a16:creationId xmlns:a16="http://schemas.microsoft.com/office/drawing/2014/main" id="{A5C9D4E6-86ED-E650-8EFA-FE04591B6C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9338" y="6110342"/>
                    <a:ext cx="274320" cy="274320"/>
                  </a:xfrm>
                  <a:prstGeom prst="rect">
                    <a:avLst/>
                  </a:prstGeom>
                </p:spPr>
              </p:pic>
              <p:pic>
                <p:nvPicPr>
                  <p:cNvPr id="86" name="Graphic 85" descr="Security camera with solid fill">
                    <a:extLst>
                      <a:ext uri="{FF2B5EF4-FFF2-40B4-BE49-F238E27FC236}">
                        <a16:creationId xmlns:a16="http://schemas.microsoft.com/office/drawing/2014/main" id="{86667816-6E0C-BDFE-3AF1-257FEE1BB0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4">
                    <a:extLst>
                      <a:ext uri="{96DAC541-7B7A-43D3-8B79-37D633B846F1}">
                        <asvg:svgBlip xmlns:asvg="http://schemas.microsoft.com/office/drawing/2016/SVG/main" r:embed="rId6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74727" y="6018902"/>
                    <a:ext cx="457200" cy="457200"/>
                  </a:xfrm>
                  <a:prstGeom prst="rect">
                    <a:avLst/>
                  </a:prstGeom>
                  <a:effectLst>
                    <a:outerShdw blurRad="571500" algn="ctr" rotWithShape="0">
                      <a:schemeClr val="accent1">
                        <a:alpha val="70000"/>
                      </a:schemeClr>
                    </a:outerShdw>
                  </a:effectLst>
                </p:spPr>
              </p:pic>
            </p:grpSp>
          </p:grp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68EE82EA-387F-1949-DC94-4C48E98135B2}"/>
                  </a:ext>
                </a:extLst>
              </p:cNvPr>
              <p:cNvSpPr/>
              <p:nvPr/>
            </p:nvSpPr>
            <p:spPr bwMode="auto">
              <a:xfrm>
                <a:off x="370945" y="732272"/>
                <a:ext cx="11450110" cy="545936"/>
              </a:xfrm>
              <a:prstGeom prst="roundRect">
                <a:avLst>
                  <a:gd name="adj" fmla="val 4645"/>
                </a:avLst>
              </a:prstGeom>
              <a:solidFill>
                <a:schemeClr val="bg1">
                  <a:lumMod val="95000"/>
                  <a:lumOff val="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Footfall, Shopper insights, Gen AI Commercial and Operations assistance, </a:t>
                </a:r>
                <a:b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Speech-to-Text (STT) operations, Edge-to-cloud video analytics, Predictive inventory and operations analytics </a:t>
                </a:r>
              </a:p>
            </p:txBody>
          </p:sp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000B3BCE-F073-E062-E5F3-950A535C4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6895660" y="4776509"/>
                <a:ext cx="310342" cy="32004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547DEAC-E88E-D557-194C-AD3B45552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8">
                <a:extLst>
                  <a:ext uri="{96DAC541-7B7A-43D3-8B79-37D633B846F1}">
                    <asvg:svgBlip xmlns:asvg="http://schemas.microsoft.com/office/drawing/2016/SVG/main" r:embed="rId69"/>
                  </a:ext>
                </a:extLst>
              </a:blip>
              <a:stretch>
                <a:fillRect/>
              </a:stretch>
            </p:blipFill>
            <p:spPr>
              <a:xfrm>
                <a:off x="6867951" y="6283996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5F958B2-8523-53D2-F080-82093B4E4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96DAC541-7B7A-43D3-8B79-37D633B846F1}">
                    <asvg:svgBlip xmlns:asvg="http://schemas.microsoft.com/office/drawing/2016/SVG/main" r:embed="rId71"/>
                  </a:ext>
                </a:extLst>
              </a:blip>
              <a:stretch>
                <a:fillRect/>
              </a:stretch>
            </p:blipFill>
            <p:spPr>
              <a:xfrm>
                <a:off x="8785062" y="1965210"/>
                <a:ext cx="383725" cy="365760"/>
              </a:xfrm>
              <a:prstGeom prst="rect">
                <a:avLst/>
              </a:prstGeom>
            </p:spPr>
          </p:pic>
        </p:grp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B86F57E-F54C-6DED-F8BE-A2E715373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511359" y="784683"/>
              <a:ext cx="935276" cy="414363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E1800752-3030-AB11-C163-DC985230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8792980" y="4058500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668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190AE-2454-4515-A927-3AAD90F5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87" y="3262800"/>
            <a:ext cx="6477283" cy="3877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sz="2800">
                <a:latin typeface="Segoe UI Semibold (Headings)"/>
              </a:rPr>
              <a:t>Fully automated Azure Arc sandbox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B71219A-45D3-8F50-AB4F-6BB88598A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987" y="2315485"/>
            <a:ext cx="4114800" cy="22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F3CA2-083A-2511-C99D-AAC8EDF8C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: Rounded Corners 156">
            <a:extLst>
              <a:ext uri="{FF2B5EF4-FFF2-40B4-BE49-F238E27FC236}">
                <a16:creationId xmlns:a16="http://schemas.microsoft.com/office/drawing/2014/main" id="{075F5FDE-38A3-9240-EF10-A4787843E416}"/>
              </a:ext>
            </a:extLst>
          </p:cNvPr>
          <p:cNvSpPr/>
          <p:nvPr/>
        </p:nvSpPr>
        <p:spPr bwMode="auto">
          <a:xfrm>
            <a:off x="4598302" y="728622"/>
            <a:ext cx="7526889" cy="5929706"/>
          </a:xfrm>
          <a:prstGeom prst="roundRect">
            <a:avLst>
              <a:gd name="adj" fmla="val 1866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E7557-DC03-EA60-E1B6-2B0A703F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5" y="135761"/>
            <a:ext cx="9873195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Hypermarket </a:t>
            </a:r>
            <a:r>
              <a:rPr lang="en-US" sz="2400" noProof="0">
                <a:latin typeface="Segoe UI Semibold (Headings)"/>
              </a:rPr>
              <a:t>– </a:t>
            </a:r>
            <a:r>
              <a:rPr lang="en-US" sz="2400" spc="-50">
                <a:latin typeface="Segoe UI Semibold (Headings)"/>
              </a:rPr>
              <a:t>Deployment workflow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12DA01-FEE6-DD0E-35BE-C5F82E21127F}"/>
              </a:ext>
            </a:extLst>
          </p:cNvPr>
          <p:cNvGrpSpPr/>
          <p:nvPr/>
        </p:nvGrpSpPr>
        <p:grpSpPr>
          <a:xfrm>
            <a:off x="5461093" y="1734312"/>
            <a:ext cx="6370558" cy="4814708"/>
            <a:chOff x="5274646" y="1780245"/>
            <a:chExt cx="6370558" cy="4814708"/>
          </a:xfrm>
        </p:grpSpPr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A3BA2021-06F0-4D43-A51D-A7B7C1B73841}"/>
                </a:ext>
              </a:extLst>
            </p:cNvPr>
            <p:cNvSpPr/>
            <p:nvPr/>
          </p:nvSpPr>
          <p:spPr bwMode="auto">
            <a:xfrm>
              <a:off x="5274646" y="1780245"/>
              <a:ext cx="6370558" cy="4814708"/>
            </a:xfrm>
            <a:prstGeom prst="roundRect">
              <a:avLst>
                <a:gd name="adj" fmla="val 1336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Jumpstart Client Azure VM</a:t>
              </a:r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BF51F092-04B7-5FE4-A78C-78171872BDD3}"/>
                </a:ext>
              </a:extLst>
            </p:cNvPr>
            <p:cNvSpPr/>
            <p:nvPr/>
          </p:nvSpPr>
          <p:spPr bwMode="auto">
            <a:xfrm>
              <a:off x="5424032" y="3257811"/>
              <a:ext cx="6071788" cy="3249459"/>
            </a:xfrm>
            <a:prstGeom prst="roundRect">
              <a:avLst>
                <a:gd name="adj" fmla="val 2456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“Logon” </a:t>
              </a: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runtime script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40ED541-0E54-DB96-DC96-3B8D7BEF0820}"/>
                </a:ext>
              </a:extLst>
            </p:cNvPr>
            <p:cNvSpPr/>
            <p:nvPr/>
          </p:nvSpPr>
          <p:spPr bwMode="auto">
            <a:xfrm>
              <a:off x="5594635" y="3695930"/>
              <a:ext cx="1727015" cy="5122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Environment automation preparations 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FEFF786-5CAC-CB55-AB45-31543A33DD82}"/>
                </a:ext>
              </a:extLst>
            </p:cNvPr>
            <p:cNvSpPr/>
            <p:nvPr/>
          </p:nvSpPr>
          <p:spPr bwMode="auto">
            <a:xfrm>
              <a:off x="9598205" y="4403733"/>
              <a:ext cx="1727015" cy="5122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Deploying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IoT Operations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988FED7-1B4D-C3B0-BF8A-779DDEA506B7}"/>
                </a:ext>
              </a:extLst>
            </p:cNvPr>
            <p:cNvSpPr/>
            <p:nvPr/>
          </p:nvSpPr>
          <p:spPr bwMode="auto">
            <a:xfrm>
              <a:off x="7596419" y="5107810"/>
              <a:ext cx="1727015" cy="5122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Installing dev tools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8072AAF4-9500-E578-0131-4AB272DF4D7D}"/>
                </a:ext>
              </a:extLst>
            </p:cNvPr>
            <p:cNvSpPr/>
            <p:nvPr/>
          </p:nvSpPr>
          <p:spPr bwMode="auto">
            <a:xfrm>
              <a:off x="5594631" y="5107810"/>
              <a:ext cx="1727015" cy="5122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Deploying observability stack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D2461E8-03C3-6147-55DB-6E0A136D597D}"/>
                </a:ext>
              </a:extLst>
            </p:cNvPr>
            <p:cNvSpPr/>
            <p:nvPr/>
          </p:nvSpPr>
          <p:spPr bwMode="auto">
            <a:xfrm>
              <a:off x="7596419" y="5895422"/>
              <a:ext cx="1727015" cy="5122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Logging and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cleanup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0487CCED-EFC4-7B96-ABB7-60A9FA8FDEFE}"/>
                </a:ext>
              </a:extLst>
            </p:cNvPr>
            <p:cNvSpPr/>
            <p:nvPr/>
          </p:nvSpPr>
          <p:spPr bwMode="auto">
            <a:xfrm>
              <a:off x="9598205" y="5107810"/>
              <a:ext cx="1727015" cy="5122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Additional environment preparations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A476C59-D1AB-0C32-9CDB-2CD0537A5866}"/>
                </a:ext>
              </a:extLst>
            </p:cNvPr>
            <p:cNvSpPr/>
            <p:nvPr/>
          </p:nvSpPr>
          <p:spPr bwMode="auto">
            <a:xfrm>
              <a:off x="9598205" y="3695930"/>
              <a:ext cx="1727015" cy="5122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Arc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integration and extensions config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A72E2095-7CB8-99C3-2D63-4DEA338B407F}"/>
                </a:ext>
              </a:extLst>
            </p:cNvPr>
            <p:cNvSpPr/>
            <p:nvPr/>
          </p:nvSpPr>
          <p:spPr bwMode="auto">
            <a:xfrm>
              <a:off x="5594632" y="4403732"/>
              <a:ext cx="1727015" cy="5122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Configuring GitOps and deploying applications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255DD2BF-7CF1-0727-18B6-B4372BEDE214}"/>
                </a:ext>
              </a:extLst>
            </p:cNvPr>
            <p:cNvSpPr/>
            <p:nvPr/>
          </p:nvSpPr>
          <p:spPr bwMode="auto">
            <a:xfrm>
              <a:off x="7596420" y="3699654"/>
              <a:ext cx="1727015" cy="5122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K3s cluster configurations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C3FABF1-373B-2DA2-AF67-71A3314DD606}"/>
                </a:ext>
              </a:extLst>
            </p:cNvPr>
            <p:cNvCxnSpPr>
              <a:cxnSpLocks/>
              <a:stCxn id="47" idx="3"/>
              <a:endCxn id="95" idx="1"/>
            </p:cNvCxnSpPr>
            <p:nvPr/>
          </p:nvCxnSpPr>
          <p:spPr>
            <a:xfrm>
              <a:off x="7321650" y="3952072"/>
              <a:ext cx="274770" cy="3724"/>
            </a:xfrm>
            <a:prstGeom prst="straightConnector1">
              <a:avLst/>
            </a:prstGeom>
            <a:ln w="12700">
              <a:solidFill>
                <a:srgbClr val="98E40E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493A31B-4DBD-4572-8654-E81C52459BC9}"/>
                </a:ext>
              </a:extLst>
            </p:cNvPr>
            <p:cNvCxnSpPr>
              <a:cxnSpLocks/>
              <a:stCxn id="95" idx="3"/>
              <a:endCxn id="92" idx="1"/>
            </p:cNvCxnSpPr>
            <p:nvPr/>
          </p:nvCxnSpPr>
          <p:spPr>
            <a:xfrm flipV="1">
              <a:off x="9323435" y="3952072"/>
              <a:ext cx="274770" cy="3724"/>
            </a:xfrm>
            <a:prstGeom prst="straightConnector1">
              <a:avLst/>
            </a:prstGeom>
            <a:ln w="12700">
              <a:solidFill>
                <a:srgbClr val="98E40E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7FEF94E0-25CD-23DA-01E9-8EBFD661D37D}"/>
                </a:ext>
              </a:extLst>
            </p:cNvPr>
            <p:cNvSpPr/>
            <p:nvPr/>
          </p:nvSpPr>
          <p:spPr bwMode="auto">
            <a:xfrm>
              <a:off x="7596419" y="4403732"/>
              <a:ext cx="1727015" cy="512283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Configuring data pipeline from edge to cloud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19E6904-7CAF-4911-858C-F98802C43802}"/>
                </a:ext>
              </a:extLst>
            </p:cNvPr>
            <p:cNvCxnSpPr>
              <a:cxnSpLocks/>
              <a:stCxn id="92" idx="2"/>
              <a:endCxn id="52" idx="0"/>
            </p:cNvCxnSpPr>
            <p:nvPr/>
          </p:nvCxnSpPr>
          <p:spPr>
            <a:xfrm>
              <a:off x="10461713" y="4208213"/>
              <a:ext cx="0" cy="195520"/>
            </a:xfrm>
            <a:prstGeom prst="straightConnector1">
              <a:avLst/>
            </a:prstGeom>
            <a:ln w="12700">
              <a:solidFill>
                <a:srgbClr val="98E40E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5970ABF-4CA2-5533-F8FB-31B4A9D03867}"/>
                </a:ext>
              </a:extLst>
            </p:cNvPr>
            <p:cNvCxnSpPr>
              <a:cxnSpLocks/>
              <a:stCxn id="52" idx="1"/>
              <a:endCxn id="121" idx="3"/>
            </p:cNvCxnSpPr>
            <p:nvPr/>
          </p:nvCxnSpPr>
          <p:spPr>
            <a:xfrm flipH="1" flipV="1">
              <a:off x="9323434" y="4659874"/>
              <a:ext cx="274771" cy="1"/>
            </a:xfrm>
            <a:prstGeom prst="straightConnector1">
              <a:avLst/>
            </a:prstGeom>
            <a:ln w="12700">
              <a:solidFill>
                <a:srgbClr val="98E40E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A9F8C9D-2BF5-1A7B-9615-2998F3DC14D8}"/>
                </a:ext>
              </a:extLst>
            </p:cNvPr>
            <p:cNvCxnSpPr>
              <a:cxnSpLocks/>
              <a:stCxn id="121" idx="1"/>
              <a:endCxn id="93" idx="3"/>
            </p:cNvCxnSpPr>
            <p:nvPr/>
          </p:nvCxnSpPr>
          <p:spPr>
            <a:xfrm flipH="1">
              <a:off x="7321647" y="4659874"/>
              <a:ext cx="274772" cy="0"/>
            </a:xfrm>
            <a:prstGeom prst="straightConnector1">
              <a:avLst/>
            </a:prstGeom>
            <a:ln w="12700">
              <a:solidFill>
                <a:srgbClr val="98E40E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5B26352-8A60-FCE4-9EB7-07DEDA171DDA}"/>
                </a:ext>
              </a:extLst>
            </p:cNvPr>
            <p:cNvCxnSpPr>
              <a:cxnSpLocks/>
              <a:stCxn id="93" idx="2"/>
              <a:endCxn id="68" idx="0"/>
            </p:cNvCxnSpPr>
            <p:nvPr/>
          </p:nvCxnSpPr>
          <p:spPr>
            <a:xfrm flipH="1">
              <a:off x="6458139" y="4916015"/>
              <a:ext cx="1" cy="191795"/>
            </a:xfrm>
            <a:prstGeom prst="straightConnector1">
              <a:avLst/>
            </a:prstGeom>
            <a:ln w="12700">
              <a:solidFill>
                <a:srgbClr val="98E40E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BBDAF6A-AD35-535A-7066-C8A5D8F09E56}"/>
                </a:ext>
              </a:extLst>
            </p:cNvPr>
            <p:cNvCxnSpPr>
              <a:cxnSpLocks/>
              <a:stCxn id="68" idx="3"/>
              <a:endCxn id="67" idx="1"/>
            </p:cNvCxnSpPr>
            <p:nvPr/>
          </p:nvCxnSpPr>
          <p:spPr>
            <a:xfrm>
              <a:off x="7321646" y="5363952"/>
              <a:ext cx="274773" cy="0"/>
            </a:xfrm>
            <a:prstGeom prst="straightConnector1">
              <a:avLst/>
            </a:prstGeom>
            <a:ln w="12700">
              <a:solidFill>
                <a:srgbClr val="98E40E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C4B26948-7AC6-3611-E425-EA53A99465EE}"/>
                </a:ext>
              </a:extLst>
            </p:cNvPr>
            <p:cNvCxnSpPr>
              <a:cxnSpLocks/>
              <a:stCxn id="67" idx="3"/>
              <a:endCxn id="90" idx="1"/>
            </p:cNvCxnSpPr>
            <p:nvPr/>
          </p:nvCxnSpPr>
          <p:spPr>
            <a:xfrm>
              <a:off x="9323434" y="5363952"/>
              <a:ext cx="274771" cy="0"/>
            </a:xfrm>
            <a:prstGeom prst="straightConnector1">
              <a:avLst/>
            </a:prstGeom>
            <a:ln w="12700">
              <a:solidFill>
                <a:srgbClr val="98E40E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9F148947-D182-52BE-EE05-2614EFA035C1}"/>
                </a:ext>
              </a:extLst>
            </p:cNvPr>
            <p:cNvCxnSpPr>
              <a:cxnSpLocks/>
              <a:stCxn id="72" idx="0"/>
              <a:endCxn id="90" idx="2"/>
            </p:cNvCxnSpPr>
            <p:nvPr/>
          </p:nvCxnSpPr>
          <p:spPr>
            <a:xfrm rot="5400000" flipH="1" flipV="1">
              <a:off x="9323156" y="4756865"/>
              <a:ext cx="275329" cy="2001786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8E40E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C359CB5C-BA6D-D2CA-5237-594FE96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2925" y="3267088"/>
              <a:ext cx="365760" cy="365760"/>
            </a:xfrm>
            <a:prstGeom prst="rect">
              <a:avLst/>
            </a:prstGeom>
          </p:spPr>
        </p:pic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E07CE2C-C88B-68E9-5D12-0BE1463ED553}"/>
                </a:ext>
              </a:extLst>
            </p:cNvPr>
            <p:cNvGrpSpPr/>
            <p:nvPr/>
          </p:nvGrpSpPr>
          <p:grpSpPr>
            <a:xfrm>
              <a:off x="8951893" y="2250973"/>
              <a:ext cx="2241300" cy="673464"/>
              <a:chOff x="8289817" y="1770420"/>
              <a:chExt cx="2241300" cy="673464"/>
            </a:xfrm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196E9A1D-CB42-1088-0F51-F5F340B68A26}"/>
                  </a:ext>
                </a:extLst>
              </p:cNvPr>
              <p:cNvSpPr/>
              <p:nvPr/>
            </p:nvSpPr>
            <p:spPr bwMode="auto">
              <a:xfrm>
                <a:off x="8289817" y="1770420"/>
                <a:ext cx="2241300" cy="673464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“Bootstrap” </a:t>
                </a: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PowerShell </a:t>
                </a:r>
                <a:b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script inject the </a:t>
                </a: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“Logon” </a:t>
                </a: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PowerShell script to Client VM </a:t>
                </a:r>
              </a:p>
            </p:txBody>
          </p:sp>
          <p:pic>
            <p:nvPicPr>
              <p:cNvPr id="156" name="Graphic 155">
                <a:extLst>
                  <a:ext uri="{FF2B5EF4-FFF2-40B4-BE49-F238E27FC236}">
                    <a16:creationId xmlns:a16="http://schemas.microsoft.com/office/drawing/2014/main" id="{9996A01F-A793-6FF4-BE46-6C00727F1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20515" y="1794321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79184A4-0A4D-BD63-0581-DA7B34C20C77}"/>
                </a:ext>
              </a:extLst>
            </p:cNvPr>
            <p:cNvGrpSpPr/>
            <p:nvPr/>
          </p:nvGrpSpPr>
          <p:grpSpPr>
            <a:xfrm>
              <a:off x="5726658" y="2250973"/>
              <a:ext cx="2241300" cy="673464"/>
              <a:chOff x="5705867" y="1772630"/>
              <a:chExt cx="2241300" cy="673464"/>
            </a:xfrm>
          </p:grpSpPr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D8B89182-2D64-7B6A-04C0-F57622FDAA75}"/>
                  </a:ext>
                </a:extLst>
              </p:cNvPr>
              <p:cNvSpPr/>
              <p:nvPr/>
            </p:nvSpPr>
            <p:spPr bwMode="auto">
              <a:xfrm>
                <a:off x="5705867" y="1772630"/>
                <a:ext cx="2241300" cy="673464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“Bootstrap” </a:t>
                </a: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PowerShell </a:t>
                </a:r>
                <a:b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script runtime via </a:t>
                </a:r>
                <a:b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Custom Script Extension</a:t>
                </a:r>
              </a:p>
            </p:txBody>
          </p:sp>
          <p:pic>
            <p:nvPicPr>
              <p:cNvPr id="158" name="Graphic 157">
                <a:extLst>
                  <a:ext uri="{FF2B5EF4-FFF2-40B4-BE49-F238E27FC236}">
                    <a16:creationId xmlns:a16="http://schemas.microsoft.com/office/drawing/2014/main" id="{49D87759-BDD0-54F9-0B83-817AECD62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36565" y="1796531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59" name="Graphic 158">
                <a:extLst>
                  <a:ext uri="{FF2B5EF4-FFF2-40B4-BE49-F238E27FC236}">
                    <a16:creationId xmlns:a16="http://schemas.microsoft.com/office/drawing/2014/main" id="{8923B695-4423-A0D3-A1E1-D8A5C0101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45333" y="2107152"/>
                <a:ext cx="274320" cy="274320"/>
              </a:xfrm>
              <a:prstGeom prst="rect">
                <a:avLst/>
              </a:prstGeom>
            </p:spPr>
          </p:pic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2503BF2-3471-5D40-F16E-7499B164069E}"/>
                </a:ext>
              </a:extLst>
            </p:cNvPr>
            <p:cNvCxnSpPr>
              <a:cxnSpLocks/>
              <a:stCxn id="157" idx="3"/>
              <a:endCxn id="154" idx="1"/>
            </p:cNvCxnSpPr>
            <p:nvPr/>
          </p:nvCxnSpPr>
          <p:spPr>
            <a:xfrm>
              <a:off x="7967958" y="2587705"/>
              <a:ext cx="983935" cy="0"/>
            </a:xfrm>
            <a:prstGeom prst="straightConnector1">
              <a:avLst/>
            </a:prstGeom>
            <a:ln w="12700">
              <a:solidFill>
                <a:srgbClr val="98E40E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or: Elbow 165">
              <a:extLst>
                <a:ext uri="{FF2B5EF4-FFF2-40B4-BE49-F238E27FC236}">
                  <a16:creationId xmlns:a16="http://schemas.microsoft.com/office/drawing/2014/main" id="{0785CC87-1BF8-2A81-313B-0EE5C2E2ABC3}"/>
                </a:ext>
              </a:extLst>
            </p:cNvPr>
            <p:cNvCxnSpPr>
              <a:cxnSpLocks/>
              <a:stCxn id="143" idx="0"/>
              <a:endCxn id="154" idx="2"/>
            </p:cNvCxnSpPr>
            <p:nvPr/>
          </p:nvCxnSpPr>
          <p:spPr>
            <a:xfrm rot="5400000" flipH="1" flipV="1">
              <a:off x="9099547" y="2284816"/>
              <a:ext cx="333374" cy="1612617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8E40E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43CAA0BD-CBC8-9448-2D05-9ED670D49C70}"/>
                </a:ext>
              </a:extLst>
            </p:cNvPr>
            <p:cNvSpPr/>
            <p:nvPr/>
          </p:nvSpPr>
          <p:spPr bwMode="auto">
            <a:xfrm>
              <a:off x="9256911" y="295843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6</a:t>
              </a:r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156494E8-4DC0-10DE-0097-881CAB3E7CB2}"/>
                </a:ext>
              </a:extLst>
            </p:cNvPr>
            <p:cNvSpPr/>
            <p:nvPr/>
          </p:nvSpPr>
          <p:spPr bwMode="auto">
            <a:xfrm>
              <a:off x="6712984" y="2853329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CEC3EDF6-BDFB-EC6F-BFC5-520A099655E3}"/>
                </a:ext>
              </a:extLst>
            </p:cNvPr>
            <p:cNvSpPr/>
            <p:nvPr/>
          </p:nvSpPr>
          <p:spPr bwMode="auto">
            <a:xfrm>
              <a:off x="8322765" y="2427742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4</a:t>
              </a:r>
            </a:p>
          </p:txBody>
        </p:sp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30408329-A139-090A-09E2-8631F7841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55765" y="1855794"/>
              <a:ext cx="365760" cy="365760"/>
            </a:xfrm>
            <a:prstGeom prst="rect">
              <a:avLst/>
            </a:prstGeom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7C13D81-E875-0E61-3B51-26512868F256}"/>
              </a:ext>
            </a:extLst>
          </p:cNvPr>
          <p:cNvGrpSpPr/>
          <p:nvPr/>
        </p:nvGrpSpPr>
        <p:grpSpPr>
          <a:xfrm>
            <a:off x="1857381" y="2855379"/>
            <a:ext cx="2054268" cy="501396"/>
            <a:chOff x="1897694" y="1855794"/>
            <a:chExt cx="2054268" cy="501396"/>
          </a:xfrm>
        </p:grpSpPr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5B7A5C08-1067-5EE4-3C84-7CFB9D209B48}"/>
                </a:ext>
              </a:extLst>
            </p:cNvPr>
            <p:cNvSpPr/>
            <p:nvPr/>
          </p:nvSpPr>
          <p:spPr bwMode="auto">
            <a:xfrm>
              <a:off x="1897694" y="1855794"/>
              <a:ext cx="2054268" cy="50139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Bicep template</a:t>
              </a:r>
            </a:p>
          </p:txBody>
        </p:sp>
        <p:pic>
          <p:nvPicPr>
            <p:cNvPr id="209" name="Picture 6" descr="AzureFunBytes - Getting started with Bicep - Azure DevOps Blog">
              <a:extLst>
                <a:ext uri="{FF2B5EF4-FFF2-40B4-BE49-F238E27FC236}">
                  <a16:creationId xmlns:a16="http://schemas.microsoft.com/office/drawing/2014/main" id="{327DE350-A0A1-42B6-4A9F-A60D1606B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196" y="192361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0" name="Graphic 229">
            <a:extLst>
              <a:ext uri="{FF2B5EF4-FFF2-40B4-BE49-F238E27FC236}">
                <a16:creationId xmlns:a16="http://schemas.microsoft.com/office/drawing/2014/main" id="{BF83B38A-778A-44B3-C324-B126F94C27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1035" y="792643"/>
            <a:ext cx="525443" cy="525443"/>
          </a:xfrm>
          <a:prstGeom prst="rect">
            <a:avLst/>
          </a:prstGeom>
        </p:spPr>
      </p:pic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F8C0687-DB96-68A0-8F86-6B1BEA859FA4}"/>
              </a:ext>
            </a:extLst>
          </p:cNvPr>
          <p:cNvGrpSpPr/>
          <p:nvPr/>
        </p:nvGrpSpPr>
        <p:grpSpPr>
          <a:xfrm>
            <a:off x="1857381" y="2069376"/>
            <a:ext cx="2054268" cy="501396"/>
            <a:chOff x="1897694" y="2529275"/>
            <a:chExt cx="2054268" cy="501396"/>
          </a:xfrm>
        </p:grpSpPr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A411D617-33C4-FA8A-DEF3-BC33A7CA4BD1}"/>
                </a:ext>
              </a:extLst>
            </p:cNvPr>
            <p:cNvSpPr/>
            <p:nvPr/>
          </p:nvSpPr>
          <p:spPr bwMode="auto">
            <a:xfrm>
              <a:off x="1897694" y="2529275"/>
              <a:ext cx="2054268" cy="50139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CLI</a:t>
              </a:r>
            </a:p>
          </p:txBody>
        </p:sp>
        <p:pic>
          <p:nvPicPr>
            <p:cNvPr id="234" name="Graphic 233">
              <a:extLst>
                <a:ext uri="{FF2B5EF4-FFF2-40B4-BE49-F238E27FC236}">
                  <a16:creationId xmlns:a16="http://schemas.microsoft.com/office/drawing/2014/main" id="{E207ECDD-ACF0-2990-C0D7-6056FB0F6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72196" y="2597093"/>
              <a:ext cx="365760" cy="365760"/>
            </a:xfrm>
            <a:prstGeom prst="rect">
              <a:avLst/>
            </a:prstGeom>
          </p:spPr>
        </p:pic>
      </p:grp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BE6899F4-BC41-AAC1-C3E8-84CAA52D7464}"/>
              </a:ext>
            </a:extLst>
          </p:cNvPr>
          <p:cNvCxnSpPr>
            <a:cxnSpLocks/>
            <a:stCxn id="232" idx="2"/>
            <a:endCxn id="192" idx="0"/>
          </p:cNvCxnSpPr>
          <p:nvPr/>
        </p:nvCxnSpPr>
        <p:spPr>
          <a:xfrm>
            <a:off x="2884515" y="2570772"/>
            <a:ext cx="0" cy="284607"/>
          </a:xfrm>
          <a:prstGeom prst="straightConnector1">
            <a:avLst/>
          </a:prstGeom>
          <a:ln w="127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2B7BD28-D2D1-3532-0512-F991ACB20BB2}"/>
              </a:ext>
            </a:extLst>
          </p:cNvPr>
          <p:cNvGrpSpPr/>
          <p:nvPr/>
        </p:nvGrpSpPr>
        <p:grpSpPr>
          <a:xfrm>
            <a:off x="223409" y="1940714"/>
            <a:ext cx="1194907" cy="850773"/>
            <a:chOff x="2500287" y="2151403"/>
            <a:chExt cx="1194907" cy="850773"/>
          </a:xfrm>
        </p:grpSpPr>
        <p:pic>
          <p:nvPicPr>
            <p:cNvPr id="244" name="Graphic 243" descr="User">
              <a:extLst>
                <a:ext uri="{FF2B5EF4-FFF2-40B4-BE49-F238E27FC236}">
                  <a16:creationId xmlns:a16="http://schemas.microsoft.com/office/drawing/2014/main" id="{30C7CCD5-F00F-6629-9DAD-6567F042C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22210" y="2151403"/>
              <a:ext cx="550979" cy="55097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392869A-C1B9-559D-5EED-1B1EBDC7833D}"/>
                </a:ext>
              </a:extLst>
            </p:cNvPr>
            <p:cNvSpPr txBox="1"/>
            <p:nvPr/>
          </p:nvSpPr>
          <p:spPr>
            <a:xfrm>
              <a:off x="2500287" y="2648233"/>
              <a:ext cx="1194907" cy="353943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Jumpstart user</a:t>
              </a:r>
            </a:p>
          </p:txBody>
        </p:sp>
      </p:grp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D7B0D9A5-BB7C-C166-132B-136C05B1B83C}"/>
              </a:ext>
            </a:extLst>
          </p:cNvPr>
          <p:cNvCxnSpPr>
            <a:cxnSpLocks/>
            <a:endCxn id="232" idx="1"/>
          </p:cNvCxnSpPr>
          <p:nvPr/>
        </p:nvCxnSpPr>
        <p:spPr>
          <a:xfrm>
            <a:off x="1096311" y="2320074"/>
            <a:ext cx="761070" cy="0"/>
          </a:xfrm>
          <a:prstGeom prst="straightConnector1">
            <a:avLst/>
          </a:prstGeom>
          <a:ln w="127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nector: Elbow 251">
            <a:extLst>
              <a:ext uri="{FF2B5EF4-FFF2-40B4-BE49-F238E27FC236}">
                <a16:creationId xmlns:a16="http://schemas.microsoft.com/office/drawing/2014/main" id="{CBD9BFF2-C88C-FA66-F381-FAC7EAEAFF93}"/>
              </a:ext>
            </a:extLst>
          </p:cNvPr>
          <p:cNvCxnSpPr>
            <a:cxnSpLocks/>
            <a:stCxn id="258" idx="1"/>
            <a:endCxn id="244" idx="0"/>
          </p:cNvCxnSpPr>
          <p:nvPr/>
        </p:nvCxnSpPr>
        <p:spPr>
          <a:xfrm rot="10800000" flipV="1">
            <a:off x="820822" y="1662324"/>
            <a:ext cx="2442162" cy="278390"/>
          </a:xfrm>
          <a:prstGeom prst="bentConnector2">
            <a:avLst/>
          </a:prstGeom>
          <a:noFill/>
          <a:ln w="12700" cap="flat" cmpd="sng" algn="ctr">
            <a:solidFill>
              <a:srgbClr val="F64CA1"/>
            </a:solidFill>
            <a:prstDash val="solid"/>
            <a:headEnd type="triangle" w="med" len="med"/>
            <a:tailEnd type="none" w="med" len="med"/>
          </a:ln>
          <a:effectLst/>
        </p:spPr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2409203-B4D5-F6F8-5BF6-C0D47E04E1A9}"/>
              </a:ext>
            </a:extLst>
          </p:cNvPr>
          <p:cNvGrpSpPr/>
          <p:nvPr/>
        </p:nvGrpSpPr>
        <p:grpSpPr>
          <a:xfrm>
            <a:off x="3262984" y="1411626"/>
            <a:ext cx="1546354" cy="501396"/>
            <a:chOff x="2584500" y="954754"/>
            <a:chExt cx="1546354" cy="501396"/>
          </a:xfrm>
        </p:grpSpPr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30C849D3-9EED-E0A6-57CE-7C813641D71B}"/>
                </a:ext>
              </a:extLst>
            </p:cNvPr>
            <p:cNvSpPr/>
            <p:nvPr/>
          </p:nvSpPr>
          <p:spPr bwMode="auto">
            <a:xfrm>
              <a:off x="2584500" y="954754"/>
              <a:ext cx="1546354" cy="50139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6576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Azure Bastion</a:t>
              </a:r>
            </a:p>
          </p:txBody>
        </p:sp>
        <p:pic>
          <p:nvPicPr>
            <p:cNvPr id="257" name="Graphic 256">
              <a:extLst>
                <a:ext uri="{FF2B5EF4-FFF2-40B4-BE49-F238E27FC236}">
                  <a16:creationId xmlns:a16="http://schemas.microsoft.com/office/drawing/2014/main" id="{CFFA71CC-3BAB-7197-370E-DA553438F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629240" y="1022572"/>
              <a:ext cx="365760" cy="365760"/>
            </a:xfrm>
            <a:prstGeom prst="rect">
              <a:avLst/>
            </a:prstGeom>
          </p:spPr>
        </p:pic>
      </p:grp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3D054BCD-2EB3-70FB-1E6E-C0E1612DD946}"/>
              </a:ext>
            </a:extLst>
          </p:cNvPr>
          <p:cNvCxnSpPr>
            <a:cxnSpLocks/>
            <a:endCxn id="258" idx="2"/>
          </p:cNvCxnSpPr>
          <p:nvPr/>
        </p:nvCxnSpPr>
        <p:spPr>
          <a:xfrm rot="10800000">
            <a:off x="4036161" y="1913022"/>
            <a:ext cx="1424932" cy="721154"/>
          </a:xfrm>
          <a:prstGeom prst="bentConnector2">
            <a:avLst/>
          </a:prstGeom>
          <a:noFill/>
          <a:ln w="12700" cap="flat" cmpd="sng" algn="ctr">
            <a:solidFill>
              <a:srgbClr val="F64CA1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64" name="Flowchart: Connector 263">
            <a:extLst>
              <a:ext uri="{FF2B5EF4-FFF2-40B4-BE49-F238E27FC236}">
                <a16:creationId xmlns:a16="http://schemas.microsoft.com/office/drawing/2014/main" id="{84DBFBA7-1518-6FBC-0E8E-FD4693C2B8A2}"/>
              </a:ext>
            </a:extLst>
          </p:cNvPr>
          <p:cNvSpPr/>
          <p:nvPr/>
        </p:nvSpPr>
        <p:spPr bwMode="auto">
          <a:xfrm>
            <a:off x="1339686" y="195588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9FFDA4E-E96F-9FCF-DD6C-E0A091C6C401}"/>
              </a:ext>
            </a:extLst>
          </p:cNvPr>
          <p:cNvCxnSpPr>
            <a:cxnSpLocks/>
            <a:stCxn id="192" idx="3"/>
          </p:cNvCxnSpPr>
          <p:nvPr/>
        </p:nvCxnSpPr>
        <p:spPr>
          <a:xfrm>
            <a:off x="3911649" y="3106077"/>
            <a:ext cx="686653" cy="0"/>
          </a:xfrm>
          <a:prstGeom prst="straightConnector1">
            <a:avLst/>
          </a:prstGeom>
          <a:ln w="127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Flowchart: Connector 270">
            <a:extLst>
              <a:ext uri="{FF2B5EF4-FFF2-40B4-BE49-F238E27FC236}">
                <a16:creationId xmlns:a16="http://schemas.microsoft.com/office/drawing/2014/main" id="{94DA0742-F5DA-226F-187F-2EC0FA188015}"/>
              </a:ext>
            </a:extLst>
          </p:cNvPr>
          <p:cNvSpPr/>
          <p:nvPr/>
        </p:nvSpPr>
        <p:spPr bwMode="auto">
          <a:xfrm>
            <a:off x="4065309" y="274771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272" name="Flowchart: Connector 271">
            <a:extLst>
              <a:ext uri="{FF2B5EF4-FFF2-40B4-BE49-F238E27FC236}">
                <a16:creationId xmlns:a16="http://schemas.microsoft.com/office/drawing/2014/main" id="{CC686831-40D5-5D71-A511-0471E86D7D5A}"/>
              </a:ext>
            </a:extLst>
          </p:cNvPr>
          <p:cNvSpPr/>
          <p:nvPr/>
        </p:nvSpPr>
        <p:spPr bwMode="auto">
          <a:xfrm>
            <a:off x="4118130" y="226470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28D80C-0EB7-7AD7-AEBF-A9EF67D32498}"/>
              </a:ext>
            </a:extLst>
          </p:cNvPr>
          <p:cNvGrpSpPr/>
          <p:nvPr/>
        </p:nvGrpSpPr>
        <p:grpSpPr>
          <a:xfrm>
            <a:off x="5346260" y="811782"/>
            <a:ext cx="6702304" cy="853420"/>
            <a:chOff x="5274996" y="831043"/>
            <a:chExt cx="6702304" cy="8534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9717D7C-F48A-72E1-7121-994D639FE0C7}"/>
                </a:ext>
              </a:extLst>
            </p:cNvPr>
            <p:cNvGrpSpPr/>
            <p:nvPr/>
          </p:nvGrpSpPr>
          <p:grpSpPr>
            <a:xfrm>
              <a:off x="5274996" y="844911"/>
              <a:ext cx="2409722" cy="839552"/>
              <a:chOff x="5155999" y="844911"/>
              <a:chExt cx="2409722" cy="839552"/>
            </a:xfrm>
          </p:grpSpPr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033482DC-7F49-1526-7A44-53D5556F11A2}"/>
                  </a:ext>
                </a:extLst>
              </p:cNvPr>
              <p:cNvSpPr/>
              <p:nvPr/>
            </p:nvSpPr>
            <p:spPr bwMode="auto">
              <a:xfrm>
                <a:off x="5155999" y="844911"/>
                <a:ext cx="2409722" cy="835151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1188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Rancher K3s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two-node cluster</a:t>
                </a:r>
              </a:p>
            </p:txBody>
          </p:sp>
          <p:pic>
            <p:nvPicPr>
              <p:cNvPr id="223" name="Picture 4" descr="Rancher-icon | Brands RA - RZ">
                <a:extLst>
                  <a:ext uri="{FF2B5EF4-FFF2-40B4-BE49-F238E27FC236}">
                    <a16:creationId xmlns:a16="http://schemas.microsoft.com/office/drawing/2014/main" id="{565D3033-CB2C-2403-EBF6-62381AFC4D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917" y="1173724"/>
                <a:ext cx="510739" cy="510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B41D4C84-8258-E864-D702-9637212672D0}"/>
                  </a:ext>
                </a:extLst>
              </p:cNvPr>
              <p:cNvSpPr/>
              <p:nvPr/>
            </p:nvSpPr>
            <p:spPr bwMode="auto">
              <a:xfrm>
                <a:off x="6372201" y="961766"/>
                <a:ext cx="1105221" cy="601440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VM x 2</a:t>
                </a: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E634FAAE-5113-B11A-998F-57728B782E20}"/>
                  </a:ext>
                </a:extLst>
              </p:cNvPr>
              <p:cNvGrpSpPr/>
              <p:nvPr/>
            </p:nvGrpSpPr>
            <p:grpSpPr>
              <a:xfrm>
                <a:off x="6619343" y="1226636"/>
                <a:ext cx="616292" cy="274320"/>
                <a:chOff x="4233572" y="5184610"/>
                <a:chExt cx="616292" cy="274320"/>
              </a:xfrm>
            </p:grpSpPr>
            <p:pic>
              <p:nvPicPr>
                <p:cNvPr id="227" name="Graphic 226">
                  <a:extLst>
                    <a:ext uri="{FF2B5EF4-FFF2-40B4-BE49-F238E27FC236}">
                      <a16:creationId xmlns:a16="http://schemas.microsoft.com/office/drawing/2014/main" id="{3ADF5541-51BE-5700-A683-AD65E62C20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572" y="5184610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228" name="Graphic 227">
                  <a:extLst>
                    <a:ext uri="{FF2B5EF4-FFF2-40B4-BE49-F238E27FC236}">
                      <a16:creationId xmlns:a16="http://schemas.microsoft.com/office/drawing/2014/main" id="{C7257AA8-1B47-1037-243E-85CA99196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5544" y="5184610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274" name="Rectangle: Rounded Corners 273">
              <a:extLst>
                <a:ext uri="{FF2B5EF4-FFF2-40B4-BE49-F238E27FC236}">
                  <a16:creationId xmlns:a16="http://schemas.microsoft.com/office/drawing/2014/main" id="{CF45C84E-393B-DB6F-DC8F-05386B6A3449}"/>
                </a:ext>
              </a:extLst>
            </p:cNvPr>
            <p:cNvSpPr/>
            <p:nvPr/>
          </p:nvSpPr>
          <p:spPr bwMode="auto">
            <a:xfrm>
              <a:off x="10222733" y="836993"/>
              <a:ext cx="851945" cy="836728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Azure OpenAI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275" name="Graphic 274">
              <a:extLst>
                <a:ext uri="{FF2B5EF4-FFF2-40B4-BE49-F238E27FC236}">
                  <a16:creationId xmlns:a16="http://schemas.microsoft.com/office/drawing/2014/main" id="{EEB361E0-A9A9-97A8-D2E2-EB4888EF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488685" y="1249407"/>
              <a:ext cx="320040" cy="32004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17EAC8-5D57-FA45-F818-61CC68DB6215}"/>
                </a:ext>
              </a:extLst>
            </p:cNvPr>
            <p:cNvGrpSpPr/>
            <p:nvPr/>
          </p:nvGrpSpPr>
          <p:grpSpPr>
            <a:xfrm>
              <a:off x="7757684" y="840510"/>
              <a:ext cx="2409722" cy="839552"/>
              <a:chOff x="5155999" y="844911"/>
              <a:chExt cx="2409722" cy="839552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F5E4547-F5FF-D1DD-2AF1-B0B5E693FA7D}"/>
                  </a:ext>
                </a:extLst>
              </p:cNvPr>
              <p:cNvSpPr/>
              <p:nvPr/>
            </p:nvSpPr>
            <p:spPr bwMode="auto">
              <a:xfrm>
                <a:off x="5155999" y="844911"/>
                <a:ext cx="2409722" cy="835151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1188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Rancher K3s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two-node cluster</a:t>
                </a:r>
              </a:p>
            </p:txBody>
          </p:sp>
          <p:pic>
            <p:nvPicPr>
              <p:cNvPr id="6" name="Picture 4" descr="Rancher-icon | Brands RA - RZ">
                <a:extLst>
                  <a:ext uri="{FF2B5EF4-FFF2-40B4-BE49-F238E27FC236}">
                    <a16:creationId xmlns:a16="http://schemas.microsoft.com/office/drawing/2014/main" id="{40FFEBAC-606B-9EA8-6FF2-1AF7DAFEF6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917" y="1173724"/>
                <a:ext cx="510739" cy="510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F62422E-510C-DF20-1DFC-D5FFAE784216}"/>
                  </a:ext>
                </a:extLst>
              </p:cNvPr>
              <p:cNvSpPr/>
              <p:nvPr/>
            </p:nvSpPr>
            <p:spPr bwMode="auto">
              <a:xfrm>
                <a:off x="6372201" y="961766"/>
                <a:ext cx="1105221" cy="601440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Segoe UI" pitchFamily="34" charset="0"/>
                  </a:rPr>
                  <a:t>Azure VM x 2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C8505E1-EFA4-C0E2-1C9E-6E312A05B0DB}"/>
                  </a:ext>
                </a:extLst>
              </p:cNvPr>
              <p:cNvGrpSpPr/>
              <p:nvPr/>
            </p:nvGrpSpPr>
            <p:grpSpPr>
              <a:xfrm>
                <a:off x="6619343" y="1226636"/>
                <a:ext cx="616292" cy="274320"/>
                <a:chOff x="4233572" y="5184610"/>
                <a:chExt cx="616292" cy="274320"/>
              </a:xfrm>
            </p:grpSpPr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AA3EC18B-107C-EE70-DF44-EDE64C6025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572" y="5184610"/>
                  <a:ext cx="274320" cy="274320"/>
                </a:xfrm>
                <a:prstGeom prst="rect">
                  <a:avLst/>
                </a:prstGeom>
              </p:spPr>
            </p:pic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B0F9B637-5D3E-0BC4-C104-A32C03BEB2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5544" y="5184610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5051272-4EB4-1205-8A60-98A6D67A76C0}"/>
                </a:ext>
              </a:extLst>
            </p:cNvPr>
            <p:cNvSpPr/>
            <p:nvPr/>
          </p:nvSpPr>
          <p:spPr bwMode="auto">
            <a:xfrm>
              <a:off x="11125355" y="831043"/>
              <a:ext cx="851945" cy="836728"/>
            </a:xfrm>
            <a:prstGeom prst="roundRect">
              <a:avLst>
                <a:gd name="adj" fmla="val 4645"/>
              </a:avLst>
            </a:prstGeom>
            <a:solidFill>
              <a:schemeClr val="accent3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Microsoft Fabric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2" name="Picture 11" descr="A green and blue logo&#10;&#10;Description automatically generated">
              <a:extLst>
                <a:ext uri="{FF2B5EF4-FFF2-40B4-BE49-F238E27FC236}">
                  <a16:creationId xmlns:a16="http://schemas.microsoft.com/office/drawing/2014/main" id="{5515BDD2-2025-CEFF-2982-91A072980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9167" y="1229781"/>
              <a:ext cx="365760" cy="36576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BD2AA39-E4A4-6C86-6154-B16E43A93A6F}"/>
              </a:ext>
            </a:extLst>
          </p:cNvPr>
          <p:cNvSpPr txBox="1"/>
          <p:nvPr/>
        </p:nvSpPr>
        <p:spPr>
          <a:xfrm>
            <a:off x="171670" y="3703351"/>
            <a:ext cx="4151144" cy="29238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Jumpstart user deploy a single Azure Bicep template via Azure CLI.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Template deploys multiple Azure resource, including the Jumpstart Client virtual machine, two K3s clusters, Microsoft Fabric Capacity, and an Azure Open AI instance.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Client VM is using Custom Script Extension to run the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“Bootstrap”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PowerShell script, responsible for initial environment bootstrap and preparation.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Bootstrap PowerShell script inject the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“Logon”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PowerShell script to Client VM.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User log in to Client VM via RDP or Azure Bastion, which automatically start the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“Logon”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PowerShell script OR script runs automatically if user set </a:t>
            </a:r>
            <a:r>
              <a:rPr kumimoji="0" lang="en-US" sz="1000" b="0" i="1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vmAutologon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bicep parameter to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true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.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“Logon”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PowerShell script runtime perform multiple additional automated operations to prepare the rest of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58444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67F4C-02C0-75D2-EE3C-BD13380E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DBD6-6C82-6266-B433-461F047CD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2127917" cy="362022"/>
          </a:xfrm>
        </p:spPr>
        <p:txBody>
          <a:bodyPr/>
          <a:lstStyle/>
          <a:p>
            <a:r>
              <a:rPr kumimoji="0" lang="en-US" sz="20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000" spc="-50">
                <a:latin typeface="Segoe UI Semibold (Headings)"/>
              </a:rPr>
              <a:t>Hypermarket </a:t>
            </a:r>
            <a:r>
              <a:rPr lang="en-US" sz="2000" noProof="0">
                <a:latin typeface="Segoe UI Semibold (Headings)"/>
              </a:rPr>
              <a:t>– </a:t>
            </a:r>
            <a:r>
              <a:rPr lang="en-US" sz="2000"/>
              <a:t>Real-time footfall inferencing and shopper insights architecture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3548EDA-3B21-A299-A003-A642129AAA5E}"/>
              </a:ext>
            </a:extLst>
          </p:cNvPr>
          <p:cNvGrpSpPr/>
          <p:nvPr/>
        </p:nvGrpSpPr>
        <p:grpSpPr>
          <a:xfrm>
            <a:off x="4246810" y="3939824"/>
            <a:ext cx="1081225" cy="852983"/>
            <a:chOff x="8140034" y="686676"/>
            <a:chExt cx="1174386" cy="950283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AAC1D7B1-B047-8DD2-F355-6EAC6D52954D}"/>
                </a:ext>
              </a:extLst>
            </p:cNvPr>
            <p:cNvSpPr/>
            <p:nvPr/>
          </p:nvSpPr>
          <p:spPr bwMode="auto">
            <a:xfrm>
              <a:off x="8140034" y="686676"/>
              <a:ext cx="1174386" cy="95028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RTSP feed</a:t>
              </a:r>
            </a:p>
          </p:txBody>
        </p:sp>
        <p:pic>
          <p:nvPicPr>
            <p:cNvPr id="102" name="Graphic 101" descr="Security camera with solid fill">
              <a:extLst>
                <a:ext uri="{FF2B5EF4-FFF2-40B4-BE49-F238E27FC236}">
                  <a16:creationId xmlns:a16="http://schemas.microsoft.com/office/drawing/2014/main" id="{FE6FE13E-A1D1-42B1-E531-575E8AC4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46949" y="975981"/>
              <a:ext cx="640080" cy="640080"/>
            </a:xfrm>
            <a:prstGeom prst="rect">
              <a:avLst/>
            </a:prstGeom>
          </p:spPr>
        </p:pic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B662129-5F86-DD64-97CD-0EE7FCF2AEEC}"/>
              </a:ext>
            </a:extLst>
          </p:cNvPr>
          <p:cNvCxnSpPr>
            <a:cxnSpLocks/>
            <a:stCxn id="79" idx="0"/>
            <a:endCxn id="101" idx="2"/>
          </p:cNvCxnSpPr>
          <p:nvPr/>
        </p:nvCxnSpPr>
        <p:spPr>
          <a:xfrm flipV="1">
            <a:off x="4787423" y="4792807"/>
            <a:ext cx="0" cy="52463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A29F8D65-D387-6B4A-FC70-4EB9AFA49432}"/>
              </a:ext>
            </a:extLst>
          </p:cNvPr>
          <p:cNvSpPr/>
          <p:nvPr/>
        </p:nvSpPr>
        <p:spPr bwMode="auto">
          <a:xfrm>
            <a:off x="4884058" y="4917962"/>
            <a:ext cx="274320" cy="274320"/>
          </a:xfrm>
          <a:prstGeom prst="flowChartConnector">
            <a:avLst/>
          </a:prstGeom>
          <a:solidFill>
            <a:srgbClr val="8661C5">
              <a:lumMod val="75000"/>
            </a:srgb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63F5C4D-2A64-CC28-F943-5F66B351B69C}"/>
              </a:ext>
            </a:extLst>
          </p:cNvPr>
          <p:cNvGrpSpPr/>
          <p:nvPr/>
        </p:nvGrpSpPr>
        <p:grpSpPr>
          <a:xfrm>
            <a:off x="6408269" y="1130606"/>
            <a:ext cx="5511450" cy="5591633"/>
            <a:chOff x="5149403" y="1130605"/>
            <a:chExt cx="5511450" cy="5591633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8497874A-5E14-D588-58F8-705EE6535A4F}"/>
                </a:ext>
              </a:extLst>
            </p:cNvPr>
            <p:cNvSpPr/>
            <p:nvPr/>
          </p:nvSpPr>
          <p:spPr bwMode="auto">
            <a:xfrm>
              <a:off x="5149403" y="1130605"/>
              <a:ext cx="5511450" cy="1543580"/>
            </a:xfrm>
            <a:prstGeom prst="roundRect">
              <a:avLst>
                <a:gd name="adj" fmla="val 4645"/>
              </a:avLst>
            </a:prstGeom>
            <a:solidFill>
              <a:srgbClr val="36363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CBD4119-5E24-E3BA-35F9-6CAE61A80DB8}"/>
                </a:ext>
              </a:extLst>
            </p:cNvPr>
            <p:cNvSpPr/>
            <p:nvPr/>
          </p:nvSpPr>
          <p:spPr bwMode="auto">
            <a:xfrm>
              <a:off x="5149403" y="2868459"/>
              <a:ext cx="5511450" cy="3853779"/>
            </a:xfrm>
            <a:prstGeom prst="roundRect">
              <a:avLst>
                <a:gd name="adj" fmla="val 2921"/>
              </a:avLst>
            </a:prstGeom>
            <a:solidFill>
              <a:srgbClr val="243A5E">
                <a:lumMod val="50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Segoe UI" pitchFamily="34" charset="0"/>
                </a:rPr>
                <a:t>Edge-located Arc-enabled Kubernetes cluster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96655515-3C67-4C1F-1AB1-F79FF224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72848" y="6266507"/>
              <a:ext cx="365760" cy="36576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301A25B-3101-B1C0-08B7-4177C9596172}"/>
                </a:ext>
              </a:extLst>
            </p:cNvPr>
            <p:cNvGrpSpPr/>
            <p:nvPr/>
          </p:nvGrpSpPr>
          <p:grpSpPr>
            <a:xfrm>
              <a:off x="5392203" y="3018393"/>
              <a:ext cx="5037398" cy="1325995"/>
              <a:chOff x="5323602" y="2968654"/>
              <a:chExt cx="5037398" cy="1325995"/>
            </a:xfrm>
          </p:grpSpPr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78842404-0732-1C5D-92A9-372652EE331F}"/>
                  </a:ext>
                </a:extLst>
              </p:cNvPr>
              <p:cNvSpPr/>
              <p:nvPr/>
            </p:nvSpPr>
            <p:spPr bwMode="auto">
              <a:xfrm>
                <a:off x="8171030" y="3622242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5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2F0A2D-9419-6BBD-2E85-7C5852131485}"/>
                  </a:ext>
                </a:extLst>
              </p:cNvPr>
              <p:cNvGrpSpPr/>
              <p:nvPr/>
            </p:nvGrpSpPr>
            <p:grpSpPr>
              <a:xfrm>
                <a:off x="5323602" y="2968769"/>
                <a:ext cx="2660934" cy="1325880"/>
                <a:chOff x="3377756" y="3313036"/>
                <a:chExt cx="2660934" cy="132588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341B76B7-10D4-7E18-88B1-61088283D075}"/>
                    </a:ext>
                  </a:extLst>
                </p:cNvPr>
                <p:cNvSpPr/>
                <p:nvPr/>
              </p:nvSpPr>
              <p:spPr bwMode="auto">
                <a:xfrm>
                  <a:off x="3377756" y="3313036"/>
                  <a:ext cx="2660934" cy="132588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5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Footfall AI Inferencing API</a:t>
                  </a:r>
                </a:p>
              </p:txBody>
            </p:sp>
            <p:pic>
              <p:nvPicPr>
                <p:cNvPr id="68" name="Picture 4">
                  <a:extLst>
                    <a:ext uri="{FF2B5EF4-FFF2-40B4-BE49-F238E27FC236}">
                      <a16:creationId xmlns:a16="http://schemas.microsoft.com/office/drawing/2014/main" id="{E2EEACC2-631E-1FC7-476C-DD137B4202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41281" y="4240829"/>
                  <a:ext cx="340665" cy="320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03F5374-55CB-CC91-270A-84C739685F64}"/>
                    </a:ext>
                  </a:extLst>
                </p:cNvPr>
                <p:cNvGrpSpPr/>
                <p:nvPr/>
              </p:nvGrpSpPr>
              <p:grpSpPr>
                <a:xfrm>
                  <a:off x="3568674" y="3460994"/>
                  <a:ext cx="2279098" cy="552921"/>
                  <a:chOff x="3641706" y="3405492"/>
                  <a:chExt cx="2125020" cy="417146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A35613E0-065A-C351-60EF-7036E3223A3B}"/>
                      </a:ext>
                    </a:extLst>
                  </p:cNvPr>
                  <p:cNvGrpSpPr/>
                  <p:nvPr/>
                </p:nvGrpSpPr>
                <p:grpSpPr>
                  <a:xfrm>
                    <a:off x="3641706" y="3405492"/>
                    <a:ext cx="2125020" cy="417146"/>
                    <a:chOff x="-887826" y="1193164"/>
                    <a:chExt cx="2358143" cy="386274"/>
                  </a:xfrm>
                </p:grpSpPr>
                <p:sp>
                  <p:nvSpPr>
                    <p:cNvPr id="92" name="Rectangle: Rounded Corners 91">
                      <a:extLst>
                        <a:ext uri="{FF2B5EF4-FFF2-40B4-BE49-F238E27FC236}">
                          <a16:creationId xmlns:a16="http://schemas.microsoft.com/office/drawing/2014/main" id="{39483888-F4B9-29DA-E153-8BA7F5903F0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16724" y="1193164"/>
                      <a:ext cx="953593" cy="385677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3">
                        <a:lumMod val="75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Video Processor</a:t>
                      </a:r>
                    </a:p>
                  </p:txBody>
                </p:sp>
                <p:sp>
                  <p:nvSpPr>
                    <p:cNvPr id="93" name="Rectangle: Rounded Corners 92">
                      <a:extLst>
                        <a:ext uri="{FF2B5EF4-FFF2-40B4-BE49-F238E27FC236}">
                          <a16:creationId xmlns:a16="http://schemas.microsoft.com/office/drawing/2014/main" id="{B8152726-C7A6-C336-1E7A-7A1D2084F5A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-887826" y="1193761"/>
                      <a:ext cx="940241" cy="385677"/>
                    </a:xfrm>
                    <a:prstGeom prst="roundRect">
                      <a:avLst>
                        <a:gd name="adj" fmla="val 4645"/>
                      </a:avLst>
                    </a:prstGeom>
                    <a:solidFill>
                      <a:schemeClr val="accent3">
                        <a:lumMod val="75000"/>
                      </a:schemeClr>
                    </a:solidFill>
                    <a:ln w="12700" cap="flat" cmpd="sng" algn="ctr">
                      <a:gradFill>
                        <a:gsLst>
                          <a:gs pos="0">
                            <a:srgbClr val="50E6FF">
                              <a:lumMod val="5000"/>
                              <a:lumOff val="95000"/>
                            </a:srgbClr>
                          </a:gs>
                          <a:gs pos="100000">
                            <a:srgbClr val="00B0F0"/>
                          </a:gs>
                        </a:gsLst>
                        <a:lin ang="2700000" scaled="0"/>
                      </a:gra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 pitchFamily="34" charset="0"/>
                        </a:rPr>
                        <a:t>Video Capture</a:t>
                      </a:r>
                    </a:p>
                  </p:txBody>
                </p:sp>
              </p:grp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99FE5DAF-F7E2-E241-95B0-A645BD4A2B7D}"/>
                      </a:ext>
                    </a:extLst>
                  </p:cNvPr>
                  <p:cNvCxnSpPr>
                    <a:cxnSpLocks/>
                    <a:stCxn id="93" idx="3"/>
                    <a:endCxn id="92" idx="1"/>
                  </p:cNvCxnSpPr>
                  <p:nvPr/>
                </p:nvCxnSpPr>
                <p:spPr>
                  <a:xfrm flipV="1">
                    <a:off x="4488996" y="3613743"/>
                    <a:ext cx="418408" cy="64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10D281D-4D5F-2AC1-6D5A-6E88680B5FC7}"/>
                  </a:ext>
                </a:extLst>
              </p:cNvPr>
              <p:cNvGrpSpPr/>
              <p:nvPr/>
            </p:nvGrpSpPr>
            <p:grpSpPr>
              <a:xfrm>
                <a:off x="8567059" y="2968654"/>
                <a:ext cx="1793941" cy="1325995"/>
                <a:chOff x="7852908" y="3200572"/>
                <a:chExt cx="1793941" cy="1325995"/>
              </a:xfrm>
            </p:grpSpPr>
            <p:sp>
              <p:nvSpPr>
                <p:cNvPr id="6" name="Rectangle: Rounded Corners 100">
                  <a:extLst>
                    <a:ext uri="{FF2B5EF4-FFF2-40B4-BE49-F238E27FC236}">
                      <a16:creationId xmlns:a16="http://schemas.microsoft.com/office/drawing/2014/main" id="{C24554E7-30BE-FEA8-00F3-FEFB9628FD68}"/>
                    </a:ext>
                  </a:extLst>
                </p:cNvPr>
                <p:cNvSpPr/>
                <p:nvPr/>
              </p:nvSpPr>
              <p:spPr bwMode="auto">
                <a:xfrm>
                  <a:off x="7852908" y="3200572"/>
                  <a:ext cx="1793941" cy="1325995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181818"/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Azure IoT 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Operations</a:t>
                  </a:r>
                </a:p>
              </p:txBody>
            </p:sp>
            <p:sp>
              <p:nvSpPr>
                <p:cNvPr id="7" name="Rectangle: Rounded Corners 101">
                  <a:extLst>
                    <a:ext uri="{FF2B5EF4-FFF2-40B4-BE49-F238E27FC236}">
                      <a16:creationId xmlns:a16="http://schemas.microsoft.com/office/drawing/2014/main" id="{89EB7437-FA62-DE1F-5740-4CB15231D454}"/>
                    </a:ext>
                  </a:extLst>
                </p:cNvPr>
                <p:cNvSpPr/>
                <p:nvPr/>
              </p:nvSpPr>
              <p:spPr bwMode="auto">
                <a:xfrm>
                  <a:off x="8119271" y="3650580"/>
                  <a:ext cx="1261214" cy="2967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Dataflow</a:t>
                  </a:r>
                </a:p>
              </p:txBody>
            </p:sp>
            <p:sp>
              <p:nvSpPr>
                <p:cNvPr id="8" name="Rectangle: Rounded Corners 102">
                  <a:extLst>
                    <a:ext uri="{FF2B5EF4-FFF2-40B4-BE49-F238E27FC236}">
                      <a16:creationId xmlns:a16="http://schemas.microsoft.com/office/drawing/2014/main" id="{6357158E-B518-73D8-6A04-AD5B6F0BBDA2}"/>
                    </a:ext>
                  </a:extLst>
                </p:cNvPr>
                <p:cNvSpPr/>
                <p:nvPr/>
              </p:nvSpPr>
              <p:spPr bwMode="auto">
                <a:xfrm>
                  <a:off x="8119271" y="4044603"/>
                  <a:ext cx="1261214" cy="296736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tx2">
                    <a:lumMod val="10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MQTT Broker</a:t>
                  </a:r>
                </a:p>
              </p:txBody>
            </p:sp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4C27656D-36ED-DE9A-9423-B612F43CC5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15162" y="3255571"/>
                  <a:ext cx="274320" cy="274320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5" name="Connector: Elbow 4">
                  <a:extLst>
                    <a:ext uri="{FF2B5EF4-FFF2-40B4-BE49-F238E27FC236}">
                      <a16:creationId xmlns:a16="http://schemas.microsoft.com/office/drawing/2014/main" id="{5ACD40C0-8B18-DD47-3E29-EF128222A6CD}"/>
                    </a:ext>
                  </a:extLst>
                </p:cNvPr>
                <p:cNvCxnSpPr>
                  <a:cxnSpLocks/>
                  <a:stCxn id="7" idx="3"/>
                  <a:endCxn id="8" idx="3"/>
                </p:cNvCxnSpPr>
                <p:nvPr/>
              </p:nvCxnSpPr>
              <p:spPr>
                <a:xfrm>
                  <a:off x="9380485" y="3798948"/>
                  <a:ext cx="12700" cy="394023"/>
                </a:xfrm>
                <a:prstGeom prst="bentConnector3">
                  <a:avLst>
                    <a:gd name="adj1" fmla="val 1208220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headEnd type="triangle"/>
                  <a:tailEnd type="triangle"/>
                </a:ln>
                <a:effectLst/>
              </p:spPr>
            </p:cxnSp>
          </p:grp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7A209AA4-ED46-6686-2FFC-1776FAC8B404}"/>
                  </a:ext>
                </a:extLst>
              </p:cNvPr>
              <p:cNvCxnSpPr>
                <a:cxnSpLocks/>
                <a:stCxn id="92" idx="3"/>
                <a:endCxn id="8" idx="1"/>
              </p:cNvCxnSpPr>
              <p:nvPr/>
            </p:nvCxnSpPr>
            <p:spPr>
              <a:xfrm>
                <a:off x="7793618" y="3392760"/>
                <a:ext cx="1039804" cy="568293"/>
              </a:xfrm>
              <a:prstGeom prst="bentConnector3">
                <a:avLst>
                  <a:gd name="adj1" fmla="val 25907"/>
                </a:avLst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none"/>
                <a:tailEnd type="triangle"/>
              </a:ln>
              <a:effectLst/>
            </p:spPr>
          </p:cxn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FABD3724-AF51-F798-0D5D-2823A6CB0575}"/>
                  </a:ext>
                </a:extLst>
              </p:cNvPr>
              <p:cNvSpPr/>
              <p:nvPr/>
            </p:nvSpPr>
            <p:spPr bwMode="auto">
              <a:xfrm>
                <a:off x="7636583" y="3042936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4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298BCE9-F04B-18CE-E58D-8BFA8FCC5AAC}"/>
                </a:ext>
              </a:extLst>
            </p:cNvPr>
            <p:cNvGrpSpPr/>
            <p:nvPr/>
          </p:nvGrpSpPr>
          <p:grpSpPr>
            <a:xfrm>
              <a:off x="6019472" y="4759360"/>
              <a:ext cx="3782861" cy="1515098"/>
              <a:chOff x="5915917" y="4804299"/>
              <a:chExt cx="3782861" cy="1515098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1A7467CF-84CD-26BF-EB01-7F9F4107D590}"/>
                  </a:ext>
                </a:extLst>
              </p:cNvPr>
              <p:cNvSpPr/>
              <p:nvPr/>
            </p:nvSpPr>
            <p:spPr bwMode="auto">
              <a:xfrm>
                <a:off x="5915917" y="4804299"/>
                <a:ext cx="3782861" cy="1515098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Main UI and middleware API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7D54F3F-8CDB-1DB6-B126-DF1EC34B8A08}"/>
                  </a:ext>
                </a:extLst>
              </p:cNvPr>
              <p:cNvGrpSpPr/>
              <p:nvPr/>
            </p:nvGrpSpPr>
            <p:grpSpPr>
              <a:xfrm>
                <a:off x="6001997" y="5751695"/>
                <a:ext cx="397641" cy="484766"/>
                <a:chOff x="2637860" y="5206953"/>
                <a:chExt cx="397641" cy="484766"/>
              </a:xfrm>
            </p:grpSpPr>
            <p:pic>
              <p:nvPicPr>
                <p:cNvPr id="125" name="Picture 4">
                  <a:extLst>
                    <a:ext uri="{FF2B5EF4-FFF2-40B4-BE49-F238E27FC236}">
                      <a16:creationId xmlns:a16="http://schemas.microsoft.com/office/drawing/2014/main" id="{59E3EBE4-2020-8EB0-DD58-6861132527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37860" y="5206953"/>
                  <a:ext cx="330365" cy="320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4">
                  <a:extLst>
                    <a:ext uri="{FF2B5EF4-FFF2-40B4-BE49-F238E27FC236}">
                      <a16:creationId xmlns:a16="http://schemas.microsoft.com/office/drawing/2014/main" id="{013DC4F6-AE21-1D2A-5BFD-ED4B1AE490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67147" y="5285589"/>
                  <a:ext cx="330365" cy="320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1" name="Picture 4">
                  <a:extLst>
                    <a:ext uri="{FF2B5EF4-FFF2-40B4-BE49-F238E27FC236}">
                      <a16:creationId xmlns:a16="http://schemas.microsoft.com/office/drawing/2014/main" id="{E67E839D-BD32-3F62-AE35-458E8FADBD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05136" y="5371679"/>
                  <a:ext cx="330365" cy="320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3386C4B-13AB-2A70-1942-583D54C78E79}"/>
                  </a:ext>
                </a:extLst>
              </p:cNvPr>
              <p:cNvGrpSpPr/>
              <p:nvPr/>
            </p:nvGrpSpPr>
            <p:grpSpPr>
              <a:xfrm>
                <a:off x="6472203" y="4909808"/>
                <a:ext cx="2671303" cy="1084270"/>
                <a:chOff x="2293995" y="1595860"/>
                <a:chExt cx="2671303" cy="108427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8D5903BA-885D-26D4-1753-F18F23BD2D13}"/>
                    </a:ext>
                  </a:extLst>
                </p:cNvPr>
                <p:cNvSpPr/>
                <p:nvPr/>
              </p:nvSpPr>
              <p:spPr bwMode="auto">
                <a:xfrm>
                  <a:off x="2293996" y="1946590"/>
                  <a:ext cx="2671302" cy="29054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Backend API</a:t>
                  </a:r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72E84697-FA15-EF1C-D338-5F58B1726628}"/>
                    </a:ext>
                  </a:extLst>
                </p:cNvPr>
                <p:cNvSpPr/>
                <p:nvPr/>
              </p:nvSpPr>
              <p:spPr bwMode="auto">
                <a:xfrm>
                  <a:off x="2293996" y="2297320"/>
                  <a:ext cx="2670291" cy="382810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PostgreSQL d</a:t>
                  </a:r>
                  <a:r>
                    <a:rPr kumimoji="0" lang="en-US" sz="11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atabase</a:t>
                  </a: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 </a:t>
                  </a:r>
                  <a:b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(Camera metadata)</a:t>
                  </a:r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28771B37-EC4B-2AEA-49DA-E8191BC5D0C4}"/>
                    </a:ext>
                  </a:extLst>
                </p:cNvPr>
                <p:cNvSpPr/>
                <p:nvPr/>
              </p:nvSpPr>
              <p:spPr bwMode="auto">
                <a:xfrm>
                  <a:off x="2293995" y="1595860"/>
                  <a:ext cx="2670291" cy="290545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Main UI</a:t>
                  </a:r>
                </a:p>
              </p:txBody>
            </p:sp>
            <p:pic>
              <p:nvPicPr>
                <p:cNvPr id="152" name="Graphic 151">
                  <a:extLst>
                    <a:ext uri="{FF2B5EF4-FFF2-40B4-BE49-F238E27FC236}">
                      <a16:creationId xmlns:a16="http://schemas.microsoft.com/office/drawing/2014/main" id="{14216AAD-B657-CEC8-1DE9-1900275710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9128" y="2352070"/>
                  <a:ext cx="266008" cy="274320"/>
                </a:xfrm>
                <a:prstGeom prst="rect">
                  <a:avLst/>
                </a:prstGeom>
              </p:spPr>
            </p:pic>
          </p:grp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193AE2EF-5819-6F2C-7572-ED1DACB872EE}"/>
                  </a:ext>
                </a:extLst>
              </p:cNvPr>
              <p:cNvSpPr/>
              <p:nvPr/>
            </p:nvSpPr>
            <p:spPr bwMode="auto">
              <a:xfrm>
                <a:off x="6262478" y="4921831"/>
                <a:ext cx="274320" cy="274320"/>
              </a:xfrm>
              <a:prstGeom prst="flowChartConnector">
                <a:avLst/>
              </a:prstGeom>
              <a:solidFill>
                <a:srgbClr val="8661C5">
                  <a:lumMod val="75000"/>
                </a:srgb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6</a:t>
                </a:r>
              </a:p>
            </p:txBody>
          </p:sp>
        </p:grp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C9631D55-D37E-8264-E8CC-14F6664BC6CB}"/>
                </a:ext>
              </a:extLst>
            </p:cNvPr>
            <p:cNvCxnSpPr>
              <a:cxnSpLocks/>
              <a:stCxn id="92" idx="2"/>
              <a:endCxn id="122" idx="0"/>
            </p:cNvCxnSpPr>
            <p:nvPr/>
          </p:nvCxnSpPr>
          <p:spPr>
            <a:xfrm rot="16200000" flipH="1">
              <a:off x="7135740" y="3984197"/>
              <a:ext cx="1040828" cy="509498"/>
            </a:xfrm>
            <a:prstGeom prst="bentConnector3">
              <a:avLst>
                <a:gd name="adj1" fmla="val 10887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6D8EC078-9EBF-46F3-DDC8-DA54C4A55668}"/>
                </a:ext>
              </a:extLst>
            </p:cNvPr>
            <p:cNvSpPr/>
            <p:nvPr/>
          </p:nvSpPr>
          <p:spPr bwMode="auto">
            <a:xfrm>
              <a:off x="7767968" y="4255886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AF98672-5F5E-4D18-5917-EB4A34988C35}"/>
                </a:ext>
              </a:extLst>
            </p:cNvPr>
            <p:cNvGrpSpPr/>
            <p:nvPr/>
          </p:nvGrpSpPr>
          <p:grpSpPr>
            <a:xfrm>
              <a:off x="5679058" y="1502915"/>
              <a:ext cx="4452140" cy="718614"/>
              <a:chOff x="5975744" y="1416254"/>
              <a:chExt cx="4452140" cy="71861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DF78112-67EB-A032-A3EF-F86030C168DD}"/>
                  </a:ext>
                </a:extLst>
              </p:cNvPr>
              <p:cNvSpPr/>
              <p:nvPr/>
            </p:nvSpPr>
            <p:spPr bwMode="auto">
              <a:xfrm>
                <a:off x="8635660" y="1416254"/>
                <a:ext cx="1792224" cy="71861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Event Hub</a:t>
                </a: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37C94F58-6FA7-B962-85E2-71FC3324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348892" y="1711802"/>
                <a:ext cx="365760" cy="365760"/>
              </a:xfrm>
              <a:prstGeom prst="rect">
                <a:avLst/>
              </a:prstGeom>
              <a:effectLst/>
            </p:spPr>
          </p:pic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BC9C4F60-5FA4-314E-E73B-ABDE228CF46F}"/>
                  </a:ext>
                </a:extLst>
              </p:cNvPr>
              <p:cNvSpPr/>
              <p:nvPr/>
            </p:nvSpPr>
            <p:spPr bwMode="auto">
              <a:xfrm>
                <a:off x="5975744" y="1416254"/>
                <a:ext cx="1792224" cy="71861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Fabric</a:t>
                </a:r>
              </a:p>
            </p:txBody>
          </p:sp>
          <p:pic>
            <p:nvPicPr>
              <p:cNvPr id="58" name="Picture 57" descr="A green and blue logo&#10;&#10;Description automatically generated">
                <a:extLst>
                  <a:ext uri="{FF2B5EF4-FFF2-40B4-BE49-F238E27FC236}">
                    <a16:creationId xmlns:a16="http://schemas.microsoft.com/office/drawing/2014/main" id="{31B2AB63-85DE-CF8C-80D2-6FB72E274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5102" y="1711802"/>
                <a:ext cx="365760" cy="365760"/>
              </a:xfrm>
              <a:prstGeom prst="rect">
                <a:avLst/>
              </a:prstGeom>
            </p:spPr>
          </p:pic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B2D1CED0-B1B4-4F48-EFE0-A9591B7E2814}"/>
                  </a:ext>
                </a:extLst>
              </p:cNvPr>
              <p:cNvCxnSpPr>
                <a:cxnSpLocks/>
                <a:stCxn id="57" idx="3"/>
                <a:endCxn id="51" idx="1"/>
              </p:cNvCxnSpPr>
              <p:nvPr/>
            </p:nvCxnSpPr>
            <p:spPr>
              <a:xfrm>
                <a:off x="7767968" y="1775561"/>
                <a:ext cx="86769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952F788B-86E3-B3F9-04A0-6DD186B1D3A2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 rot="16200000" flipV="1">
              <a:off x="9015102" y="2441513"/>
              <a:ext cx="1238230" cy="798262"/>
            </a:xfrm>
            <a:prstGeom prst="bentConnector3">
              <a:avLst>
                <a:gd name="adj1" fmla="val 70738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DE286319-AB05-F871-AC19-74ABC262A53E}"/>
                </a:ext>
              </a:extLst>
            </p:cNvPr>
            <p:cNvSpPr/>
            <p:nvPr/>
          </p:nvSpPr>
          <p:spPr bwMode="auto">
            <a:xfrm>
              <a:off x="9888917" y="2492479"/>
              <a:ext cx="274320" cy="274320"/>
            </a:xfrm>
            <a:prstGeom prst="flowChartConnector">
              <a:avLst/>
            </a:prstGeom>
            <a:solidFill>
              <a:srgbClr val="8661C5">
                <a:lumMod val="7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7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4DFB0117-B3A2-6CCC-FF14-FAAA228E3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181731" y="1199011"/>
              <a:ext cx="457200" cy="457200"/>
            </a:xfrm>
            <a:prstGeom prst="rect">
              <a:avLst/>
            </a:prstGeom>
          </p:spPr>
        </p:pic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E4A2A501-192E-11DB-03CA-02F1AB85B75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58811" y="5317437"/>
            <a:ext cx="2857224" cy="1404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8E5DA27-D1CF-09B1-BE78-7917E0239DA9}"/>
              </a:ext>
            </a:extLst>
          </p:cNvPr>
          <p:cNvCxnSpPr>
            <a:cxnSpLocks/>
            <a:stCxn id="101" idx="0"/>
            <a:endCxn id="93" idx="1"/>
          </p:cNvCxnSpPr>
          <p:nvPr/>
        </p:nvCxnSpPr>
        <p:spPr>
          <a:xfrm rot="5400000" flipH="1" flipV="1">
            <a:off x="5566471" y="2664308"/>
            <a:ext cx="496469" cy="2054564"/>
          </a:xfrm>
          <a:prstGeom prst="bentConnector2">
            <a:avLst/>
          </a:prstGeom>
          <a:noFill/>
          <a:ln w="12700" cap="flat" cmpd="sng" algn="ctr">
            <a:solidFill>
              <a:srgbClr val="FFFF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4EC81F13-48C5-3F29-103F-51D7E48AB35A}"/>
              </a:ext>
            </a:extLst>
          </p:cNvPr>
          <p:cNvSpPr/>
          <p:nvPr/>
        </p:nvSpPr>
        <p:spPr bwMode="auto">
          <a:xfrm>
            <a:off x="4650262" y="3310447"/>
            <a:ext cx="274320" cy="274320"/>
          </a:xfrm>
          <a:prstGeom prst="flowChartConnector">
            <a:avLst/>
          </a:prstGeom>
          <a:solidFill>
            <a:srgbClr val="8661C5">
              <a:lumMod val="75000"/>
            </a:srgb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5152375-7812-4A2B-AAFE-43E62BC724D1}"/>
              </a:ext>
            </a:extLst>
          </p:cNvPr>
          <p:cNvSpPr txBox="1"/>
          <p:nvPr/>
        </p:nvSpPr>
        <p:spPr>
          <a:xfrm>
            <a:off x="448215" y="1056922"/>
            <a:ext cx="3868984" cy="24237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RTSP video feed captures real-time pedestrian traffic.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Video frame extracted from video and sent to video processor for inferencing using Python OpenCV.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Video processor retrieves custom bounding box for area to be analyzed from middleware API.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model creates an AI inference response with the result available via API call.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Application takes result and publishes MQ message in Azure IoT Operation.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Application user interface updates and shows frame with inferencing annotations added.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IoT Operations Dataflows connects to MQTT Broker, and relays 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MQ messaging data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to Azure Event Hub.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KQL DB, deployed in Microsoft Fabric, pull and ingest data from Azure Event Hub.</a:t>
            </a: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7396FCB9-0E8B-9781-539B-7A341A78D379}"/>
              </a:ext>
            </a:extLst>
          </p:cNvPr>
          <p:cNvSpPr/>
          <p:nvPr/>
        </p:nvSpPr>
        <p:spPr bwMode="auto">
          <a:xfrm>
            <a:off x="9026834" y="1517577"/>
            <a:ext cx="274320" cy="274320"/>
          </a:xfrm>
          <a:prstGeom prst="flowChartConnector">
            <a:avLst/>
          </a:prstGeom>
          <a:solidFill>
            <a:srgbClr val="8661C5">
              <a:lumMod val="75000"/>
            </a:srgb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9023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473A1-CC31-C238-2218-85B51AE36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: Rounded Corners 467">
            <a:extLst>
              <a:ext uri="{FF2B5EF4-FFF2-40B4-BE49-F238E27FC236}">
                <a16:creationId xmlns:a16="http://schemas.microsoft.com/office/drawing/2014/main" id="{7C3D89B0-C1C9-3F64-83BD-2FAF6184E5E9}"/>
              </a:ext>
            </a:extLst>
          </p:cNvPr>
          <p:cNvSpPr/>
          <p:nvPr/>
        </p:nvSpPr>
        <p:spPr bwMode="auto">
          <a:xfrm>
            <a:off x="2546519" y="1658109"/>
            <a:ext cx="9498581" cy="5038571"/>
          </a:xfrm>
          <a:prstGeom prst="roundRect">
            <a:avLst>
              <a:gd name="adj" fmla="val 969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65836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  Edge-located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Arc-enabled Kubernetes cluster</a:t>
            </a:r>
          </a:p>
        </p:txBody>
      </p:sp>
      <p:sp>
        <p:nvSpPr>
          <p:cNvPr id="56" name="Rectangle: Rounded Corners 156">
            <a:extLst>
              <a:ext uri="{FF2B5EF4-FFF2-40B4-BE49-F238E27FC236}">
                <a16:creationId xmlns:a16="http://schemas.microsoft.com/office/drawing/2014/main" id="{3CA3A169-95AD-8783-CB55-2A75C6352BED}"/>
              </a:ext>
            </a:extLst>
          </p:cNvPr>
          <p:cNvSpPr/>
          <p:nvPr/>
        </p:nvSpPr>
        <p:spPr bwMode="auto">
          <a:xfrm>
            <a:off x="10295843" y="3122276"/>
            <a:ext cx="1637921" cy="1125874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Backend API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(Flask Python)</a:t>
            </a:r>
          </a:p>
        </p:txBody>
      </p:sp>
      <p:sp>
        <p:nvSpPr>
          <p:cNvPr id="3" name="Rectangle: Rounded Corners 156">
            <a:extLst>
              <a:ext uri="{FF2B5EF4-FFF2-40B4-BE49-F238E27FC236}">
                <a16:creationId xmlns:a16="http://schemas.microsoft.com/office/drawing/2014/main" id="{6FD2B015-8258-4708-F7ED-9CCDE5198954}"/>
              </a:ext>
            </a:extLst>
          </p:cNvPr>
          <p:cNvSpPr/>
          <p:nvPr/>
        </p:nvSpPr>
        <p:spPr bwMode="auto">
          <a:xfrm>
            <a:off x="3357112" y="3124237"/>
            <a:ext cx="2249938" cy="1530350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D48CF4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5760" tIns="1371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Jumpstart Cerebral APIs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A1F88-5792-12A8-C9FD-8E06BA37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/>
              <a:t>Contoso Hypermarket – Application architecture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3355A6-1F5F-360F-FC5B-9CC2F77D9A9C}"/>
              </a:ext>
            </a:extLst>
          </p:cNvPr>
          <p:cNvGrpSpPr/>
          <p:nvPr/>
        </p:nvGrpSpPr>
        <p:grpSpPr>
          <a:xfrm>
            <a:off x="3706592" y="3654493"/>
            <a:ext cx="1550977" cy="867702"/>
            <a:chOff x="2030422" y="4181506"/>
            <a:chExt cx="1550977" cy="867702"/>
          </a:xfrm>
        </p:grpSpPr>
        <p:sp>
          <p:nvSpPr>
            <p:cNvPr id="4" name="Rectangle: Rounded Corners 156">
              <a:extLst>
                <a:ext uri="{FF2B5EF4-FFF2-40B4-BE49-F238E27FC236}">
                  <a16:creationId xmlns:a16="http://schemas.microsoft.com/office/drawing/2014/main" id="{1A040D69-8F87-1322-74C4-DD2AE743A8AC}"/>
                </a:ext>
              </a:extLst>
            </p:cNvPr>
            <p:cNvSpPr/>
            <p:nvPr/>
          </p:nvSpPr>
          <p:spPr bwMode="auto">
            <a:xfrm>
              <a:off x="2030422" y="4181506"/>
              <a:ext cx="1550977" cy="391452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solidFill>
                <a:srgbClr val="D48CF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Jumpstart Cerebral API</a:t>
              </a:r>
            </a:p>
          </p:txBody>
        </p:sp>
        <p:sp>
          <p:nvSpPr>
            <p:cNvPr id="7" name="Rectangle: Rounded Corners 156">
              <a:extLst>
                <a:ext uri="{FF2B5EF4-FFF2-40B4-BE49-F238E27FC236}">
                  <a16:creationId xmlns:a16="http://schemas.microsoft.com/office/drawing/2014/main" id="{FC8D552B-BA75-A117-A546-93A67DC403FD}"/>
                </a:ext>
              </a:extLst>
            </p:cNvPr>
            <p:cNvSpPr/>
            <p:nvPr/>
          </p:nvSpPr>
          <p:spPr bwMode="auto">
            <a:xfrm>
              <a:off x="2030423" y="4653715"/>
              <a:ext cx="1550976" cy="395493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solidFill>
                <a:srgbClr val="D48CF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Speech-to-Text API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80D47259-221E-ACCD-41FD-D2788BE49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6612" y="3177273"/>
            <a:ext cx="383725" cy="3657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62CEDC4-5677-8B36-AFD7-B2DE30F52919}"/>
              </a:ext>
            </a:extLst>
          </p:cNvPr>
          <p:cNvGrpSpPr/>
          <p:nvPr/>
        </p:nvGrpSpPr>
        <p:grpSpPr>
          <a:xfrm>
            <a:off x="3357111" y="5067338"/>
            <a:ext cx="2249938" cy="933040"/>
            <a:chOff x="4420853" y="4845051"/>
            <a:chExt cx="2249938" cy="933040"/>
          </a:xfrm>
        </p:grpSpPr>
        <p:sp>
          <p:nvSpPr>
            <p:cNvPr id="13" name="Rectangle: Rounded Corners 156">
              <a:extLst>
                <a:ext uri="{FF2B5EF4-FFF2-40B4-BE49-F238E27FC236}">
                  <a16:creationId xmlns:a16="http://schemas.microsoft.com/office/drawing/2014/main" id="{C25603C8-244B-8C78-FB4E-7243AA9C2889}"/>
                </a:ext>
              </a:extLst>
            </p:cNvPr>
            <p:cNvSpPr/>
            <p:nvPr/>
          </p:nvSpPr>
          <p:spPr bwMode="auto">
            <a:xfrm>
              <a:off x="4420853" y="4845051"/>
              <a:ext cx="2249938" cy="933040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solidFill>
                <a:srgbClr val="D48CF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0" tIns="13716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chroma vector database</a:t>
              </a:r>
            </a:p>
          </p:txBody>
        </p:sp>
        <p:pic>
          <p:nvPicPr>
            <p:cNvPr id="15" name="Picture 2" descr="Chroma Logo PNG Vector (SVG) Free Download">
              <a:extLst>
                <a:ext uri="{FF2B5EF4-FFF2-40B4-BE49-F238E27FC236}">
                  <a16:creationId xmlns:a16="http://schemas.microsoft.com/office/drawing/2014/main" id="{990B2367-3965-DA81-27DF-6A2007909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024" y="4924675"/>
              <a:ext cx="428625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: Rounded Corners 156">
              <a:extLst>
                <a:ext uri="{FF2B5EF4-FFF2-40B4-BE49-F238E27FC236}">
                  <a16:creationId xmlns:a16="http://schemas.microsoft.com/office/drawing/2014/main" id="{E544D0F7-1FD7-125D-E5B0-55B289465C78}"/>
                </a:ext>
              </a:extLst>
            </p:cNvPr>
            <p:cNvSpPr/>
            <p:nvPr/>
          </p:nvSpPr>
          <p:spPr bwMode="auto">
            <a:xfrm>
              <a:off x="4595593" y="5284720"/>
              <a:ext cx="1900458" cy="367858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solidFill>
                <a:srgbClr val="D48CF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</a:t>
              </a:r>
              <a:r>
                <a: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anguage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model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“Microsoft Phi-3 Mini-4K”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BF469A-D0CB-124D-6A91-F3EE4A809BB5}"/>
              </a:ext>
            </a:extLst>
          </p:cNvPr>
          <p:cNvSpPr txBox="1"/>
          <p:nvPr/>
        </p:nvSpPr>
        <p:spPr>
          <a:xfrm>
            <a:off x="3199442" y="4766722"/>
            <a:ext cx="1177961" cy="16158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48CF4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RAG-based queries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767EF6-C209-7665-DED0-F394EE7DBB0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4482080" y="4654587"/>
            <a:ext cx="1" cy="412751"/>
          </a:xfrm>
          <a:prstGeom prst="straightConnector1">
            <a:avLst/>
          </a:prstGeom>
          <a:noFill/>
          <a:ln w="12700" cap="flat" cmpd="sng" algn="ctr">
            <a:solidFill>
              <a:srgbClr val="D48CF4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47" name="Rectangle: Rounded Corners 156">
            <a:extLst>
              <a:ext uri="{FF2B5EF4-FFF2-40B4-BE49-F238E27FC236}">
                <a16:creationId xmlns:a16="http://schemas.microsoft.com/office/drawing/2014/main" id="{CF2D1463-F569-2606-B3D0-8440F93D2331}"/>
              </a:ext>
            </a:extLst>
          </p:cNvPr>
          <p:cNvSpPr/>
          <p:nvPr/>
        </p:nvSpPr>
        <p:spPr bwMode="auto">
          <a:xfrm>
            <a:off x="8086287" y="3124237"/>
            <a:ext cx="1812661" cy="2876139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98E40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Computer Vision APIs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7B91D4-5B72-CE8B-8FD6-1897C10FCF18}"/>
              </a:ext>
            </a:extLst>
          </p:cNvPr>
          <p:cNvGrpSpPr/>
          <p:nvPr/>
        </p:nvGrpSpPr>
        <p:grpSpPr>
          <a:xfrm>
            <a:off x="8221070" y="3971147"/>
            <a:ext cx="1543089" cy="1835106"/>
            <a:chOff x="8268487" y="3968750"/>
            <a:chExt cx="1543089" cy="1835106"/>
          </a:xfrm>
        </p:grpSpPr>
        <p:sp>
          <p:nvSpPr>
            <p:cNvPr id="50" name="Rectangle: Rounded Corners 156">
              <a:extLst>
                <a:ext uri="{FF2B5EF4-FFF2-40B4-BE49-F238E27FC236}">
                  <a16:creationId xmlns:a16="http://schemas.microsoft.com/office/drawing/2014/main" id="{78130F2A-5141-B316-0FAE-1BB01B593F8C}"/>
                </a:ext>
              </a:extLst>
            </p:cNvPr>
            <p:cNvSpPr/>
            <p:nvPr/>
          </p:nvSpPr>
          <p:spPr bwMode="auto">
            <a:xfrm>
              <a:off x="8268487" y="4957815"/>
              <a:ext cx="1543089" cy="846041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solidFill>
                <a:srgbClr val="98E40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Shopper Insights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API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  <p:sp>
          <p:nvSpPr>
            <p:cNvPr id="51" name="Rectangle: Rounded Corners 156">
              <a:extLst>
                <a:ext uri="{FF2B5EF4-FFF2-40B4-BE49-F238E27FC236}">
                  <a16:creationId xmlns:a16="http://schemas.microsoft.com/office/drawing/2014/main" id="{DF1136C2-982B-C26A-FAAE-F69D3FFB4A45}"/>
                </a:ext>
              </a:extLst>
            </p:cNvPr>
            <p:cNvSpPr/>
            <p:nvPr/>
          </p:nvSpPr>
          <p:spPr bwMode="auto">
            <a:xfrm>
              <a:off x="8268487" y="3968750"/>
              <a:ext cx="1543089" cy="846041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solidFill>
                <a:srgbClr val="98E40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Footfall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API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endParaRPr>
            </a:p>
          </p:txBody>
        </p:sp>
      </p:grpSp>
      <p:pic>
        <p:nvPicPr>
          <p:cNvPr id="53" name="Graphic 52">
            <a:extLst>
              <a:ext uri="{FF2B5EF4-FFF2-40B4-BE49-F238E27FC236}">
                <a16:creationId xmlns:a16="http://schemas.microsoft.com/office/drawing/2014/main" id="{E9B4E8D0-D217-7E0C-8043-91C7B3486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9735" y="3411265"/>
            <a:ext cx="365760" cy="365760"/>
          </a:xfrm>
          <a:prstGeom prst="rect">
            <a:avLst/>
          </a:prstGeom>
        </p:spPr>
      </p:pic>
      <p:sp>
        <p:nvSpPr>
          <p:cNvPr id="57" name="Rectangle: Rounded Corners 156">
            <a:extLst>
              <a:ext uri="{FF2B5EF4-FFF2-40B4-BE49-F238E27FC236}">
                <a16:creationId xmlns:a16="http://schemas.microsoft.com/office/drawing/2014/main" id="{B0CB574D-BE36-C087-9087-66847827D4ED}"/>
              </a:ext>
            </a:extLst>
          </p:cNvPr>
          <p:cNvSpPr/>
          <p:nvPr/>
        </p:nvSpPr>
        <p:spPr bwMode="auto">
          <a:xfrm>
            <a:off x="10295843" y="4874502"/>
            <a:ext cx="1637921" cy="1125874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Backend PostgreSQL database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F96D05E0-73B1-9456-AF20-101F5D02B8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93130" y="5380835"/>
            <a:ext cx="443346" cy="4572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38CD2E-BE77-6FCA-A430-328B6C7F0E71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11114804" y="4248150"/>
            <a:ext cx="0" cy="626352"/>
          </a:xfrm>
          <a:prstGeom prst="straightConnector1">
            <a:avLst/>
          </a:prstGeom>
          <a:noFill/>
          <a:ln w="12700" cap="flat" cmpd="sng" algn="ctr">
            <a:solidFill>
              <a:srgbClr val="FFC0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62" name="Rectangle: Rounded Corners 156">
            <a:extLst>
              <a:ext uri="{FF2B5EF4-FFF2-40B4-BE49-F238E27FC236}">
                <a16:creationId xmlns:a16="http://schemas.microsoft.com/office/drawing/2014/main" id="{4AA1A707-26C3-F4B1-D315-55C243802C51}"/>
              </a:ext>
            </a:extLst>
          </p:cNvPr>
          <p:cNvSpPr/>
          <p:nvPr/>
        </p:nvSpPr>
        <p:spPr bwMode="auto">
          <a:xfrm>
            <a:off x="5243060" y="1897679"/>
            <a:ext cx="6690703" cy="631380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Contoso Hypermarket web user interface 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React JS web application)</a:t>
            </a:r>
          </a:p>
        </p:txBody>
      </p:sp>
      <p:pic>
        <p:nvPicPr>
          <p:cNvPr id="448" name="Graphic 447">
            <a:extLst>
              <a:ext uri="{FF2B5EF4-FFF2-40B4-BE49-F238E27FC236}">
                <a16:creationId xmlns:a16="http://schemas.microsoft.com/office/drawing/2014/main" id="{264EF749-8DC2-2D4C-65AF-C71FDBFE74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8072" y="1982844"/>
            <a:ext cx="403099" cy="457200"/>
          </a:xfrm>
          <a:prstGeom prst="rect">
            <a:avLst/>
          </a:prstGeom>
        </p:spPr>
      </p:pic>
      <p:sp>
        <p:nvSpPr>
          <p:cNvPr id="449" name="TextBox 448">
            <a:extLst>
              <a:ext uri="{FF2B5EF4-FFF2-40B4-BE49-F238E27FC236}">
                <a16:creationId xmlns:a16="http://schemas.microsoft.com/office/drawing/2014/main" id="{8502D815-A49B-A061-E55D-32BA64BC9427}"/>
              </a:ext>
            </a:extLst>
          </p:cNvPr>
          <p:cNvSpPr txBox="1"/>
          <p:nvPr/>
        </p:nvSpPr>
        <p:spPr>
          <a:xfrm>
            <a:off x="9692445" y="2689262"/>
            <a:ext cx="1353595" cy="323165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Query local store camera and zone data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FBEA739C-5F4B-5D89-715E-704350A209CB}"/>
              </a:ext>
            </a:extLst>
          </p:cNvPr>
          <p:cNvSpPr txBox="1"/>
          <p:nvPr/>
        </p:nvSpPr>
        <p:spPr>
          <a:xfrm>
            <a:off x="7727958" y="2680641"/>
            <a:ext cx="1144222" cy="323165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98E40E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Video and inferencing results</a:t>
            </a:r>
          </a:p>
        </p:txBody>
      </p: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49CCCD62-7E2D-A6EE-2C32-08260DB2F796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8992615" y="2582488"/>
            <a:ext cx="3" cy="541749"/>
          </a:xfrm>
          <a:prstGeom prst="straightConnector1">
            <a:avLst/>
          </a:prstGeom>
          <a:noFill/>
          <a:ln w="12700" cap="flat" cmpd="sng" algn="ctr">
            <a:solidFill>
              <a:srgbClr val="98E40E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70DA678E-DAFD-8FD6-36D0-FCBB95310AF1}"/>
              </a:ext>
            </a:extLst>
          </p:cNvPr>
          <p:cNvCxnSpPr>
            <a:cxnSpLocks/>
          </p:cNvCxnSpPr>
          <p:nvPr/>
        </p:nvCxnSpPr>
        <p:spPr>
          <a:xfrm>
            <a:off x="11114800" y="2579911"/>
            <a:ext cx="3" cy="541749"/>
          </a:xfrm>
          <a:prstGeom prst="straightConnector1">
            <a:avLst/>
          </a:prstGeom>
          <a:noFill/>
          <a:ln w="12700" cap="flat" cmpd="sng" algn="ctr">
            <a:solidFill>
              <a:srgbClr val="FFC000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466" name="Graphic 465">
            <a:extLst>
              <a:ext uri="{FF2B5EF4-FFF2-40B4-BE49-F238E27FC236}">
                <a16:creationId xmlns:a16="http://schemas.microsoft.com/office/drawing/2014/main" id="{B3C50D64-9068-AD3B-2A60-A1EA61E42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3417" y="1996952"/>
            <a:ext cx="935276" cy="414363"/>
          </a:xfrm>
          <a:prstGeom prst="rect">
            <a:avLst/>
          </a:prstGeom>
        </p:spPr>
      </p:pic>
      <p:sp>
        <p:nvSpPr>
          <p:cNvPr id="467" name="TextBox 466">
            <a:extLst>
              <a:ext uri="{FF2B5EF4-FFF2-40B4-BE49-F238E27FC236}">
                <a16:creationId xmlns:a16="http://schemas.microsoft.com/office/drawing/2014/main" id="{726DC5F1-1799-AA6B-3250-66D0ADCA37AB}"/>
              </a:ext>
            </a:extLst>
          </p:cNvPr>
          <p:cNvSpPr txBox="1"/>
          <p:nvPr/>
        </p:nvSpPr>
        <p:spPr>
          <a:xfrm>
            <a:off x="4534682" y="2727052"/>
            <a:ext cx="1026146" cy="323165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48CF4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Cerebral queries results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45BAB60B-03AA-1ABB-C8F9-58518C891ECA}"/>
              </a:ext>
            </a:extLst>
          </p:cNvPr>
          <p:cNvSpPr txBox="1"/>
          <p:nvPr/>
        </p:nvSpPr>
        <p:spPr>
          <a:xfrm>
            <a:off x="6149822" y="1112968"/>
            <a:ext cx="1167455" cy="353943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BE2FF1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Store Manager</a:t>
            </a:r>
          </a:p>
        </p:txBody>
      </p:sp>
      <p:pic>
        <p:nvPicPr>
          <p:cNvPr id="481" name="Graphic 480" descr="User outline">
            <a:extLst>
              <a:ext uri="{FF2B5EF4-FFF2-40B4-BE49-F238E27FC236}">
                <a16:creationId xmlns:a16="http://schemas.microsoft.com/office/drawing/2014/main" id="{77FB2D01-1796-741B-0073-83E579E8B0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11338" y="655254"/>
            <a:ext cx="551183" cy="548640"/>
          </a:xfrm>
          <a:prstGeom prst="rect">
            <a:avLst/>
          </a:prstGeom>
        </p:spPr>
      </p:pic>
      <p:sp>
        <p:nvSpPr>
          <p:cNvPr id="482" name="TextBox 481">
            <a:extLst>
              <a:ext uri="{FF2B5EF4-FFF2-40B4-BE49-F238E27FC236}">
                <a16:creationId xmlns:a16="http://schemas.microsoft.com/office/drawing/2014/main" id="{C255C519-EB9F-8A32-8090-B18D8BD4E89F}"/>
              </a:ext>
            </a:extLst>
          </p:cNvPr>
          <p:cNvSpPr txBox="1"/>
          <p:nvPr/>
        </p:nvSpPr>
        <p:spPr>
          <a:xfrm>
            <a:off x="7815619" y="1112968"/>
            <a:ext cx="1545244" cy="353943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BE2FF1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Logistics Manager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4433AD16-84B0-BA14-8768-91918809E2F0}"/>
              </a:ext>
            </a:extLst>
          </p:cNvPr>
          <p:cNvSpPr txBox="1"/>
          <p:nvPr/>
        </p:nvSpPr>
        <p:spPr>
          <a:xfrm>
            <a:off x="9571516" y="1109469"/>
            <a:ext cx="1764960" cy="353943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BE2FF1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Operations Manager</a:t>
            </a:r>
          </a:p>
        </p:txBody>
      </p:sp>
      <p:cxnSp>
        <p:nvCxnSpPr>
          <p:cNvPr id="488" name="Straight Arrow Connector 487">
            <a:extLst>
              <a:ext uri="{FF2B5EF4-FFF2-40B4-BE49-F238E27FC236}">
                <a16:creationId xmlns:a16="http://schemas.microsoft.com/office/drawing/2014/main" id="{0D8CC741-01DF-AE98-21CC-D11BD446E2D4}"/>
              </a:ext>
            </a:extLst>
          </p:cNvPr>
          <p:cNvCxnSpPr>
            <a:cxnSpLocks/>
            <a:stCxn id="482" idx="2"/>
            <a:endCxn id="62" idx="0"/>
          </p:cNvCxnSpPr>
          <p:nvPr/>
        </p:nvCxnSpPr>
        <p:spPr>
          <a:xfrm>
            <a:off x="8588241" y="1466911"/>
            <a:ext cx="171" cy="43076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triangle"/>
            <a:tailEnd type="triangle"/>
          </a:ln>
          <a:effectLst/>
        </p:spPr>
      </p:cxnSp>
      <p:pic>
        <p:nvPicPr>
          <p:cNvPr id="493" name="Graphic 492" descr="User outline">
            <a:extLst>
              <a:ext uri="{FF2B5EF4-FFF2-40B4-BE49-F238E27FC236}">
                <a16:creationId xmlns:a16="http://schemas.microsoft.com/office/drawing/2014/main" id="{2E004A6E-69F7-57AE-9F06-F283A25D8E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78404" y="655254"/>
            <a:ext cx="551183" cy="548640"/>
          </a:xfrm>
          <a:prstGeom prst="rect">
            <a:avLst/>
          </a:prstGeom>
        </p:spPr>
      </p:pic>
      <p:pic>
        <p:nvPicPr>
          <p:cNvPr id="495" name="Graphic 494" descr="User outline">
            <a:extLst>
              <a:ext uri="{FF2B5EF4-FFF2-40B4-BE49-F238E27FC236}">
                <a16:creationId xmlns:a16="http://schemas.microsoft.com/office/drawing/2014/main" id="{0F3DBFBA-4567-CACF-B7DB-F53A466AA5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4272" y="655254"/>
            <a:ext cx="551183" cy="548640"/>
          </a:xfrm>
          <a:prstGeom prst="rect">
            <a:avLst/>
          </a:prstGeom>
        </p:spPr>
      </p:pic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EB608D3-7D00-2A00-D84D-B801FF235CA4}"/>
              </a:ext>
            </a:extLst>
          </p:cNvPr>
          <p:cNvCxnSpPr>
            <a:cxnSpLocks/>
          </p:cNvCxnSpPr>
          <p:nvPr/>
        </p:nvCxnSpPr>
        <p:spPr>
          <a:xfrm>
            <a:off x="6719692" y="1466878"/>
            <a:ext cx="171" cy="4343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id="{98201C5C-FDCD-75E3-72C2-275EE1776EE0}"/>
              </a:ext>
            </a:extLst>
          </p:cNvPr>
          <p:cNvCxnSpPr>
            <a:cxnSpLocks/>
          </p:cNvCxnSpPr>
          <p:nvPr/>
        </p:nvCxnSpPr>
        <p:spPr>
          <a:xfrm>
            <a:off x="10453995" y="1466603"/>
            <a:ext cx="171" cy="4343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triangle"/>
            <a:tailEnd type="triangle"/>
          </a:ln>
          <a:effectLst/>
        </p:spPr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D97F4DA-EF43-3908-6F8F-A4B5A6A9C7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05291" y="1734783"/>
            <a:ext cx="367455" cy="3657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05400B-9995-B2E4-2437-9C0A5416B0B8}"/>
              </a:ext>
            </a:extLst>
          </p:cNvPr>
          <p:cNvGrpSpPr/>
          <p:nvPr/>
        </p:nvGrpSpPr>
        <p:grpSpPr>
          <a:xfrm>
            <a:off x="757215" y="5805634"/>
            <a:ext cx="1081225" cy="852983"/>
            <a:chOff x="8140034" y="686676"/>
            <a:chExt cx="1174386" cy="95028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EA3495A-70CA-7AD0-1788-10B21CEB4DC1}"/>
                </a:ext>
              </a:extLst>
            </p:cNvPr>
            <p:cNvSpPr/>
            <p:nvPr/>
          </p:nvSpPr>
          <p:spPr bwMode="auto">
            <a:xfrm>
              <a:off x="8140034" y="686676"/>
              <a:ext cx="1174386" cy="950283"/>
            </a:xfrm>
            <a:prstGeom prst="roundRect">
              <a:avLst>
                <a:gd name="adj" fmla="val 4645"/>
              </a:avLst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solidFill>
                <a:srgbClr val="98E40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RTSP feed</a:t>
              </a:r>
            </a:p>
          </p:txBody>
        </p:sp>
        <p:pic>
          <p:nvPicPr>
            <p:cNvPr id="14" name="Graphic 13" descr="Security camera with solid fill">
              <a:extLst>
                <a:ext uri="{FF2B5EF4-FFF2-40B4-BE49-F238E27FC236}">
                  <a16:creationId xmlns:a16="http://schemas.microsoft.com/office/drawing/2014/main" id="{5C70101A-D719-018D-EA87-20D71C191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446949" y="975981"/>
              <a:ext cx="640080" cy="640080"/>
            </a:xfrm>
            <a:prstGeom prst="rect">
              <a:avLst/>
            </a:prstGeom>
          </p:spPr>
        </p:pic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EC21B8F-9667-5F5B-9BF5-3CCC0F8F029A}"/>
              </a:ext>
            </a:extLst>
          </p:cNvPr>
          <p:cNvCxnSpPr>
            <a:cxnSpLocks/>
            <a:stCxn id="12" idx="3"/>
            <a:endCxn id="47" idx="1"/>
          </p:cNvCxnSpPr>
          <p:nvPr/>
        </p:nvCxnSpPr>
        <p:spPr>
          <a:xfrm flipV="1">
            <a:off x="1838440" y="4562307"/>
            <a:ext cx="6247847" cy="1669819"/>
          </a:xfrm>
          <a:prstGeom prst="bentConnector3">
            <a:avLst>
              <a:gd name="adj1" fmla="val 95024"/>
            </a:avLst>
          </a:prstGeom>
          <a:noFill/>
          <a:ln w="12700" cap="flat" cmpd="sng" algn="ctr">
            <a:solidFill>
              <a:srgbClr val="98E40E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D5F3CF-8C71-712D-62FF-2BD52E7E33B6}"/>
              </a:ext>
            </a:extLst>
          </p:cNvPr>
          <p:cNvSpPr txBox="1"/>
          <p:nvPr/>
        </p:nvSpPr>
        <p:spPr>
          <a:xfrm>
            <a:off x="3978102" y="6302343"/>
            <a:ext cx="2528889" cy="16158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98E40E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Read RTSP feed and process frame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28897FC-4850-22D7-94B4-B35F3E3D6DF6}"/>
              </a:ext>
            </a:extLst>
          </p:cNvPr>
          <p:cNvGrpSpPr/>
          <p:nvPr/>
        </p:nvGrpSpPr>
        <p:grpSpPr>
          <a:xfrm>
            <a:off x="147645" y="1657020"/>
            <a:ext cx="2224134" cy="2710813"/>
            <a:chOff x="-2198532" y="504388"/>
            <a:chExt cx="2224134" cy="2710813"/>
          </a:xfrm>
        </p:grpSpPr>
        <p:sp>
          <p:nvSpPr>
            <p:cNvPr id="38" name="Rectangle: Rounded Corners 156">
              <a:extLst>
                <a:ext uri="{FF2B5EF4-FFF2-40B4-BE49-F238E27FC236}">
                  <a16:creationId xmlns:a16="http://schemas.microsoft.com/office/drawing/2014/main" id="{42A7C913-EB60-B122-8BF1-5F7F0BF3E692}"/>
                </a:ext>
              </a:extLst>
            </p:cNvPr>
            <p:cNvSpPr/>
            <p:nvPr/>
          </p:nvSpPr>
          <p:spPr bwMode="auto">
            <a:xfrm>
              <a:off x="-2198532" y="504388"/>
              <a:ext cx="2224134" cy="2710813"/>
            </a:xfrm>
            <a:prstGeom prst="roundRect">
              <a:avLst>
                <a:gd name="adj" fmla="val 4645"/>
              </a:avLst>
            </a:prstGeom>
            <a:solidFill>
              <a:srgbClr val="36363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CCFE8D9E-5C29-9146-9F6B-DD8923B5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1295083" y="562289"/>
              <a:ext cx="457200" cy="457200"/>
            </a:xfrm>
            <a:prstGeom prst="rect">
              <a:avLst/>
            </a:prstGeom>
          </p:spPr>
        </p:pic>
        <p:sp>
          <p:nvSpPr>
            <p:cNvPr id="40" name="Rectangle: Rounded Corners 156">
              <a:extLst>
                <a:ext uri="{FF2B5EF4-FFF2-40B4-BE49-F238E27FC236}">
                  <a16:creationId xmlns:a16="http://schemas.microsoft.com/office/drawing/2014/main" id="{4ECF3268-F572-AAED-632E-EE591EA2D6A2}"/>
                </a:ext>
              </a:extLst>
            </p:cNvPr>
            <p:cNvSpPr/>
            <p:nvPr/>
          </p:nvSpPr>
          <p:spPr bwMode="auto">
            <a:xfrm>
              <a:off x="-2045092" y="1108565"/>
              <a:ext cx="1915919" cy="1945249"/>
            </a:xfrm>
            <a:prstGeom prst="roundRect">
              <a:avLst>
                <a:gd name="adj" fmla="val 4645"/>
              </a:avLst>
            </a:prstGeom>
            <a:solidFill>
              <a:srgbClr val="363636"/>
            </a:solidFill>
            <a:ln w="12700" cap="flat" cmpd="sng" algn="ctr">
              <a:solidFill>
                <a:srgbClr val="D48CF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AI Services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F7DEA61-56E2-C066-CC0E-1B59F2760024}"/>
                </a:ext>
              </a:extLst>
            </p:cNvPr>
            <p:cNvGrpSpPr/>
            <p:nvPr/>
          </p:nvGrpSpPr>
          <p:grpSpPr>
            <a:xfrm>
              <a:off x="-1693688" y="1507928"/>
              <a:ext cx="1230320" cy="1463144"/>
              <a:chOff x="10343828" y="2181124"/>
              <a:chExt cx="1230320" cy="1463144"/>
            </a:xfrm>
          </p:grpSpPr>
          <p:sp>
            <p:nvSpPr>
              <p:cNvPr id="42" name="Rectangle: Rounded Corners 156">
                <a:extLst>
                  <a:ext uri="{FF2B5EF4-FFF2-40B4-BE49-F238E27FC236}">
                    <a16:creationId xmlns:a16="http://schemas.microsoft.com/office/drawing/2014/main" id="{154B381B-C5CC-8309-4270-5A40574916EB}"/>
                  </a:ext>
                </a:extLst>
              </p:cNvPr>
              <p:cNvSpPr/>
              <p:nvPr/>
            </p:nvSpPr>
            <p:spPr bwMode="auto">
              <a:xfrm>
                <a:off x="10343828" y="2978302"/>
                <a:ext cx="1230319" cy="665966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solidFill>
                  <a:srgbClr val="D48CF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OpenAI</a:t>
                </a:r>
              </a:p>
            </p:txBody>
          </p: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E80F4A69-2293-2189-358E-3F2263E50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788867" y="3229794"/>
                <a:ext cx="365760" cy="365760"/>
              </a:xfrm>
              <a:prstGeom prst="rect">
                <a:avLst/>
              </a:prstGeom>
            </p:spPr>
          </p:pic>
          <p:sp>
            <p:nvSpPr>
              <p:cNvPr id="44" name="Rectangle: Rounded Corners 156">
                <a:extLst>
                  <a:ext uri="{FF2B5EF4-FFF2-40B4-BE49-F238E27FC236}">
                    <a16:creationId xmlns:a16="http://schemas.microsoft.com/office/drawing/2014/main" id="{3C31CD96-A592-6904-8C03-62DDD01E0F48}"/>
                  </a:ext>
                </a:extLst>
              </p:cNvPr>
              <p:cNvSpPr/>
              <p:nvPr/>
            </p:nvSpPr>
            <p:spPr bwMode="auto">
              <a:xfrm>
                <a:off x="10343829" y="2181124"/>
                <a:ext cx="1230319" cy="66428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solidFill>
                  <a:srgbClr val="D48CF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AI Speech</a:t>
                </a:r>
              </a:p>
            </p:txBody>
          </p:sp>
        </p:grp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3C74C29E-A182-83FE-8C31-2E746E470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2018590" y="1170210"/>
              <a:ext cx="365760" cy="365760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5CC880EB-5511-3E7E-C196-B2A43F66F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1255639" y="1754363"/>
              <a:ext cx="365760" cy="36576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31CE180-36F8-4782-A6C9-E7A02C5FE39D}"/>
              </a:ext>
            </a:extLst>
          </p:cNvPr>
          <p:cNvSpPr txBox="1"/>
          <p:nvPr/>
        </p:nvSpPr>
        <p:spPr>
          <a:xfrm>
            <a:off x="2526668" y="2873647"/>
            <a:ext cx="830443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48CF4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RAG-based queries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129FDB2-AA3E-8F64-E22B-D7311C5E476A}"/>
              </a:ext>
            </a:extLst>
          </p:cNvPr>
          <p:cNvCxnSpPr>
            <a:cxnSpLocks/>
            <a:stCxn id="3" idx="1"/>
            <a:endCxn id="40" idx="3"/>
          </p:cNvCxnSpPr>
          <p:nvPr/>
        </p:nvCxnSpPr>
        <p:spPr>
          <a:xfrm rot="10800000">
            <a:off x="2217004" y="3233822"/>
            <a:ext cx="1140108" cy="655590"/>
          </a:xfrm>
          <a:prstGeom prst="bentConnector3">
            <a:avLst>
              <a:gd name="adj1" fmla="val 13018"/>
            </a:avLst>
          </a:prstGeom>
          <a:noFill/>
          <a:ln w="12700" cap="flat" cmpd="sng" algn="ctr">
            <a:solidFill>
              <a:srgbClr val="D48CF4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75089602-38D4-C96D-CE4A-2C37CC890B5B}"/>
              </a:ext>
            </a:extLst>
          </p:cNvPr>
          <p:cNvSpPr txBox="1"/>
          <p:nvPr/>
        </p:nvSpPr>
        <p:spPr>
          <a:xfrm>
            <a:off x="10124596" y="4309396"/>
            <a:ext cx="946284" cy="48474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Stored local store camera and zone data</a:t>
            </a:r>
          </a:p>
        </p:txBody>
      </p:sp>
      <p:sp>
        <p:nvSpPr>
          <p:cNvPr id="21" name="Rectangle: Rounded Corners 156">
            <a:extLst>
              <a:ext uri="{FF2B5EF4-FFF2-40B4-BE49-F238E27FC236}">
                <a16:creationId xmlns:a16="http://schemas.microsoft.com/office/drawing/2014/main" id="{264CC919-9CF1-D000-7CDA-4F2677731E95}"/>
              </a:ext>
            </a:extLst>
          </p:cNvPr>
          <p:cNvSpPr/>
          <p:nvPr/>
        </p:nvSpPr>
        <p:spPr bwMode="auto">
          <a:xfrm>
            <a:off x="5712830" y="4045945"/>
            <a:ext cx="1812658" cy="564014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FF66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Jumpstart Cerebral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Data Simulator</a:t>
            </a:r>
          </a:p>
        </p:txBody>
      </p:sp>
      <p:sp>
        <p:nvSpPr>
          <p:cNvPr id="27" name="Rectangle: Rounded Corners 156">
            <a:extLst>
              <a:ext uri="{FF2B5EF4-FFF2-40B4-BE49-F238E27FC236}">
                <a16:creationId xmlns:a16="http://schemas.microsoft.com/office/drawing/2014/main" id="{37F5A275-A9BA-C749-91C8-30C46F013F11}"/>
              </a:ext>
            </a:extLst>
          </p:cNvPr>
          <p:cNvSpPr/>
          <p:nvPr/>
        </p:nvSpPr>
        <p:spPr bwMode="auto">
          <a:xfrm>
            <a:off x="5712830" y="5073509"/>
            <a:ext cx="1812658" cy="933039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FF66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Supported databases and Bring-your-own DB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D6A415-384A-5701-2584-FBF9D6536FAB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6619159" y="4609959"/>
            <a:ext cx="0" cy="463550"/>
          </a:xfrm>
          <a:prstGeom prst="straightConnector1">
            <a:avLst/>
          </a:prstGeom>
          <a:noFill/>
          <a:ln w="12700" cap="flat" cmpd="sng" algn="ctr">
            <a:solidFill>
              <a:srgbClr val="FF66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85172E5-88EC-1AC0-B8FD-40EA4A9159E8}"/>
              </a:ext>
            </a:extLst>
          </p:cNvPr>
          <p:cNvSpPr txBox="1"/>
          <p:nvPr/>
        </p:nvSpPr>
        <p:spPr>
          <a:xfrm>
            <a:off x="6677989" y="4703234"/>
            <a:ext cx="1061460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Simulated data stored in databases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7F51717-A05A-1077-ADAC-98ABD71228C0}"/>
              </a:ext>
            </a:extLst>
          </p:cNvPr>
          <p:cNvCxnSpPr>
            <a:cxnSpLocks/>
            <a:stCxn id="3" idx="0"/>
            <a:endCxn id="62" idx="1"/>
          </p:cNvCxnSpPr>
          <p:nvPr/>
        </p:nvCxnSpPr>
        <p:spPr>
          <a:xfrm rot="5400000" flipH="1" flipV="1">
            <a:off x="4407136" y="2288314"/>
            <a:ext cx="910868" cy="760979"/>
          </a:xfrm>
          <a:prstGeom prst="bentConnector2">
            <a:avLst/>
          </a:prstGeom>
          <a:noFill/>
          <a:ln w="12700" cap="flat" cmpd="sng" algn="ctr">
            <a:solidFill>
              <a:srgbClr val="D48CF4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95A93BF-A980-4D11-2E40-A5672DA10815}"/>
              </a:ext>
            </a:extLst>
          </p:cNvPr>
          <p:cNvCxnSpPr>
            <a:cxnSpLocks/>
          </p:cNvCxnSpPr>
          <p:nvPr/>
        </p:nvCxnSpPr>
        <p:spPr>
          <a:xfrm>
            <a:off x="7400454" y="2579911"/>
            <a:ext cx="0" cy="1473327"/>
          </a:xfrm>
          <a:prstGeom prst="straightConnector1">
            <a:avLst/>
          </a:prstGeom>
          <a:noFill/>
          <a:ln w="12700" cap="flat" cmpd="sng" algn="ctr">
            <a:solidFill>
              <a:srgbClr val="FF66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F47F0CDF-4C8F-7A6B-5AD3-A423401CE6B4}"/>
              </a:ext>
            </a:extLst>
          </p:cNvPr>
          <p:cNvSpPr txBox="1"/>
          <p:nvPr/>
        </p:nvSpPr>
        <p:spPr>
          <a:xfrm>
            <a:off x="5612318" y="3688636"/>
            <a:ext cx="1221914" cy="16158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Query processing</a:t>
            </a:r>
          </a:p>
        </p:txBody>
      </p:sp>
      <p:cxnSp>
        <p:nvCxnSpPr>
          <p:cNvPr id="455" name="Connector: Elbow 454">
            <a:extLst>
              <a:ext uri="{FF2B5EF4-FFF2-40B4-BE49-F238E27FC236}">
                <a16:creationId xmlns:a16="http://schemas.microsoft.com/office/drawing/2014/main" id="{46D280C9-2D69-C23B-67A4-A135AD14AF75}"/>
              </a:ext>
            </a:extLst>
          </p:cNvPr>
          <p:cNvCxnSpPr>
            <a:cxnSpLocks/>
            <a:stCxn id="21" idx="0"/>
            <a:endCxn id="3" idx="3"/>
          </p:cNvCxnSpPr>
          <p:nvPr/>
        </p:nvCxnSpPr>
        <p:spPr>
          <a:xfrm rot="16200000" flipV="1">
            <a:off x="6034839" y="3461624"/>
            <a:ext cx="156533" cy="1012109"/>
          </a:xfrm>
          <a:prstGeom prst="bentConnector2">
            <a:avLst/>
          </a:prstGeom>
          <a:noFill/>
          <a:ln w="12700" cap="flat" cmpd="sng" algn="ctr">
            <a:solidFill>
              <a:srgbClr val="FF6600"/>
            </a:solidFill>
            <a:prstDash val="solid"/>
            <a:headEnd type="triangle"/>
            <a:tailEnd type="triangle"/>
          </a:ln>
          <a:effectLst/>
        </p:spPr>
      </p:cxnSp>
      <p:pic>
        <p:nvPicPr>
          <p:cNvPr id="458" name="Graphic 457">
            <a:extLst>
              <a:ext uri="{FF2B5EF4-FFF2-40B4-BE49-F238E27FC236}">
                <a16:creationId xmlns:a16="http://schemas.microsoft.com/office/drawing/2014/main" id="{65842DB9-2669-ABFB-625A-A1FF932259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390559" y="5484015"/>
            <a:ext cx="457200" cy="457200"/>
          </a:xfrm>
          <a:prstGeom prst="rect">
            <a:avLst/>
          </a:prstGeom>
        </p:spPr>
      </p:pic>
      <p:sp>
        <p:nvSpPr>
          <p:cNvPr id="461" name="TextBox 460">
            <a:extLst>
              <a:ext uri="{FF2B5EF4-FFF2-40B4-BE49-F238E27FC236}">
                <a16:creationId xmlns:a16="http://schemas.microsoft.com/office/drawing/2014/main" id="{0D8D8C74-0238-4E4D-92A6-64CE04D34BDA}"/>
              </a:ext>
            </a:extLst>
          </p:cNvPr>
          <p:cNvSpPr txBox="1"/>
          <p:nvPr/>
        </p:nvSpPr>
        <p:spPr>
          <a:xfrm>
            <a:off x="5747145" y="2613266"/>
            <a:ext cx="1593092" cy="48474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Simulated data populated directly in various web app interfaces</a:t>
            </a:r>
          </a:p>
        </p:txBody>
      </p:sp>
    </p:spTree>
    <p:extLst>
      <p:ext uri="{BB962C8B-B14F-4D97-AF65-F5344CB8AC3E}">
        <p14:creationId xmlns:p14="http://schemas.microsoft.com/office/powerpoint/2010/main" val="34533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E4BF9-5EC4-A349-6786-D3C7AA24E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C01A-1753-6E5F-60BB-22F32AB7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/>
              <a:t>Jumpstart Cerebral – </a:t>
            </a:r>
            <a:r>
              <a:rPr lang="en-US" sz="2400">
                <a:latin typeface="Segoe UI Semibold (Headings)"/>
              </a:rPr>
              <a:t>Solution overview architecture</a:t>
            </a:r>
            <a:endParaRPr lang="en-US"/>
          </a:p>
        </p:txBody>
      </p:sp>
      <p:sp>
        <p:nvSpPr>
          <p:cNvPr id="8" name="Rectangle: Rounded Corners 156">
            <a:extLst>
              <a:ext uri="{FF2B5EF4-FFF2-40B4-BE49-F238E27FC236}">
                <a16:creationId xmlns:a16="http://schemas.microsoft.com/office/drawing/2014/main" id="{7AE536B0-013F-3929-2BEC-775772C82567}"/>
              </a:ext>
            </a:extLst>
          </p:cNvPr>
          <p:cNvSpPr/>
          <p:nvPr/>
        </p:nvSpPr>
        <p:spPr bwMode="auto">
          <a:xfrm>
            <a:off x="9790507" y="1177831"/>
            <a:ext cx="2224134" cy="5600921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27" name="Rectangle: Rounded Corners 79">
            <a:extLst>
              <a:ext uri="{FF2B5EF4-FFF2-40B4-BE49-F238E27FC236}">
                <a16:creationId xmlns:a16="http://schemas.microsoft.com/office/drawing/2014/main" id="{CDA2B1E2-8EAE-4D14-B2AA-218E65C3F5E2}"/>
              </a:ext>
            </a:extLst>
          </p:cNvPr>
          <p:cNvSpPr/>
          <p:nvPr/>
        </p:nvSpPr>
        <p:spPr bwMode="auto">
          <a:xfrm>
            <a:off x="2195630" y="5063510"/>
            <a:ext cx="1522258" cy="998973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F64CA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InfluxDB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E6B13F58-0FA1-2940-862C-1953BA95E488}"/>
              </a:ext>
            </a:extLst>
          </p:cNvPr>
          <p:cNvSpPr/>
          <p:nvPr/>
        </p:nvSpPr>
        <p:spPr bwMode="auto">
          <a:xfrm>
            <a:off x="340966" y="1700552"/>
            <a:ext cx="7637622" cy="5078200"/>
          </a:xfrm>
          <a:prstGeom prst="roundRect">
            <a:avLst>
              <a:gd name="adj" fmla="val 969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  Edge-located Arc-enabled Kubernetes cluster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63DA4E2D-801E-396A-02FB-8B2BEE673D4F}"/>
              </a:ext>
            </a:extLst>
          </p:cNvPr>
          <p:cNvSpPr/>
          <p:nvPr/>
        </p:nvSpPr>
        <p:spPr bwMode="auto">
          <a:xfrm>
            <a:off x="399808" y="1818745"/>
            <a:ext cx="5104878" cy="2908295"/>
          </a:xfrm>
          <a:prstGeom prst="roundRect">
            <a:avLst>
              <a:gd name="adj" fmla="val 1073"/>
            </a:avLst>
          </a:prstGeom>
          <a:solidFill>
            <a:srgbClr val="1E1E20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01" name="Rectangle: Rounded Corners 156">
            <a:extLst>
              <a:ext uri="{FF2B5EF4-FFF2-40B4-BE49-F238E27FC236}">
                <a16:creationId xmlns:a16="http://schemas.microsoft.com/office/drawing/2014/main" id="{7B18BF48-3669-6058-A6D9-10E26EB9A4A7}"/>
              </a:ext>
            </a:extLst>
          </p:cNvPr>
          <p:cNvSpPr/>
          <p:nvPr/>
        </p:nvSpPr>
        <p:spPr bwMode="auto">
          <a:xfrm>
            <a:off x="3337500" y="2149352"/>
            <a:ext cx="1981233" cy="727049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React JS web application</a:t>
            </a:r>
          </a:p>
        </p:txBody>
      </p:sp>
      <p:pic>
        <p:nvPicPr>
          <p:cNvPr id="402" name="Graphic 401">
            <a:extLst>
              <a:ext uri="{FF2B5EF4-FFF2-40B4-BE49-F238E27FC236}">
                <a16:creationId xmlns:a16="http://schemas.microsoft.com/office/drawing/2014/main" id="{BE2FD01B-1B08-AD8B-5FBF-BD3B3D139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7559" y="2404946"/>
            <a:ext cx="361115" cy="411480"/>
          </a:xfrm>
          <a:prstGeom prst="rect">
            <a:avLst/>
          </a:prstGeom>
        </p:spPr>
      </p:pic>
      <p:grpSp>
        <p:nvGrpSpPr>
          <p:cNvPr id="403" name="Group 402">
            <a:extLst>
              <a:ext uri="{FF2B5EF4-FFF2-40B4-BE49-F238E27FC236}">
                <a16:creationId xmlns:a16="http://schemas.microsoft.com/office/drawing/2014/main" id="{4DC284C1-4F4A-921E-01BF-77BA48079CCD}"/>
              </a:ext>
            </a:extLst>
          </p:cNvPr>
          <p:cNvGrpSpPr/>
          <p:nvPr/>
        </p:nvGrpSpPr>
        <p:grpSpPr>
          <a:xfrm>
            <a:off x="601615" y="2149273"/>
            <a:ext cx="1981233" cy="727129"/>
            <a:chOff x="8333199" y="2636538"/>
            <a:chExt cx="1981233" cy="727129"/>
          </a:xfrm>
        </p:grpSpPr>
        <p:sp>
          <p:nvSpPr>
            <p:cNvPr id="404" name="Rectangle: Rounded Corners 156">
              <a:extLst>
                <a:ext uri="{FF2B5EF4-FFF2-40B4-BE49-F238E27FC236}">
                  <a16:creationId xmlns:a16="http://schemas.microsoft.com/office/drawing/2014/main" id="{FC81C5CA-5A95-B013-3118-130702B493C8}"/>
                </a:ext>
              </a:extLst>
            </p:cNvPr>
            <p:cNvSpPr/>
            <p:nvPr/>
          </p:nvSpPr>
          <p:spPr bwMode="auto">
            <a:xfrm>
              <a:off x="8333199" y="2636538"/>
              <a:ext cx="1981233" cy="727129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Proactive recommendation and alerts engine</a:t>
              </a:r>
            </a:p>
          </p:txBody>
        </p:sp>
        <p:pic>
          <p:nvPicPr>
            <p:cNvPr id="405" name="Graphic 404">
              <a:extLst>
                <a:ext uri="{FF2B5EF4-FFF2-40B4-BE49-F238E27FC236}">
                  <a16:creationId xmlns:a16="http://schemas.microsoft.com/office/drawing/2014/main" id="{1C966D71-90DA-2DD4-ED1E-E33C819D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36928" y="3015552"/>
              <a:ext cx="320040" cy="320040"/>
            </a:xfrm>
            <a:prstGeom prst="rect">
              <a:avLst/>
            </a:prstGeom>
          </p:spPr>
        </p:pic>
      </p:grpSp>
      <p:sp>
        <p:nvSpPr>
          <p:cNvPr id="406" name="Rectangle: Rounded Corners 156">
            <a:extLst>
              <a:ext uri="{FF2B5EF4-FFF2-40B4-BE49-F238E27FC236}">
                <a16:creationId xmlns:a16="http://schemas.microsoft.com/office/drawing/2014/main" id="{15EE191E-A95E-7E63-A943-1A8AE87AD680}"/>
              </a:ext>
            </a:extLst>
          </p:cNvPr>
          <p:cNvSpPr/>
          <p:nvPr/>
        </p:nvSpPr>
        <p:spPr bwMode="auto">
          <a:xfrm>
            <a:off x="601615" y="3135227"/>
            <a:ext cx="4717118" cy="346943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REST API Query processing orchestrator</a:t>
            </a:r>
          </a:p>
        </p:txBody>
      </p:sp>
      <p:pic>
        <p:nvPicPr>
          <p:cNvPr id="407" name="Graphic 406">
            <a:extLst>
              <a:ext uri="{FF2B5EF4-FFF2-40B4-BE49-F238E27FC236}">
                <a16:creationId xmlns:a16="http://schemas.microsoft.com/office/drawing/2014/main" id="{B64C0F06-8C5A-A5D2-C6D4-06986018FF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133" y="3146756"/>
            <a:ext cx="320040" cy="320040"/>
          </a:xfrm>
          <a:prstGeom prst="rect">
            <a:avLst/>
          </a:prstGeom>
        </p:spPr>
      </p:pic>
      <p:cxnSp>
        <p:nvCxnSpPr>
          <p:cNvPr id="408" name="Straight Arrow Connector 407">
            <a:extLst>
              <a:ext uri="{FF2B5EF4-FFF2-40B4-BE49-F238E27FC236}">
                <a16:creationId xmlns:a16="http://schemas.microsoft.com/office/drawing/2014/main" id="{4CC73F71-FCE1-59C2-2254-E2ACC8C5AB4B}"/>
              </a:ext>
            </a:extLst>
          </p:cNvPr>
          <p:cNvCxnSpPr>
            <a:cxnSpLocks/>
          </p:cNvCxnSpPr>
          <p:nvPr/>
        </p:nvCxnSpPr>
        <p:spPr>
          <a:xfrm flipH="1" flipV="1">
            <a:off x="2582848" y="2701814"/>
            <a:ext cx="754652" cy="39"/>
          </a:xfrm>
          <a:prstGeom prst="straightConnector1">
            <a:avLst/>
          </a:prstGeom>
          <a:noFill/>
          <a:ln w="12700" cap="flat" cmpd="sng" algn="ctr">
            <a:solidFill>
              <a:srgbClr val="FFFF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409" name="TextBox 408">
            <a:extLst>
              <a:ext uri="{FF2B5EF4-FFF2-40B4-BE49-F238E27FC236}">
                <a16:creationId xmlns:a16="http://schemas.microsoft.com/office/drawing/2014/main" id="{EA174DCD-738E-FE7C-5072-7C834B41CA34}"/>
              </a:ext>
            </a:extLst>
          </p:cNvPr>
          <p:cNvSpPr txBox="1"/>
          <p:nvPr/>
        </p:nvSpPr>
        <p:spPr>
          <a:xfrm>
            <a:off x="2633106" y="2318021"/>
            <a:ext cx="65413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GET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API call</a:t>
            </a:r>
          </a:p>
        </p:txBody>
      </p:sp>
      <p:sp>
        <p:nvSpPr>
          <p:cNvPr id="411" name="Rectangle: Rounded Corners 156">
            <a:extLst>
              <a:ext uri="{FF2B5EF4-FFF2-40B4-BE49-F238E27FC236}">
                <a16:creationId xmlns:a16="http://schemas.microsoft.com/office/drawing/2014/main" id="{504ACCF3-EA39-C1FC-E9C4-1EAC6FC46650}"/>
              </a:ext>
            </a:extLst>
          </p:cNvPr>
          <p:cNvSpPr/>
          <p:nvPr/>
        </p:nvSpPr>
        <p:spPr bwMode="auto">
          <a:xfrm>
            <a:off x="3337500" y="3764757"/>
            <a:ext cx="1981233" cy="799665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FF66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chroma vector database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0AEDDD-4DF7-CEFC-8788-1C4BB00D8774}"/>
              </a:ext>
            </a:extLst>
          </p:cNvPr>
          <p:cNvGrpSpPr/>
          <p:nvPr/>
        </p:nvGrpSpPr>
        <p:grpSpPr>
          <a:xfrm>
            <a:off x="3391173" y="4075032"/>
            <a:ext cx="1866177" cy="358864"/>
            <a:chOff x="3481740" y="4160477"/>
            <a:chExt cx="1866177" cy="358864"/>
          </a:xfrm>
        </p:grpSpPr>
        <p:pic>
          <p:nvPicPr>
            <p:cNvPr id="412" name="Picture 2" descr="Chroma Logo PNG Vector (SVG) Free Download">
              <a:extLst>
                <a:ext uri="{FF2B5EF4-FFF2-40B4-BE49-F238E27FC236}">
                  <a16:creationId xmlns:a16="http://schemas.microsoft.com/office/drawing/2014/main" id="{1C216CC1-1CA6-3506-6BE3-ABB631A5B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740" y="4202749"/>
              <a:ext cx="428625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3" name="Rectangle: Rounded Corners 156">
              <a:extLst>
                <a:ext uri="{FF2B5EF4-FFF2-40B4-BE49-F238E27FC236}">
                  <a16:creationId xmlns:a16="http://schemas.microsoft.com/office/drawing/2014/main" id="{56914981-1037-F38D-171E-3F08FDD8D454}"/>
                </a:ext>
              </a:extLst>
            </p:cNvPr>
            <p:cNvSpPr/>
            <p:nvPr/>
          </p:nvSpPr>
          <p:spPr bwMode="auto">
            <a:xfrm>
              <a:off x="3987086" y="4160477"/>
              <a:ext cx="1360831" cy="358864"/>
            </a:xfrm>
            <a:prstGeom prst="roundRect">
              <a:avLst>
                <a:gd name="adj" fmla="val 4645"/>
              </a:avLst>
            </a:prstGeom>
            <a:solidFill>
              <a:schemeClr val="bg1"/>
            </a:solidFill>
            <a:ln w="12700" cap="flat" cmpd="sng" algn="ctr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</a:t>
              </a: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anguage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model </a:t>
              </a:r>
              <a:b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“</a:t>
              </a:r>
              <a:r>
                <a:rPr kumimoji="0" lang="en-US" sz="900" b="0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Phi-3 Mini-4K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”</a:t>
              </a:r>
            </a:p>
          </p:txBody>
        </p:sp>
      </p:grpSp>
      <p:sp>
        <p:nvSpPr>
          <p:cNvPr id="414" name="Rectangle: Rounded Corners 156">
            <a:extLst>
              <a:ext uri="{FF2B5EF4-FFF2-40B4-BE49-F238E27FC236}">
                <a16:creationId xmlns:a16="http://schemas.microsoft.com/office/drawing/2014/main" id="{036F13BB-AD3A-06E5-C116-F979462D9D7E}"/>
              </a:ext>
            </a:extLst>
          </p:cNvPr>
          <p:cNvSpPr/>
          <p:nvPr/>
        </p:nvSpPr>
        <p:spPr bwMode="auto">
          <a:xfrm>
            <a:off x="601615" y="3764756"/>
            <a:ext cx="1981233" cy="799665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FF66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Database connectors</a:t>
            </a:r>
          </a:p>
        </p:txBody>
      </p:sp>
      <p:pic>
        <p:nvPicPr>
          <p:cNvPr id="415" name="Graphic 414">
            <a:extLst>
              <a:ext uri="{FF2B5EF4-FFF2-40B4-BE49-F238E27FC236}">
                <a16:creationId xmlns:a16="http://schemas.microsoft.com/office/drawing/2014/main" id="{7EC49131-AB93-19DE-1123-0C706002CD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7413" y="4029645"/>
            <a:ext cx="457200" cy="457200"/>
          </a:xfrm>
          <a:prstGeom prst="rect">
            <a:avLst/>
          </a:prstGeom>
        </p:spPr>
      </p:pic>
      <p:cxnSp>
        <p:nvCxnSpPr>
          <p:cNvPr id="416" name="Connector: Elbow 415">
            <a:extLst>
              <a:ext uri="{FF2B5EF4-FFF2-40B4-BE49-F238E27FC236}">
                <a16:creationId xmlns:a16="http://schemas.microsoft.com/office/drawing/2014/main" id="{778CED6C-A13D-7115-395E-883C6C4AF3CC}"/>
              </a:ext>
            </a:extLst>
          </p:cNvPr>
          <p:cNvCxnSpPr>
            <a:cxnSpLocks/>
            <a:stCxn id="401" idx="2"/>
            <a:endCxn id="406" idx="0"/>
          </p:cNvCxnSpPr>
          <p:nvPr/>
        </p:nvCxnSpPr>
        <p:spPr>
          <a:xfrm rot="5400000">
            <a:off x="3514733" y="2321843"/>
            <a:ext cx="258826" cy="136794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FFFF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17" name="Connector: Elbow 416">
            <a:extLst>
              <a:ext uri="{FF2B5EF4-FFF2-40B4-BE49-F238E27FC236}">
                <a16:creationId xmlns:a16="http://schemas.microsoft.com/office/drawing/2014/main" id="{669811A0-ACAD-86D0-A5E2-F40F0B3E58DA}"/>
              </a:ext>
            </a:extLst>
          </p:cNvPr>
          <p:cNvCxnSpPr>
            <a:cxnSpLocks/>
            <a:stCxn id="404" idx="2"/>
            <a:endCxn id="406" idx="0"/>
          </p:cNvCxnSpPr>
          <p:nvPr/>
        </p:nvCxnSpPr>
        <p:spPr>
          <a:xfrm rot="16200000" flipH="1">
            <a:off x="2146791" y="2321843"/>
            <a:ext cx="258825" cy="136794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FFFF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18" name="Connector: Elbow 417">
            <a:extLst>
              <a:ext uri="{FF2B5EF4-FFF2-40B4-BE49-F238E27FC236}">
                <a16:creationId xmlns:a16="http://schemas.microsoft.com/office/drawing/2014/main" id="{2A072841-2CC5-57E8-1A7E-2403431252ED}"/>
              </a:ext>
            </a:extLst>
          </p:cNvPr>
          <p:cNvCxnSpPr>
            <a:cxnSpLocks/>
            <a:stCxn id="406" idx="2"/>
            <a:endCxn id="414" idx="0"/>
          </p:cNvCxnSpPr>
          <p:nvPr/>
        </p:nvCxnSpPr>
        <p:spPr>
          <a:xfrm rot="5400000">
            <a:off x="2134910" y="2939492"/>
            <a:ext cx="282586" cy="136794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66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22" name="Rectangle: Rounded Corners 79">
            <a:extLst>
              <a:ext uri="{FF2B5EF4-FFF2-40B4-BE49-F238E27FC236}">
                <a16:creationId xmlns:a16="http://schemas.microsoft.com/office/drawing/2014/main" id="{BF49886D-F9F9-AB56-387A-5AD609FE4760}"/>
              </a:ext>
            </a:extLst>
          </p:cNvPr>
          <p:cNvSpPr/>
          <p:nvPr/>
        </p:nvSpPr>
        <p:spPr bwMode="auto">
          <a:xfrm>
            <a:off x="3806030" y="5064556"/>
            <a:ext cx="1522258" cy="998973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27F3E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SQL Server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 Linux</a:t>
            </a:r>
          </a:p>
        </p:txBody>
      </p: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3A4EDD72-163E-F81E-4BD2-E557EF8D8A4C}"/>
              </a:ext>
            </a:extLst>
          </p:cNvPr>
          <p:cNvGrpSpPr/>
          <p:nvPr/>
        </p:nvGrpSpPr>
        <p:grpSpPr>
          <a:xfrm>
            <a:off x="3991447" y="5485342"/>
            <a:ext cx="1151424" cy="455751"/>
            <a:chOff x="8096208" y="5600647"/>
            <a:chExt cx="1151424" cy="709796"/>
          </a:xfrm>
          <a:solidFill>
            <a:srgbClr val="1E1E20"/>
          </a:solidFill>
        </p:grpSpPr>
        <p:sp>
          <p:nvSpPr>
            <p:cNvPr id="425" name="Rectangle: Rounded Corners 79">
              <a:extLst>
                <a:ext uri="{FF2B5EF4-FFF2-40B4-BE49-F238E27FC236}">
                  <a16:creationId xmlns:a16="http://schemas.microsoft.com/office/drawing/2014/main" id="{41C027BF-C074-B146-8152-A160B6ECC4D4}"/>
                </a:ext>
              </a:extLst>
            </p:cNvPr>
            <p:cNvSpPr/>
            <p:nvPr/>
          </p:nvSpPr>
          <p:spPr bwMode="auto">
            <a:xfrm>
              <a:off x="8096208" y="5600647"/>
              <a:ext cx="1151424" cy="321369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solidFill>
                <a:srgbClr val="27F3E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Point-of-sale data</a:t>
              </a:r>
            </a:p>
          </p:txBody>
        </p:sp>
        <p:sp>
          <p:nvSpPr>
            <p:cNvPr id="426" name="Rectangle: Rounded Corners 79">
              <a:extLst>
                <a:ext uri="{FF2B5EF4-FFF2-40B4-BE49-F238E27FC236}">
                  <a16:creationId xmlns:a16="http://schemas.microsoft.com/office/drawing/2014/main" id="{35256420-FE87-D0A2-454B-217DC046C416}"/>
                </a:ext>
              </a:extLst>
            </p:cNvPr>
            <p:cNvSpPr/>
            <p:nvPr/>
          </p:nvSpPr>
          <p:spPr bwMode="auto">
            <a:xfrm>
              <a:off x="8096208" y="5989074"/>
              <a:ext cx="1151424" cy="321369"/>
            </a:xfrm>
            <a:prstGeom prst="roundRect">
              <a:avLst>
                <a:gd name="adj" fmla="val 4645"/>
              </a:avLst>
            </a:prstGeom>
            <a:grpFill/>
            <a:ln w="12700" cap="flat" cmpd="sng" algn="ctr">
              <a:solidFill>
                <a:srgbClr val="27F3E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Inventory data</a:t>
              </a:r>
            </a:p>
          </p:txBody>
        </p:sp>
      </p:grpSp>
      <p:sp>
        <p:nvSpPr>
          <p:cNvPr id="429" name="Rectangle: Rounded Corners 79">
            <a:extLst>
              <a:ext uri="{FF2B5EF4-FFF2-40B4-BE49-F238E27FC236}">
                <a16:creationId xmlns:a16="http://schemas.microsoft.com/office/drawing/2014/main" id="{2E3348D2-CA4E-634A-5A96-EA291187BF07}"/>
              </a:ext>
            </a:extLst>
          </p:cNvPr>
          <p:cNvSpPr/>
          <p:nvPr/>
        </p:nvSpPr>
        <p:spPr bwMode="auto">
          <a:xfrm>
            <a:off x="583691" y="5061723"/>
            <a:ext cx="1522258" cy="991355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Bring-your-own database solution</a:t>
            </a:r>
          </a:p>
        </p:txBody>
      </p:sp>
      <p:pic>
        <p:nvPicPr>
          <p:cNvPr id="430" name="Graphic 429">
            <a:extLst>
              <a:ext uri="{FF2B5EF4-FFF2-40B4-BE49-F238E27FC236}">
                <a16:creationId xmlns:a16="http://schemas.microsoft.com/office/drawing/2014/main" id="{A034C68E-91F8-00DA-BF62-85E83C2DB9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5041" y="5474758"/>
            <a:ext cx="457200" cy="457200"/>
          </a:xfrm>
          <a:prstGeom prst="rect">
            <a:avLst/>
          </a:prstGeom>
        </p:spPr>
      </p:pic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5D1F0D7B-D6D7-218D-B15C-967B4292919C}"/>
              </a:ext>
            </a:extLst>
          </p:cNvPr>
          <p:cNvCxnSpPr>
            <a:cxnSpLocks/>
            <a:stCxn id="429" idx="0"/>
            <a:endCxn id="414" idx="2"/>
          </p:cNvCxnSpPr>
          <p:nvPr/>
        </p:nvCxnSpPr>
        <p:spPr>
          <a:xfrm rot="5400000" flipH="1" flipV="1">
            <a:off x="1219875" y="4689366"/>
            <a:ext cx="497302" cy="247412"/>
          </a:xfrm>
          <a:prstGeom prst="bentConnector3">
            <a:avLst>
              <a:gd name="adj1" fmla="val 25612"/>
            </a:avLst>
          </a:prstGeom>
          <a:noFill/>
          <a:ln w="12700" cap="flat" cmpd="sng" algn="ctr">
            <a:solidFill>
              <a:srgbClr val="FF66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34" name="TextBox 433">
            <a:extLst>
              <a:ext uri="{FF2B5EF4-FFF2-40B4-BE49-F238E27FC236}">
                <a16:creationId xmlns:a16="http://schemas.microsoft.com/office/drawing/2014/main" id="{8C2E61DD-2FAE-1B1C-0F2B-B66F3886A9D2}"/>
              </a:ext>
            </a:extLst>
          </p:cNvPr>
          <p:cNvSpPr txBox="1"/>
          <p:nvPr/>
        </p:nvSpPr>
        <p:spPr>
          <a:xfrm>
            <a:off x="2266137" y="4663929"/>
            <a:ext cx="1399140" cy="323165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RAG-based queries</a:t>
            </a:r>
          </a:p>
        </p:txBody>
      </p:sp>
      <p:sp>
        <p:nvSpPr>
          <p:cNvPr id="435" name="Rectangle: Rounded Corners 79">
            <a:extLst>
              <a:ext uri="{FF2B5EF4-FFF2-40B4-BE49-F238E27FC236}">
                <a16:creationId xmlns:a16="http://schemas.microsoft.com/office/drawing/2014/main" id="{E86C7495-7D97-AF37-5546-3CCC9DB367D7}"/>
              </a:ext>
            </a:extLst>
          </p:cNvPr>
          <p:cNvSpPr/>
          <p:nvPr/>
        </p:nvSpPr>
        <p:spPr bwMode="auto">
          <a:xfrm>
            <a:off x="6207951" y="5351334"/>
            <a:ext cx="1522258" cy="424244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Data simulator</a:t>
            </a:r>
          </a:p>
        </p:txBody>
      </p: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D129BDBA-D664-935C-EE6E-441595307C19}"/>
              </a:ext>
            </a:extLst>
          </p:cNvPr>
          <p:cNvGrpSpPr/>
          <p:nvPr/>
        </p:nvGrpSpPr>
        <p:grpSpPr>
          <a:xfrm>
            <a:off x="1498044" y="714202"/>
            <a:ext cx="1046653" cy="665468"/>
            <a:chOff x="6152819" y="1586765"/>
            <a:chExt cx="1046653" cy="665468"/>
          </a:xfrm>
        </p:grpSpPr>
        <p:pic>
          <p:nvPicPr>
            <p:cNvPr id="437" name="Graphic 436" descr="User outline">
              <a:extLst>
                <a:ext uri="{FF2B5EF4-FFF2-40B4-BE49-F238E27FC236}">
                  <a16:creationId xmlns:a16="http://schemas.microsoft.com/office/drawing/2014/main" id="{408196C7-B6A8-9B15-00E9-BD2D06820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447546" y="1586765"/>
              <a:ext cx="457200" cy="457200"/>
            </a:xfrm>
            <a:prstGeom prst="rect">
              <a:avLst/>
            </a:prstGeom>
          </p:spPr>
        </p:pic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F2596D9E-DF36-C4DA-02A1-409A0FED55E1}"/>
                </a:ext>
              </a:extLst>
            </p:cNvPr>
            <p:cNvSpPr txBox="1"/>
            <p:nvPr/>
          </p:nvSpPr>
          <p:spPr>
            <a:xfrm>
              <a:off x="6152819" y="1929068"/>
              <a:ext cx="1046653" cy="323165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Store Manager</a:t>
              </a:r>
            </a:p>
          </p:txBody>
        </p: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C821625-F2B7-3BBD-2AB4-ADDCECBCFCE0}"/>
              </a:ext>
            </a:extLst>
          </p:cNvPr>
          <p:cNvGrpSpPr/>
          <p:nvPr/>
        </p:nvGrpSpPr>
        <p:grpSpPr>
          <a:xfrm>
            <a:off x="3681343" y="720632"/>
            <a:ext cx="1292814" cy="665468"/>
            <a:chOff x="6152819" y="1586765"/>
            <a:chExt cx="1292814" cy="665468"/>
          </a:xfrm>
        </p:grpSpPr>
        <p:pic>
          <p:nvPicPr>
            <p:cNvPr id="440" name="Graphic 439" descr="User outline">
              <a:extLst>
                <a:ext uri="{FF2B5EF4-FFF2-40B4-BE49-F238E27FC236}">
                  <a16:creationId xmlns:a16="http://schemas.microsoft.com/office/drawing/2014/main" id="{4BB56D24-EE03-93EB-6D77-08DFF6194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70626" y="1586765"/>
              <a:ext cx="457200" cy="457200"/>
            </a:xfrm>
            <a:prstGeom prst="rect">
              <a:avLst/>
            </a:prstGeom>
          </p:spPr>
        </p:pic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5820D1EF-A8C9-2EE6-44B1-ED5E5AB5D0C4}"/>
                </a:ext>
              </a:extLst>
            </p:cNvPr>
            <p:cNvSpPr txBox="1"/>
            <p:nvPr/>
          </p:nvSpPr>
          <p:spPr>
            <a:xfrm>
              <a:off x="6152819" y="1929068"/>
              <a:ext cx="1292814" cy="323165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Logistics Manager</a:t>
              </a:r>
            </a:p>
          </p:txBody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2BBB20A6-56BD-F022-9356-E988DA327FF7}"/>
              </a:ext>
            </a:extLst>
          </p:cNvPr>
          <p:cNvGrpSpPr/>
          <p:nvPr/>
        </p:nvGrpSpPr>
        <p:grpSpPr>
          <a:xfrm>
            <a:off x="6112484" y="718349"/>
            <a:ext cx="1292814" cy="665468"/>
            <a:chOff x="6152819" y="1586765"/>
            <a:chExt cx="1292814" cy="665468"/>
          </a:xfrm>
        </p:grpSpPr>
        <p:pic>
          <p:nvPicPr>
            <p:cNvPr id="443" name="Graphic 442" descr="User outline">
              <a:extLst>
                <a:ext uri="{FF2B5EF4-FFF2-40B4-BE49-F238E27FC236}">
                  <a16:creationId xmlns:a16="http://schemas.microsoft.com/office/drawing/2014/main" id="{D7F6316B-8AB5-7F35-38EC-F8BF47444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70626" y="1586765"/>
              <a:ext cx="457200" cy="457200"/>
            </a:xfrm>
            <a:prstGeom prst="rect">
              <a:avLst/>
            </a:prstGeom>
          </p:spPr>
        </p:pic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F7EF7390-65D0-D463-EF0A-7ADAED30E049}"/>
                </a:ext>
              </a:extLst>
            </p:cNvPr>
            <p:cNvSpPr txBox="1"/>
            <p:nvPr/>
          </p:nvSpPr>
          <p:spPr>
            <a:xfrm>
              <a:off x="6152819" y="1929068"/>
              <a:ext cx="1292814" cy="323165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Operations Manager</a:t>
              </a:r>
            </a:p>
          </p:txBody>
        </p:sp>
      </p:grpSp>
      <p:cxnSp>
        <p:nvCxnSpPr>
          <p:cNvPr id="445" name="Connector: Elbow 444">
            <a:extLst>
              <a:ext uri="{FF2B5EF4-FFF2-40B4-BE49-F238E27FC236}">
                <a16:creationId xmlns:a16="http://schemas.microsoft.com/office/drawing/2014/main" id="{4A7D1AFA-FDE9-C295-B5D1-6BAF2724103F}"/>
              </a:ext>
            </a:extLst>
          </p:cNvPr>
          <p:cNvCxnSpPr>
            <a:cxnSpLocks/>
            <a:stCxn id="438" idx="2"/>
            <a:endCxn id="401" idx="0"/>
          </p:cNvCxnSpPr>
          <p:nvPr/>
        </p:nvCxnSpPr>
        <p:spPr>
          <a:xfrm rot="16200000" flipH="1">
            <a:off x="2789903" y="611138"/>
            <a:ext cx="769682" cy="2306746"/>
          </a:xfrm>
          <a:prstGeom prst="bentConnector3">
            <a:avLst>
              <a:gd name="adj1" fmla="val 29408"/>
            </a:avLst>
          </a:prstGeom>
          <a:noFill/>
          <a:ln w="12700" cap="flat" cmpd="sng" algn="ctr">
            <a:solidFill>
              <a:srgbClr val="8DE971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4339A21E-1DA9-1A59-BCAF-6C5A150BF7E4}"/>
              </a:ext>
            </a:extLst>
          </p:cNvPr>
          <p:cNvCxnSpPr>
            <a:cxnSpLocks/>
            <a:stCxn id="444" idx="2"/>
            <a:endCxn id="401" idx="0"/>
          </p:cNvCxnSpPr>
          <p:nvPr/>
        </p:nvCxnSpPr>
        <p:spPr>
          <a:xfrm rot="5400000">
            <a:off x="5160737" y="551197"/>
            <a:ext cx="765535" cy="2430774"/>
          </a:xfrm>
          <a:prstGeom prst="bentConnector3">
            <a:avLst>
              <a:gd name="adj1" fmla="val 28832"/>
            </a:avLst>
          </a:prstGeom>
          <a:noFill/>
          <a:ln w="12700" cap="flat" cmpd="sng" algn="ctr">
            <a:solidFill>
              <a:srgbClr val="8DE971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47" name="Straight Arrow Connector 446">
            <a:extLst>
              <a:ext uri="{FF2B5EF4-FFF2-40B4-BE49-F238E27FC236}">
                <a16:creationId xmlns:a16="http://schemas.microsoft.com/office/drawing/2014/main" id="{C739E267-4026-A4F8-3613-217201F4B8D5}"/>
              </a:ext>
            </a:extLst>
          </p:cNvPr>
          <p:cNvCxnSpPr>
            <a:cxnSpLocks/>
            <a:stCxn id="441" idx="2"/>
            <a:endCxn id="401" idx="0"/>
          </p:cNvCxnSpPr>
          <p:nvPr/>
        </p:nvCxnSpPr>
        <p:spPr>
          <a:xfrm>
            <a:off x="4327750" y="1386100"/>
            <a:ext cx="367" cy="763252"/>
          </a:xfrm>
          <a:prstGeom prst="straightConnector1">
            <a:avLst/>
          </a:prstGeom>
          <a:noFill/>
          <a:ln w="12700" cap="flat" cmpd="sng" algn="ctr">
            <a:solidFill>
              <a:srgbClr val="8DE971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48" name="TextBox 447">
            <a:extLst>
              <a:ext uri="{FF2B5EF4-FFF2-40B4-BE49-F238E27FC236}">
                <a16:creationId xmlns:a16="http://schemas.microsoft.com/office/drawing/2014/main" id="{881FAFCB-506F-EB6D-1246-86837AC0FA7A}"/>
              </a:ext>
            </a:extLst>
          </p:cNvPr>
          <p:cNvSpPr txBox="1"/>
          <p:nvPr/>
        </p:nvSpPr>
        <p:spPr>
          <a:xfrm>
            <a:off x="1923582" y="1351017"/>
            <a:ext cx="2436004" cy="2308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Chatbot / speech-to-text / notifications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B12C9D1C-A696-30BA-A5D2-8EEA26041A75}"/>
              </a:ext>
            </a:extLst>
          </p:cNvPr>
          <p:cNvSpPr txBox="1"/>
          <p:nvPr/>
        </p:nvSpPr>
        <p:spPr>
          <a:xfrm>
            <a:off x="5396319" y="5199026"/>
            <a:ext cx="763448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7F3EE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Relational transactions</a:t>
            </a:r>
          </a:p>
        </p:txBody>
      </p:sp>
      <p:pic>
        <p:nvPicPr>
          <p:cNvPr id="450" name="Graphic 449">
            <a:extLst>
              <a:ext uri="{FF2B5EF4-FFF2-40B4-BE49-F238E27FC236}">
                <a16:creationId xmlns:a16="http://schemas.microsoft.com/office/drawing/2014/main" id="{AE852259-1595-D0CA-1CEE-ACC4AFDC43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6397" y="6331326"/>
            <a:ext cx="365760" cy="365760"/>
          </a:xfrm>
          <a:prstGeom prst="rect">
            <a:avLst/>
          </a:prstGeom>
        </p:spPr>
      </p:pic>
      <p:sp>
        <p:nvSpPr>
          <p:cNvPr id="457" name="TextBox 456">
            <a:extLst>
              <a:ext uri="{FF2B5EF4-FFF2-40B4-BE49-F238E27FC236}">
                <a16:creationId xmlns:a16="http://schemas.microsoft.com/office/drawing/2014/main" id="{45CAFEB5-FD30-4ED1-4D8E-4D9868EF9BF0}"/>
              </a:ext>
            </a:extLst>
          </p:cNvPr>
          <p:cNvSpPr txBox="1"/>
          <p:nvPr/>
        </p:nvSpPr>
        <p:spPr>
          <a:xfrm>
            <a:off x="6970472" y="4961772"/>
            <a:ext cx="1007446" cy="15388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Asset telemetry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DA471296-3F13-AA5D-BAAE-E59FB5024F94}"/>
              </a:ext>
            </a:extLst>
          </p:cNvPr>
          <p:cNvSpPr txBox="1"/>
          <p:nvPr/>
        </p:nvSpPr>
        <p:spPr>
          <a:xfrm>
            <a:off x="10970996" y="5666109"/>
            <a:ext cx="975031" cy="1384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Dashboards data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AC9B6A64-FBE6-5535-D306-BB4D77D9FBE8}"/>
              </a:ext>
            </a:extLst>
          </p:cNvPr>
          <p:cNvSpPr txBox="1"/>
          <p:nvPr/>
        </p:nvSpPr>
        <p:spPr>
          <a:xfrm>
            <a:off x="8161173" y="5683857"/>
            <a:ext cx="1513941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Contextualized i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ndustrial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sset telemetry data</a:t>
            </a: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D63CA0E8-ACF5-E7D7-39AF-9A9EC7ED43ED}"/>
              </a:ext>
            </a:extLst>
          </p:cNvPr>
          <p:cNvSpPr txBox="1"/>
          <p:nvPr/>
        </p:nvSpPr>
        <p:spPr>
          <a:xfrm>
            <a:off x="8102289" y="2945564"/>
            <a:ext cx="1499027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Query classification and data contextualization</a:t>
            </a: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1408E532-E80B-661C-F083-A75DC06C45D8}"/>
              </a:ext>
            </a:extLst>
          </p:cNvPr>
          <p:cNvSpPr txBox="1"/>
          <p:nvPr/>
        </p:nvSpPr>
        <p:spPr>
          <a:xfrm>
            <a:off x="8239851" y="2303631"/>
            <a:ext cx="1234806" cy="15388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Speech-to-Text (STT)</a:t>
            </a:r>
          </a:p>
        </p:txBody>
      </p:sp>
      <p:pic>
        <p:nvPicPr>
          <p:cNvPr id="476" name="Graphic 475">
            <a:extLst>
              <a:ext uri="{FF2B5EF4-FFF2-40B4-BE49-F238E27FC236}">
                <a16:creationId xmlns:a16="http://schemas.microsoft.com/office/drawing/2014/main" id="{BDF0FCFE-CFE0-4A3F-CC1D-3509E53683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93956" y="1235732"/>
            <a:ext cx="457200" cy="457200"/>
          </a:xfrm>
          <a:prstGeom prst="rect">
            <a:avLst/>
          </a:prstGeom>
        </p:spPr>
      </p:pic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FB70D7F8-C5F6-92BC-C399-F4C2988F753D}"/>
              </a:ext>
            </a:extLst>
          </p:cNvPr>
          <p:cNvCxnSpPr>
            <a:cxnSpLocks/>
            <a:stCxn id="435" idx="1"/>
            <a:endCxn id="422" idx="3"/>
          </p:cNvCxnSpPr>
          <p:nvPr/>
        </p:nvCxnSpPr>
        <p:spPr>
          <a:xfrm flipH="1">
            <a:off x="5328288" y="5563456"/>
            <a:ext cx="879663" cy="587"/>
          </a:xfrm>
          <a:prstGeom prst="straightConnector1">
            <a:avLst/>
          </a:prstGeom>
          <a:noFill/>
          <a:ln w="12700" cap="flat" cmpd="sng" algn="ctr">
            <a:solidFill>
              <a:srgbClr val="27F3EE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78" name="Connector: Elbow 477">
            <a:extLst>
              <a:ext uri="{FF2B5EF4-FFF2-40B4-BE49-F238E27FC236}">
                <a16:creationId xmlns:a16="http://schemas.microsoft.com/office/drawing/2014/main" id="{A6B94964-D57F-7323-EEFD-3A685C5D562C}"/>
              </a:ext>
            </a:extLst>
          </p:cNvPr>
          <p:cNvCxnSpPr>
            <a:cxnSpLocks/>
            <a:stCxn id="435" idx="2"/>
            <a:endCxn id="35" idx="2"/>
          </p:cNvCxnSpPr>
          <p:nvPr/>
        </p:nvCxnSpPr>
        <p:spPr>
          <a:xfrm rot="5400000">
            <a:off x="4815673" y="3910121"/>
            <a:ext cx="287950" cy="4018864"/>
          </a:xfrm>
          <a:prstGeom prst="bentConnector3">
            <a:avLst>
              <a:gd name="adj1" fmla="val 179389"/>
            </a:avLst>
          </a:prstGeom>
          <a:noFill/>
          <a:ln w="12700" cap="flat" cmpd="sng" algn="ctr">
            <a:solidFill>
              <a:srgbClr val="F64CA1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A0491661-63D1-9FC0-3905-2D448A26D79D}"/>
              </a:ext>
            </a:extLst>
          </p:cNvPr>
          <p:cNvSpPr txBox="1"/>
          <p:nvPr/>
        </p:nvSpPr>
        <p:spPr>
          <a:xfrm>
            <a:off x="5329392" y="6110298"/>
            <a:ext cx="1487845" cy="15388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Time series transactions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46095B-3712-BDF6-9432-231EA914A8A1}"/>
              </a:ext>
            </a:extLst>
          </p:cNvPr>
          <p:cNvGrpSpPr/>
          <p:nvPr/>
        </p:nvGrpSpPr>
        <p:grpSpPr>
          <a:xfrm>
            <a:off x="6073039" y="3423655"/>
            <a:ext cx="1793941" cy="1325995"/>
            <a:chOff x="5966568" y="3423655"/>
            <a:chExt cx="1793941" cy="1325995"/>
          </a:xfrm>
        </p:grpSpPr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3AB91D5F-2590-4F1C-D6D9-AB7B670F322E}"/>
                </a:ext>
              </a:extLst>
            </p:cNvPr>
            <p:cNvGrpSpPr/>
            <p:nvPr/>
          </p:nvGrpSpPr>
          <p:grpSpPr>
            <a:xfrm>
              <a:off x="5966568" y="3423655"/>
              <a:ext cx="1793941" cy="1325995"/>
              <a:chOff x="8594238" y="3193113"/>
              <a:chExt cx="1793941" cy="1325995"/>
            </a:xfrm>
          </p:grpSpPr>
          <p:sp>
            <p:nvSpPr>
              <p:cNvPr id="452" name="Rectangle: Rounded Corners 100">
                <a:extLst>
                  <a:ext uri="{FF2B5EF4-FFF2-40B4-BE49-F238E27FC236}">
                    <a16:creationId xmlns:a16="http://schemas.microsoft.com/office/drawing/2014/main" id="{83230812-8A95-ABA3-35D9-2B3C0935CBD5}"/>
                  </a:ext>
                </a:extLst>
              </p:cNvPr>
              <p:cNvSpPr/>
              <p:nvPr/>
            </p:nvSpPr>
            <p:spPr bwMode="auto">
              <a:xfrm>
                <a:off x="8594238" y="3193113"/>
                <a:ext cx="1793941" cy="1325995"/>
              </a:xfrm>
              <a:prstGeom prst="roundRect">
                <a:avLst>
                  <a:gd name="adj" fmla="val 4645"/>
                </a:avLst>
              </a:prstGeom>
              <a:solidFill>
                <a:srgbClr val="181818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IoT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Operations</a:t>
                </a:r>
              </a:p>
            </p:txBody>
          </p:sp>
          <p:sp>
            <p:nvSpPr>
              <p:cNvPr id="453" name="Rectangle: Rounded Corners 101">
                <a:extLst>
                  <a:ext uri="{FF2B5EF4-FFF2-40B4-BE49-F238E27FC236}">
                    <a16:creationId xmlns:a16="http://schemas.microsoft.com/office/drawing/2014/main" id="{54938820-AC6B-3BC0-2AFE-562E6F1069A0}"/>
                  </a:ext>
                </a:extLst>
              </p:cNvPr>
              <p:cNvSpPr/>
              <p:nvPr/>
            </p:nvSpPr>
            <p:spPr bwMode="auto">
              <a:xfrm>
                <a:off x="8860601" y="3643121"/>
                <a:ext cx="1261214" cy="296736"/>
              </a:xfrm>
              <a:prstGeom prst="roundRect">
                <a:avLst>
                  <a:gd name="adj" fmla="val 4645"/>
                </a:avLst>
              </a:prstGeom>
              <a:solidFill>
                <a:srgbClr val="181818"/>
              </a:solidFill>
              <a:ln w="127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Dataflow</a:t>
                </a:r>
              </a:p>
            </p:txBody>
          </p:sp>
          <p:sp>
            <p:nvSpPr>
              <p:cNvPr id="454" name="Rectangle: Rounded Corners 102">
                <a:extLst>
                  <a:ext uri="{FF2B5EF4-FFF2-40B4-BE49-F238E27FC236}">
                    <a16:creationId xmlns:a16="http://schemas.microsoft.com/office/drawing/2014/main" id="{A06AAD78-5C13-E6D9-E936-EF50F011B3E0}"/>
                  </a:ext>
                </a:extLst>
              </p:cNvPr>
              <p:cNvSpPr/>
              <p:nvPr/>
            </p:nvSpPr>
            <p:spPr bwMode="auto">
              <a:xfrm>
                <a:off x="8860601" y="4037144"/>
                <a:ext cx="1261214" cy="296736"/>
              </a:xfrm>
              <a:prstGeom prst="roundRect">
                <a:avLst>
                  <a:gd name="adj" fmla="val 4645"/>
                </a:avLst>
              </a:prstGeom>
              <a:solidFill>
                <a:srgbClr val="181818"/>
              </a:solidFill>
              <a:ln w="127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MQTT Broker</a:t>
                </a:r>
              </a:p>
            </p:txBody>
          </p:sp>
          <p:pic>
            <p:nvPicPr>
              <p:cNvPr id="455" name="Graphic 454">
                <a:extLst>
                  <a:ext uri="{FF2B5EF4-FFF2-40B4-BE49-F238E27FC236}">
                    <a16:creationId xmlns:a16="http://schemas.microsoft.com/office/drawing/2014/main" id="{748E9E2E-FB14-EEB5-D471-86BC27C6C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656492" y="3248112"/>
                <a:ext cx="274320" cy="274320"/>
              </a:xfrm>
              <a:prstGeom prst="rect">
                <a:avLst/>
              </a:prstGeom>
            </p:spPr>
          </p:pic>
        </p:grp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D1297CBA-99F1-57F3-A4F7-2CE19D5627D1}"/>
                </a:ext>
              </a:extLst>
            </p:cNvPr>
            <p:cNvCxnSpPr>
              <a:cxnSpLocks/>
              <a:stCxn id="453" idx="1"/>
              <a:endCxn id="454" idx="1"/>
            </p:cNvCxnSpPr>
            <p:nvPr/>
          </p:nvCxnSpPr>
          <p:spPr>
            <a:xfrm rot="10800000" flipV="1">
              <a:off x="6232931" y="4022030"/>
              <a:ext cx="12700" cy="394023"/>
            </a:xfrm>
            <a:prstGeom prst="bentConnector3">
              <a:avLst>
                <a:gd name="adj1" fmla="val 1257535"/>
              </a:avLst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/>
              <a:tailEnd type="triangle"/>
            </a:ln>
            <a:effectLst/>
          </p:spPr>
        </p:cxnSp>
      </p:grp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F05935EA-626F-B345-70F8-137A99E78538}"/>
              </a:ext>
            </a:extLst>
          </p:cNvPr>
          <p:cNvCxnSpPr>
            <a:cxnSpLocks/>
            <a:stCxn id="9" idx="1"/>
            <a:endCxn id="453" idx="3"/>
          </p:cNvCxnSpPr>
          <p:nvPr/>
        </p:nvCxnSpPr>
        <p:spPr>
          <a:xfrm rot="10800000">
            <a:off x="7600617" y="4022031"/>
            <a:ext cx="2343331" cy="2244156"/>
          </a:xfrm>
          <a:prstGeom prst="bentConnector3">
            <a:avLst>
              <a:gd name="adj1" fmla="val 78598"/>
            </a:avLst>
          </a:prstGeom>
          <a:noFill/>
          <a:ln w="12700" cap="flat" cmpd="sng" algn="ctr">
            <a:solidFill>
              <a:srgbClr val="FFC000"/>
            </a:solidFill>
            <a:prstDash val="solid"/>
            <a:headEnd type="triangle" w="med" len="med"/>
            <a:tailEnd type="none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A43511-55E2-08C2-757C-28B4C1721C42}"/>
              </a:ext>
            </a:extLst>
          </p:cNvPr>
          <p:cNvGrpSpPr/>
          <p:nvPr/>
        </p:nvGrpSpPr>
        <p:grpSpPr>
          <a:xfrm>
            <a:off x="9943947" y="5872847"/>
            <a:ext cx="1917253" cy="786679"/>
            <a:chOff x="9943947" y="5684957"/>
            <a:chExt cx="1917253" cy="786679"/>
          </a:xfrm>
        </p:grpSpPr>
        <p:sp>
          <p:nvSpPr>
            <p:cNvPr id="9" name="Rectangle: Rounded Corners 156">
              <a:extLst>
                <a:ext uri="{FF2B5EF4-FFF2-40B4-BE49-F238E27FC236}">
                  <a16:creationId xmlns:a16="http://schemas.microsoft.com/office/drawing/2014/main" id="{C9923C36-1A82-B24E-5D14-B239DD2B4992}"/>
                </a:ext>
              </a:extLst>
            </p:cNvPr>
            <p:cNvSpPr/>
            <p:nvPr/>
          </p:nvSpPr>
          <p:spPr bwMode="auto">
            <a:xfrm>
              <a:off x="9943947" y="5684957"/>
              <a:ext cx="1917253" cy="786679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Event Hub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0EF2171-B00F-0F21-6B2F-24C8CD5E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713947" y="6004362"/>
              <a:ext cx="365760" cy="365760"/>
            </a:xfrm>
            <a:prstGeom prst="rect">
              <a:avLst/>
            </a:prstGeom>
          </p:spPr>
        </p:pic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5CC3B0E-0817-5E89-E30A-66B9AA6810BD}"/>
              </a:ext>
            </a:extLst>
          </p:cNvPr>
          <p:cNvCxnSpPr>
            <a:cxnSpLocks/>
            <a:stCxn id="35" idx="0"/>
            <a:endCxn id="414" idx="2"/>
          </p:cNvCxnSpPr>
          <p:nvPr/>
        </p:nvCxnSpPr>
        <p:spPr>
          <a:xfrm rot="16200000" flipV="1">
            <a:off x="2021157" y="4135496"/>
            <a:ext cx="500134" cy="1357984"/>
          </a:xfrm>
          <a:prstGeom prst="bentConnector3">
            <a:avLst>
              <a:gd name="adj1" fmla="val 26385"/>
            </a:avLst>
          </a:prstGeom>
          <a:noFill/>
          <a:ln w="9525" cap="flat" cmpd="sng" algn="ctr">
            <a:solidFill>
              <a:srgbClr val="FF66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736EA21-1CA7-8298-E4DD-945271FB13FE}"/>
              </a:ext>
            </a:extLst>
          </p:cNvPr>
          <p:cNvCxnSpPr>
            <a:cxnSpLocks/>
            <a:stCxn id="422" idx="0"/>
            <a:endCxn id="414" idx="2"/>
          </p:cNvCxnSpPr>
          <p:nvPr/>
        </p:nvCxnSpPr>
        <p:spPr>
          <a:xfrm rot="16200000" flipV="1">
            <a:off x="2829629" y="3327025"/>
            <a:ext cx="500135" cy="2974927"/>
          </a:xfrm>
          <a:prstGeom prst="bentConnector3">
            <a:avLst>
              <a:gd name="adj1" fmla="val 25877"/>
            </a:avLst>
          </a:prstGeom>
          <a:noFill/>
          <a:ln w="12700" cap="flat" cmpd="sng" algn="ctr">
            <a:solidFill>
              <a:srgbClr val="FF66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34" name="Rectangle: Rounded Corners 156">
            <a:extLst>
              <a:ext uri="{FF2B5EF4-FFF2-40B4-BE49-F238E27FC236}">
                <a16:creationId xmlns:a16="http://schemas.microsoft.com/office/drawing/2014/main" id="{14069BA8-D3F0-C420-128C-F1D9FCE9EC98}"/>
              </a:ext>
            </a:extLst>
          </p:cNvPr>
          <p:cNvSpPr/>
          <p:nvPr/>
        </p:nvSpPr>
        <p:spPr bwMode="auto">
          <a:xfrm>
            <a:off x="9943949" y="3777162"/>
            <a:ext cx="1917252" cy="1845106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8288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Fabric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DDCF79-9BAD-AAB9-10C4-2FA66B741718}"/>
              </a:ext>
            </a:extLst>
          </p:cNvPr>
          <p:cNvGrpSpPr/>
          <p:nvPr/>
        </p:nvGrpSpPr>
        <p:grpSpPr>
          <a:xfrm>
            <a:off x="10227594" y="4720156"/>
            <a:ext cx="1349962" cy="731656"/>
            <a:chOff x="8182366" y="499091"/>
            <a:chExt cx="1349962" cy="731656"/>
          </a:xfrm>
        </p:grpSpPr>
        <p:sp>
          <p:nvSpPr>
            <p:cNvPr id="38" name="Rectangle: Rounded Corners 156">
              <a:extLst>
                <a:ext uri="{FF2B5EF4-FFF2-40B4-BE49-F238E27FC236}">
                  <a16:creationId xmlns:a16="http://schemas.microsoft.com/office/drawing/2014/main" id="{CD86B4C1-988C-BB29-95B1-DAF626ED727A}"/>
                </a:ext>
              </a:extLst>
            </p:cNvPr>
            <p:cNvSpPr/>
            <p:nvPr/>
          </p:nvSpPr>
          <p:spPr bwMode="auto">
            <a:xfrm>
              <a:off x="8182366" y="499091"/>
              <a:ext cx="1349962" cy="73165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Real-time dashboards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EA167EDF-4BBB-E5E0-C7B8-6856D6935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674467" y="796783"/>
              <a:ext cx="365760" cy="365760"/>
            </a:xfrm>
            <a:prstGeom prst="rect">
              <a:avLst/>
            </a:prstGeom>
          </p:spPr>
        </p:pic>
      </p:grpSp>
      <p:pic>
        <p:nvPicPr>
          <p:cNvPr id="6" name="Picture 5" descr="A green and blue logo&#10;&#10;Description automatically generated">
            <a:extLst>
              <a:ext uri="{FF2B5EF4-FFF2-40B4-BE49-F238E27FC236}">
                <a16:creationId xmlns:a16="http://schemas.microsoft.com/office/drawing/2014/main" id="{24A02CE4-EAD6-2C86-FD57-92738529D60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29" y="3858652"/>
            <a:ext cx="381000" cy="381000"/>
          </a:xfrm>
          <a:prstGeom prst="rect">
            <a:avLst/>
          </a:prstGeom>
        </p:spPr>
      </p:pic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460B2985-1A24-E4D8-85AC-51DF2A8A809A}"/>
              </a:ext>
            </a:extLst>
          </p:cNvPr>
          <p:cNvCxnSpPr>
            <a:cxnSpLocks/>
            <a:stCxn id="454" idx="2"/>
            <a:endCxn id="435" idx="0"/>
          </p:cNvCxnSpPr>
          <p:nvPr/>
        </p:nvCxnSpPr>
        <p:spPr>
          <a:xfrm flipH="1">
            <a:off x="6969080" y="4564422"/>
            <a:ext cx="929" cy="786912"/>
          </a:xfrm>
          <a:prstGeom prst="straightConnector1">
            <a:avLst/>
          </a:prstGeom>
          <a:noFill/>
          <a:ln w="12700" cap="flat" cmpd="sng" algn="ctr">
            <a:solidFill>
              <a:srgbClr val="FFC000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055453-6FFB-CEAF-0041-0F3527F6D32F}"/>
              </a:ext>
            </a:extLst>
          </p:cNvPr>
          <p:cNvCxnSpPr>
            <a:cxnSpLocks/>
            <a:endCxn id="411" idx="0"/>
          </p:cNvCxnSpPr>
          <p:nvPr/>
        </p:nvCxnSpPr>
        <p:spPr>
          <a:xfrm>
            <a:off x="4326610" y="3487026"/>
            <a:ext cx="1507" cy="277731"/>
          </a:xfrm>
          <a:prstGeom prst="straightConnector1">
            <a:avLst/>
          </a:prstGeom>
          <a:noFill/>
          <a:ln w="12700" cap="flat" cmpd="sng" algn="ctr">
            <a:solidFill>
              <a:srgbClr val="FF660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A63E2E1-BB16-02E5-1E45-BF7BFFCB4031}"/>
              </a:ext>
            </a:extLst>
          </p:cNvPr>
          <p:cNvSpPr txBox="1"/>
          <p:nvPr/>
        </p:nvSpPr>
        <p:spPr>
          <a:xfrm>
            <a:off x="4331805" y="3547982"/>
            <a:ext cx="1177961" cy="1384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RAG-based queries</a:t>
            </a:r>
          </a:p>
        </p:txBody>
      </p:sp>
      <p:sp>
        <p:nvSpPr>
          <p:cNvPr id="35" name="Rectangle: Rounded Corners 79">
            <a:extLst>
              <a:ext uri="{FF2B5EF4-FFF2-40B4-BE49-F238E27FC236}">
                <a16:creationId xmlns:a16="http://schemas.microsoft.com/office/drawing/2014/main" id="{D61F990E-21A7-6B74-6CCA-8489B3726102}"/>
              </a:ext>
            </a:extLst>
          </p:cNvPr>
          <p:cNvSpPr/>
          <p:nvPr/>
        </p:nvSpPr>
        <p:spPr bwMode="auto">
          <a:xfrm>
            <a:off x="2189087" y="5064555"/>
            <a:ext cx="1522258" cy="998973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F64CA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InfluxDB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1DA36F-F3B4-3745-4FAB-CA5D8BBF4632}"/>
              </a:ext>
            </a:extLst>
          </p:cNvPr>
          <p:cNvCxnSpPr>
            <a:cxnSpLocks/>
            <a:stCxn id="38" idx="2"/>
            <a:endCxn id="9" idx="0"/>
          </p:cNvCxnSpPr>
          <p:nvPr/>
        </p:nvCxnSpPr>
        <p:spPr>
          <a:xfrm flipH="1">
            <a:off x="10902574" y="5451812"/>
            <a:ext cx="1" cy="421035"/>
          </a:xfrm>
          <a:prstGeom prst="straightConnector1">
            <a:avLst/>
          </a:prstGeom>
          <a:noFill/>
          <a:ln w="12700" cap="flat" cmpd="sng" algn="ctr">
            <a:solidFill>
              <a:srgbClr val="FFC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28" name="Rectangle: Rounded Corners 79">
            <a:extLst>
              <a:ext uri="{FF2B5EF4-FFF2-40B4-BE49-F238E27FC236}">
                <a16:creationId xmlns:a16="http://schemas.microsoft.com/office/drawing/2014/main" id="{60A8990E-1BC6-F46B-064F-BD90E0E128F0}"/>
              </a:ext>
            </a:extLst>
          </p:cNvPr>
          <p:cNvSpPr/>
          <p:nvPr/>
        </p:nvSpPr>
        <p:spPr bwMode="auto">
          <a:xfrm>
            <a:off x="2381047" y="5482864"/>
            <a:ext cx="1151424" cy="458228"/>
          </a:xfrm>
          <a:prstGeom prst="roundRect">
            <a:avLst>
              <a:gd name="adj" fmla="val 4645"/>
            </a:avLst>
          </a:prstGeom>
          <a:solidFill>
            <a:srgbClr val="1E1E20"/>
          </a:solidFill>
          <a:ln w="12700" cap="flat" cmpd="sng" algn="ctr">
            <a:solidFill>
              <a:srgbClr val="F64CA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Industrial asset telemetry data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9E75EB-DD87-3AAF-1EBA-8588FDF3F9D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241952" y="5110072"/>
            <a:ext cx="274320" cy="27432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C349E5-A703-247C-3531-3D6E6E299B8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33632" y="5113556"/>
            <a:ext cx="274320" cy="27432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3EB46F-30F0-15A4-F7F7-33D322A59E90}"/>
              </a:ext>
            </a:extLst>
          </p:cNvPr>
          <p:cNvGrpSpPr/>
          <p:nvPr/>
        </p:nvGrpSpPr>
        <p:grpSpPr>
          <a:xfrm>
            <a:off x="10097390" y="4312494"/>
            <a:ext cx="1610029" cy="357758"/>
            <a:chOff x="10117416" y="2879394"/>
            <a:chExt cx="1610029" cy="35775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9AAACA9-2D97-0759-69DF-0D1C69E08014}"/>
                </a:ext>
              </a:extLst>
            </p:cNvPr>
            <p:cNvSpPr/>
            <p:nvPr/>
          </p:nvSpPr>
          <p:spPr bwMode="auto">
            <a:xfrm>
              <a:off x="10117416" y="2879394"/>
              <a:ext cx="1610029" cy="35775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Power BI dashboards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4C4A88D-A738-6990-8957-32BCF98E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0133219" y="2921113"/>
              <a:ext cx="274320" cy="274320"/>
            </a:xfrm>
            <a:prstGeom prst="rect">
              <a:avLst/>
            </a:prstGeom>
          </p:spPr>
        </p:pic>
      </p:grpSp>
      <p:pic>
        <p:nvPicPr>
          <p:cNvPr id="21" name="Picture 2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6F56989-3FA2-01FD-98C3-547E94972D2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35" y="1856644"/>
            <a:ext cx="879944" cy="315020"/>
          </a:xfrm>
          <a:prstGeom prst="rect">
            <a:avLst/>
          </a:prstGeom>
        </p:spPr>
      </p:pic>
      <p:sp>
        <p:nvSpPr>
          <p:cNvPr id="29" name="Rectangle: Rounded Corners 156">
            <a:extLst>
              <a:ext uri="{FF2B5EF4-FFF2-40B4-BE49-F238E27FC236}">
                <a16:creationId xmlns:a16="http://schemas.microsoft.com/office/drawing/2014/main" id="{48D6BCB4-F96D-215C-EEAE-2425C4DA74CF}"/>
              </a:ext>
            </a:extLst>
          </p:cNvPr>
          <p:cNvSpPr/>
          <p:nvPr/>
        </p:nvSpPr>
        <p:spPr bwMode="auto">
          <a:xfrm>
            <a:off x="9943947" y="1782008"/>
            <a:ext cx="1915919" cy="1945249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AI Services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0626AB-75C9-0564-9C4F-878E4248FAA7}"/>
              </a:ext>
            </a:extLst>
          </p:cNvPr>
          <p:cNvGrpSpPr/>
          <p:nvPr/>
        </p:nvGrpSpPr>
        <p:grpSpPr>
          <a:xfrm>
            <a:off x="10295351" y="2181371"/>
            <a:ext cx="1230320" cy="1463144"/>
            <a:chOff x="10343828" y="2181124"/>
            <a:chExt cx="1230320" cy="1463144"/>
          </a:xfrm>
        </p:grpSpPr>
        <p:sp>
          <p:nvSpPr>
            <p:cNvPr id="468" name="Rectangle: Rounded Corners 156">
              <a:extLst>
                <a:ext uri="{FF2B5EF4-FFF2-40B4-BE49-F238E27FC236}">
                  <a16:creationId xmlns:a16="http://schemas.microsoft.com/office/drawing/2014/main" id="{5A659F6D-F29F-D5DD-62CE-CA1FF63F2E7A}"/>
                </a:ext>
              </a:extLst>
            </p:cNvPr>
            <p:cNvSpPr/>
            <p:nvPr/>
          </p:nvSpPr>
          <p:spPr bwMode="auto">
            <a:xfrm>
              <a:off x="10343828" y="2978302"/>
              <a:ext cx="1230319" cy="66596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OpenAI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604F80D-7FA2-5CFC-5099-321297297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788867" y="3229794"/>
              <a:ext cx="365760" cy="365760"/>
            </a:xfrm>
            <a:prstGeom prst="rect">
              <a:avLst/>
            </a:prstGeom>
          </p:spPr>
        </p:pic>
        <p:sp>
          <p:nvSpPr>
            <p:cNvPr id="472" name="Rectangle: Rounded Corners 156">
              <a:extLst>
                <a:ext uri="{FF2B5EF4-FFF2-40B4-BE49-F238E27FC236}">
                  <a16:creationId xmlns:a16="http://schemas.microsoft.com/office/drawing/2014/main" id="{A3922A92-8D31-676B-5F13-C16421273453}"/>
                </a:ext>
              </a:extLst>
            </p:cNvPr>
            <p:cNvSpPr/>
            <p:nvPr/>
          </p:nvSpPr>
          <p:spPr bwMode="auto">
            <a:xfrm>
              <a:off x="10343829" y="2181124"/>
              <a:ext cx="1230319" cy="664284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AI Speech</a:t>
              </a: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C3686407-13E7-C706-D479-F33D46DB7B8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970449" y="1843653"/>
            <a:ext cx="365760" cy="365760"/>
          </a:xfrm>
          <a:prstGeom prst="rect">
            <a:avLst/>
          </a:prstGeom>
        </p:spPr>
      </p:pic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1575D314-04BB-7C95-A0E9-C7B10E0048DA}"/>
              </a:ext>
            </a:extLst>
          </p:cNvPr>
          <p:cNvCxnSpPr>
            <a:cxnSpLocks/>
            <a:stCxn id="401" idx="3"/>
            <a:endCxn id="472" idx="1"/>
          </p:cNvCxnSpPr>
          <p:nvPr/>
        </p:nvCxnSpPr>
        <p:spPr>
          <a:xfrm>
            <a:off x="5318733" y="2512877"/>
            <a:ext cx="4976619" cy="636"/>
          </a:xfrm>
          <a:prstGeom prst="straightConnector1">
            <a:avLst/>
          </a:prstGeom>
          <a:noFill/>
          <a:ln w="12700" cap="flat" cmpd="sng" algn="ctr">
            <a:solidFill>
              <a:srgbClr val="FFFFFF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4A67E78C-0B1E-485B-1AE1-982F1DE7F6C1}"/>
              </a:ext>
            </a:extLst>
          </p:cNvPr>
          <p:cNvCxnSpPr>
            <a:cxnSpLocks/>
            <a:stCxn id="406" idx="3"/>
            <a:endCxn id="468" idx="1"/>
          </p:cNvCxnSpPr>
          <p:nvPr/>
        </p:nvCxnSpPr>
        <p:spPr>
          <a:xfrm>
            <a:off x="5318733" y="3308699"/>
            <a:ext cx="4976618" cy="2833"/>
          </a:xfrm>
          <a:prstGeom prst="straightConnector1">
            <a:avLst/>
          </a:prstGeom>
          <a:noFill/>
          <a:ln w="12700" cap="flat" cmpd="sng" algn="ctr">
            <a:solidFill>
              <a:srgbClr val="FFFFFF"/>
            </a:solidFill>
            <a:prstDash val="solid"/>
            <a:headEnd type="triangle"/>
            <a:tailEnd type="triangle"/>
          </a:ln>
          <a:effectLst/>
        </p:spPr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2F16DDFC-50F2-7589-BBE7-6826E4CA008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733400" y="242780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6B673-F1C9-C9C0-1FA4-44CD6A3E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3FA0-F4C6-7155-DF34-CB2C0187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1294953" cy="367858"/>
          </a:xfrm>
        </p:spPr>
        <p:txBody>
          <a:bodyPr/>
          <a:lstStyle/>
          <a:p>
            <a:r>
              <a:rPr lang="en-US"/>
              <a:t>Jumpstart Cerebral – </a:t>
            </a:r>
            <a:r>
              <a:rPr lang="en-US" sz="2400">
                <a:latin typeface="Segoe UI Semibold (Headings)"/>
              </a:rPr>
              <a:t>Decision tree architecture</a:t>
            </a:r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29E30-749F-444C-0F31-FE45737AF072}"/>
              </a:ext>
            </a:extLst>
          </p:cNvPr>
          <p:cNvGrpSpPr/>
          <p:nvPr/>
        </p:nvGrpSpPr>
        <p:grpSpPr>
          <a:xfrm>
            <a:off x="152220" y="708429"/>
            <a:ext cx="11887560" cy="6075064"/>
            <a:chOff x="152220" y="708429"/>
            <a:chExt cx="11887560" cy="607506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173F9C8-EF4F-C353-1FB9-C1FCFA703019}"/>
                </a:ext>
              </a:extLst>
            </p:cNvPr>
            <p:cNvSpPr/>
            <p:nvPr/>
          </p:nvSpPr>
          <p:spPr bwMode="auto">
            <a:xfrm>
              <a:off x="152220" y="1754099"/>
              <a:ext cx="11887560" cy="5029394"/>
            </a:xfrm>
            <a:prstGeom prst="roundRect">
              <a:avLst>
                <a:gd name="adj" fmla="val 1073"/>
              </a:avLst>
            </a:prstGeom>
            <a:solidFill>
              <a:srgbClr val="1E1E2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18288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" name="Rectangle: Rounded Corners 38">
              <a:extLst>
                <a:ext uri="{FF2B5EF4-FFF2-40B4-BE49-F238E27FC236}">
                  <a16:creationId xmlns:a16="http://schemas.microsoft.com/office/drawing/2014/main" id="{43A3F404-14FA-783E-0A9C-42CC5453E7EC}"/>
                </a:ext>
              </a:extLst>
            </p:cNvPr>
            <p:cNvSpPr/>
            <p:nvPr/>
          </p:nvSpPr>
          <p:spPr bwMode="auto">
            <a:xfrm>
              <a:off x="8128567" y="5546371"/>
              <a:ext cx="3721608" cy="1144350"/>
            </a:xfrm>
            <a:prstGeom prst="roundRect">
              <a:avLst>
                <a:gd name="adj" fmla="val 4645"/>
              </a:avLst>
            </a:prstGeom>
            <a:solidFill>
              <a:srgbClr val="D7D2CB">
                <a:lumMod val="10000"/>
              </a:srgbClr>
            </a:solidFill>
            <a:ln w="12700" cap="flat" cmpd="sng" algn="ctr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General (OpenAI RAG-based query)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The query is sent to the backend at the edge, </a:t>
              </a:r>
              <a:r>
                <a: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VectorDB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queries are executed, and LLM vector search results are integrated with the user’s query to generate a comprehensive response</a:t>
              </a:r>
            </a:p>
          </p:txBody>
        </p:sp>
        <p:sp>
          <p:nvSpPr>
            <p:cNvPr id="5" name="Rectangle: Rounded Corners 41">
              <a:extLst>
                <a:ext uri="{FF2B5EF4-FFF2-40B4-BE49-F238E27FC236}">
                  <a16:creationId xmlns:a16="http://schemas.microsoft.com/office/drawing/2014/main" id="{2A91DDB4-8B62-BD2F-DF89-5FB175D7ACC9}"/>
                </a:ext>
              </a:extLst>
            </p:cNvPr>
            <p:cNvSpPr/>
            <p:nvPr/>
          </p:nvSpPr>
          <p:spPr bwMode="auto">
            <a:xfrm>
              <a:off x="345139" y="5546371"/>
              <a:ext cx="3718650" cy="1144350"/>
            </a:xfrm>
            <a:prstGeom prst="roundRect">
              <a:avLst>
                <a:gd name="adj" fmla="val 4645"/>
              </a:avLst>
            </a:prstGeom>
            <a:solidFill>
              <a:srgbClr val="D7D2CB">
                <a:lumMod val="10000"/>
              </a:srgbClr>
            </a:solidFill>
            <a:ln w="12700" cap="flat" cmpd="sng" algn="ctr">
              <a:solidFill>
                <a:srgbClr val="F64CA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Near Real time data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The question is converted into an Influx Query Language (</a:t>
              </a:r>
              <a:r>
                <a:rPr kumimoji="0" lang="en-US" sz="1100" b="0" i="1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InfluxQL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) query, which then is executed against InfluxDB to retrieve the necessary data</a:t>
              </a:r>
            </a:p>
          </p:txBody>
        </p:sp>
        <p:sp>
          <p:nvSpPr>
            <p:cNvPr id="6" name="Rectangle: Rounded Corners 38">
              <a:extLst>
                <a:ext uri="{FF2B5EF4-FFF2-40B4-BE49-F238E27FC236}">
                  <a16:creationId xmlns:a16="http://schemas.microsoft.com/office/drawing/2014/main" id="{6D223044-F4E4-9400-7C7F-D93182679689}"/>
                </a:ext>
              </a:extLst>
            </p:cNvPr>
            <p:cNvSpPr/>
            <p:nvPr/>
          </p:nvSpPr>
          <p:spPr bwMode="auto">
            <a:xfrm>
              <a:off x="4235374" y="5546371"/>
              <a:ext cx="3721608" cy="1144350"/>
            </a:xfrm>
            <a:prstGeom prst="roundRect">
              <a:avLst>
                <a:gd name="adj" fmla="val 4645"/>
              </a:avLst>
            </a:prstGeom>
            <a:solidFill>
              <a:srgbClr val="D7D2CB">
                <a:lumMod val="10000"/>
              </a:srgbClr>
            </a:solidFill>
            <a:ln w="12700" cap="flat" cmpd="sng" algn="ctr">
              <a:solidFill>
                <a:srgbClr val="27F3E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Relational-based data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The question is converted into a SQL query, which then is executed against SQL DB to retrieve the necessary data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53BFD5-4862-D60E-983A-70EE6C7F1955}"/>
                </a:ext>
              </a:extLst>
            </p:cNvPr>
            <p:cNvGrpSpPr/>
            <p:nvPr/>
          </p:nvGrpSpPr>
          <p:grpSpPr>
            <a:xfrm>
              <a:off x="344960" y="2301174"/>
              <a:ext cx="11502079" cy="896112"/>
              <a:chOff x="361736" y="1673501"/>
              <a:chExt cx="11502079" cy="896112"/>
            </a:xfrm>
            <a:solidFill>
              <a:srgbClr val="1E1E20"/>
            </a:solidFill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14DF7AC-A976-588B-FE57-D97306C696E2}"/>
                  </a:ext>
                </a:extLst>
              </p:cNvPr>
              <p:cNvSpPr/>
              <p:nvPr/>
            </p:nvSpPr>
            <p:spPr bwMode="auto">
              <a:xfrm>
                <a:off x="361736" y="1673501"/>
                <a:ext cx="11502079" cy="896112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Cerebral common use-cases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FA63087-9C49-7DD0-E80A-75D9BF1CC1EF}"/>
                  </a:ext>
                </a:extLst>
              </p:cNvPr>
              <p:cNvGrpSpPr/>
              <p:nvPr/>
            </p:nvGrpSpPr>
            <p:grpSpPr>
              <a:xfrm>
                <a:off x="679605" y="1950050"/>
                <a:ext cx="10866703" cy="500638"/>
                <a:chOff x="479386" y="1950050"/>
                <a:chExt cx="10866703" cy="500638"/>
              </a:xfrm>
              <a:grpFill/>
            </p:grpSpPr>
            <p:sp>
              <p:nvSpPr>
                <p:cNvPr id="10" name="Rectangle: Rounded Corners 41">
                  <a:extLst>
                    <a:ext uri="{FF2B5EF4-FFF2-40B4-BE49-F238E27FC236}">
                      <a16:creationId xmlns:a16="http://schemas.microsoft.com/office/drawing/2014/main" id="{C7D3FC97-0726-225D-82C7-D11D949266A9}"/>
                    </a:ext>
                  </a:extLst>
                </p:cNvPr>
                <p:cNvSpPr/>
                <p:nvPr/>
              </p:nvSpPr>
              <p:spPr bwMode="auto">
                <a:xfrm>
                  <a:off x="479386" y="1950050"/>
                  <a:ext cx="2103851" cy="500638"/>
                </a:xfrm>
                <a:prstGeom prst="roundRect">
                  <a:avLst>
                    <a:gd name="adj" fmla="val 4645"/>
                  </a:avLst>
                </a:prstGeom>
                <a:grpFill/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Triggers proactive alerts based on inventory shortage, operational outages, etc.</a:t>
                  </a:r>
                </a:p>
              </p:txBody>
            </p:sp>
            <p:sp>
              <p:nvSpPr>
                <p:cNvPr id="11" name="Rectangle: Rounded Corners 41">
                  <a:extLst>
                    <a:ext uri="{FF2B5EF4-FFF2-40B4-BE49-F238E27FC236}">
                      <a16:creationId xmlns:a16="http://schemas.microsoft.com/office/drawing/2014/main" id="{94A32D16-3626-5159-9B49-2A859F21D5FC}"/>
                    </a:ext>
                  </a:extLst>
                </p:cNvPr>
                <p:cNvSpPr/>
                <p:nvPr/>
              </p:nvSpPr>
              <p:spPr bwMode="auto">
                <a:xfrm>
                  <a:off x="2670099" y="1950050"/>
                  <a:ext cx="2103851" cy="500638"/>
                </a:xfrm>
                <a:prstGeom prst="roundRect">
                  <a:avLst>
                    <a:gd name="adj" fmla="val 4645"/>
                  </a:avLst>
                </a:prstGeom>
                <a:grpFill/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Prepopulate work items, </a:t>
                  </a:r>
                  <a:b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orders, etc.</a:t>
                  </a:r>
                </a:p>
              </p:txBody>
            </p:sp>
            <p:sp>
              <p:nvSpPr>
                <p:cNvPr id="12" name="Rectangle: Rounded Corners 41">
                  <a:extLst>
                    <a:ext uri="{FF2B5EF4-FFF2-40B4-BE49-F238E27FC236}">
                      <a16:creationId xmlns:a16="http://schemas.microsoft.com/office/drawing/2014/main" id="{FFE30AA0-3A0F-F1C2-F86C-E5E9437259E5}"/>
                    </a:ext>
                  </a:extLst>
                </p:cNvPr>
                <p:cNvSpPr/>
                <p:nvPr/>
              </p:nvSpPr>
              <p:spPr bwMode="auto">
                <a:xfrm>
                  <a:off x="4860812" y="1950050"/>
                  <a:ext cx="2103851" cy="500638"/>
                </a:xfrm>
                <a:prstGeom prst="roundRect">
                  <a:avLst>
                    <a:gd name="adj" fmla="val 4645"/>
                  </a:avLst>
                </a:prstGeom>
                <a:grpFill/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Trigger alerts based on assets (equipment) operational state</a:t>
                  </a:r>
                </a:p>
              </p:txBody>
            </p:sp>
            <p:sp>
              <p:nvSpPr>
                <p:cNvPr id="13" name="Rectangle: Rounded Corners 41">
                  <a:extLst>
                    <a:ext uri="{FF2B5EF4-FFF2-40B4-BE49-F238E27FC236}">
                      <a16:creationId xmlns:a16="http://schemas.microsoft.com/office/drawing/2014/main" id="{B0BC88B1-35C0-341A-E69D-AB49AE9F9F2A}"/>
                    </a:ext>
                  </a:extLst>
                </p:cNvPr>
                <p:cNvSpPr/>
                <p:nvPr/>
              </p:nvSpPr>
              <p:spPr bwMode="auto">
                <a:xfrm>
                  <a:off x="7051525" y="1950050"/>
                  <a:ext cx="2103851" cy="500638"/>
                </a:xfrm>
                <a:prstGeom prst="roundRect">
                  <a:avLst>
                    <a:gd name="adj" fmla="val 4645"/>
                  </a:avLst>
                </a:prstGeom>
                <a:grpFill/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Errors summary</a:t>
                  </a:r>
                </a:p>
              </p:txBody>
            </p:sp>
            <p:sp>
              <p:nvSpPr>
                <p:cNvPr id="14" name="Rectangle: Rounded Corners 41">
                  <a:extLst>
                    <a:ext uri="{FF2B5EF4-FFF2-40B4-BE49-F238E27FC236}">
                      <a16:creationId xmlns:a16="http://schemas.microsoft.com/office/drawing/2014/main" id="{053B579B-7D65-C726-7AE4-65CB75A7DA7F}"/>
                    </a:ext>
                  </a:extLst>
                </p:cNvPr>
                <p:cNvSpPr/>
                <p:nvPr/>
              </p:nvSpPr>
              <p:spPr bwMode="auto">
                <a:xfrm>
                  <a:off x="9242238" y="1950050"/>
                  <a:ext cx="2103851" cy="500638"/>
                </a:xfrm>
                <a:prstGeom prst="roundRect">
                  <a:avLst>
                    <a:gd name="adj" fmla="val 4645"/>
                  </a:avLst>
                </a:prstGeom>
                <a:grpFill/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Assist resolving issues using natural language</a:t>
                  </a:r>
                </a:p>
              </p:txBody>
            </p:sp>
          </p:grp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DD15BDA-2F74-2C7F-097E-9E07842F72B8}"/>
                </a:ext>
              </a:extLst>
            </p:cNvPr>
            <p:cNvSpPr/>
            <p:nvPr/>
          </p:nvSpPr>
          <p:spPr bwMode="auto">
            <a:xfrm>
              <a:off x="345139" y="3568744"/>
              <a:ext cx="11502079" cy="897376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Cerebral execution methods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89C83F8-B174-BC16-F743-8CCEAB654B5B}"/>
                </a:ext>
              </a:extLst>
            </p:cNvPr>
            <p:cNvGrpSpPr/>
            <p:nvPr/>
          </p:nvGrpSpPr>
          <p:grpSpPr>
            <a:xfrm>
              <a:off x="755786" y="3879581"/>
              <a:ext cx="10680784" cy="486166"/>
              <a:chOff x="344959" y="3552599"/>
              <a:chExt cx="10680784" cy="547652"/>
            </a:xfrm>
            <a:solidFill>
              <a:srgbClr val="1E1E20"/>
            </a:solidFill>
          </p:grpSpPr>
          <p:sp>
            <p:nvSpPr>
              <p:cNvPr id="17" name="Rectangle: Rounded Corners 41">
                <a:extLst>
                  <a:ext uri="{FF2B5EF4-FFF2-40B4-BE49-F238E27FC236}">
                    <a16:creationId xmlns:a16="http://schemas.microsoft.com/office/drawing/2014/main" id="{8138F032-D88F-AB48-1FB5-9ED09CFFFFE0}"/>
                  </a:ext>
                </a:extLst>
              </p:cNvPr>
              <p:cNvSpPr/>
              <p:nvPr/>
            </p:nvSpPr>
            <p:spPr bwMode="auto">
              <a:xfrm>
                <a:off x="344959" y="3552599"/>
                <a:ext cx="5282384" cy="547652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Proactive recommendation and alerts engine</a:t>
                </a:r>
                <a:b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b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“Give me the products that are low on inventory”</a:t>
                </a:r>
              </a:p>
            </p:txBody>
          </p:sp>
          <p:sp>
            <p:nvSpPr>
              <p:cNvPr id="18" name="Rectangle: Rounded Corners 41">
                <a:extLst>
                  <a:ext uri="{FF2B5EF4-FFF2-40B4-BE49-F238E27FC236}">
                    <a16:creationId xmlns:a16="http://schemas.microsoft.com/office/drawing/2014/main" id="{E4CACCF2-8C6E-AE05-63CA-5AC873F628BE}"/>
                  </a:ext>
                </a:extLst>
              </p:cNvPr>
              <p:cNvSpPr/>
              <p:nvPr/>
            </p:nvSpPr>
            <p:spPr bwMode="auto">
              <a:xfrm>
                <a:off x="5743359" y="3552599"/>
                <a:ext cx="5282384" cy="547652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Natural Language queries</a:t>
                </a: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A1F30D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“Help me to troubleshooting the “Hotmelt” sensor in Fridge-2 factory line”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088258-441F-5515-F7F8-82AF4AC77525}"/>
                </a:ext>
              </a:extLst>
            </p:cNvPr>
            <p:cNvSpPr txBox="1"/>
            <p:nvPr/>
          </p:nvSpPr>
          <p:spPr>
            <a:xfrm>
              <a:off x="5952667" y="3213311"/>
              <a:ext cx="2289578" cy="338554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Bi-directional query workflow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87AF95-8B15-13F3-8EA9-D175654929C2}"/>
                </a:ext>
              </a:extLst>
            </p:cNvPr>
            <p:cNvCxnSpPr>
              <a:cxnSpLocks/>
              <a:stCxn id="8" idx="2"/>
              <a:endCxn id="15" idx="0"/>
            </p:cNvCxnSpPr>
            <p:nvPr/>
          </p:nvCxnSpPr>
          <p:spPr>
            <a:xfrm>
              <a:off x="6096000" y="3197286"/>
              <a:ext cx="179" cy="371458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5550E4F-EE79-450C-AA6B-B810FF360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0932" y="5638802"/>
              <a:ext cx="274320" cy="274320"/>
            </a:xfrm>
            <a:prstGeom prst="rect">
              <a:avLst/>
            </a:prstGeom>
          </p:spPr>
        </p:pic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1BC1AC4-136C-1036-C854-AE21293B8D1D}"/>
                </a:ext>
              </a:extLst>
            </p:cNvPr>
            <p:cNvSpPr/>
            <p:nvPr/>
          </p:nvSpPr>
          <p:spPr bwMode="auto">
            <a:xfrm>
              <a:off x="5038790" y="4784522"/>
              <a:ext cx="2114775" cy="437840"/>
            </a:xfrm>
            <a:prstGeom prst="diamond">
              <a:avLst/>
            </a:prstGeom>
            <a:solidFill>
              <a:srgbClr val="D2D2D2">
                <a:lumMod val="25000"/>
              </a:srgb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Classification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DD9716-F980-FD7E-3261-9EB2706F1033}"/>
                </a:ext>
              </a:extLst>
            </p:cNvPr>
            <p:cNvCxnSpPr>
              <a:cxnSpLocks/>
              <a:stCxn id="15" idx="2"/>
              <a:endCxn id="24" idx="0"/>
            </p:cNvCxnSpPr>
            <p:nvPr/>
          </p:nvCxnSpPr>
          <p:spPr>
            <a:xfrm flipH="1">
              <a:off x="6096178" y="4466120"/>
              <a:ext cx="1" cy="318402"/>
            </a:xfrm>
            <a:prstGeom prst="straightConnector1">
              <a:avLst/>
            </a:prstGeom>
            <a:noFill/>
            <a:ln w="12700" cap="flat" cmpd="sng" algn="ctr">
              <a:solidFill>
                <a:srgbClr val="98E40E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C5AF06-4C04-571A-FC82-8F69C78344E4}"/>
                </a:ext>
              </a:extLst>
            </p:cNvPr>
            <p:cNvCxnSpPr>
              <a:cxnSpLocks/>
              <a:stCxn id="24" idx="2"/>
              <a:endCxn id="6" idx="0"/>
            </p:cNvCxnSpPr>
            <p:nvPr/>
          </p:nvCxnSpPr>
          <p:spPr>
            <a:xfrm>
              <a:off x="6096178" y="5222362"/>
              <a:ext cx="0" cy="324009"/>
            </a:xfrm>
            <a:prstGeom prst="straightConnector1">
              <a:avLst/>
            </a:prstGeom>
            <a:noFill/>
            <a:ln w="12700" cap="flat" cmpd="sng" algn="ctr">
              <a:solidFill>
                <a:srgbClr val="27F3EE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D64C147-BD9C-41DA-185F-FE4516A6BDF3}"/>
                </a:ext>
              </a:extLst>
            </p:cNvPr>
            <p:cNvCxnSpPr>
              <a:cxnSpLocks/>
              <a:stCxn id="5" idx="0"/>
              <a:endCxn id="24" idx="1"/>
            </p:cNvCxnSpPr>
            <p:nvPr/>
          </p:nvCxnSpPr>
          <p:spPr>
            <a:xfrm rot="5400000" flipH="1" flipV="1">
              <a:off x="3350163" y="3857744"/>
              <a:ext cx="542929" cy="2834326"/>
            </a:xfrm>
            <a:prstGeom prst="bentConnector2">
              <a:avLst/>
            </a:prstGeom>
            <a:noFill/>
            <a:ln w="12700" cap="flat" cmpd="sng" algn="ctr">
              <a:solidFill>
                <a:srgbClr val="F64CA1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037A0D4-7A68-AD6D-95BF-002800B33432}"/>
                </a:ext>
              </a:extLst>
            </p:cNvPr>
            <p:cNvCxnSpPr>
              <a:cxnSpLocks/>
              <a:stCxn id="4" idx="0"/>
              <a:endCxn id="24" idx="3"/>
            </p:cNvCxnSpPr>
            <p:nvPr/>
          </p:nvCxnSpPr>
          <p:spPr>
            <a:xfrm rot="16200000" flipV="1">
              <a:off x="8300004" y="3857004"/>
              <a:ext cx="542929" cy="2835806"/>
            </a:xfrm>
            <a:prstGeom prst="bentConnector2">
              <a:avLst/>
            </a:prstGeom>
            <a:noFill/>
            <a:ln w="12700" cap="flat" cmpd="sng" algn="ctr">
              <a:solidFill>
                <a:srgbClr val="FF66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99EBF0-FBE0-0161-4E49-1FCD95BA9EDF}"/>
                </a:ext>
              </a:extLst>
            </p:cNvPr>
            <p:cNvSpPr txBox="1"/>
            <p:nvPr/>
          </p:nvSpPr>
          <p:spPr>
            <a:xfrm>
              <a:off x="6095690" y="4460513"/>
              <a:ext cx="1320347" cy="353943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A1F3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RAG-based query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06BBA-51DF-E2B1-414D-8E4BAB093315}"/>
                </a:ext>
              </a:extLst>
            </p:cNvPr>
            <p:cNvSpPr txBox="1"/>
            <p:nvPr/>
          </p:nvSpPr>
          <p:spPr>
            <a:xfrm>
              <a:off x="2862342" y="4967693"/>
              <a:ext cx="1517090" cy="338554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64CA1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Near real-time data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D18ECD-83DD-E014-5734-88DF8340FEB9}"/>
                </a:ext>
              </a:extLst>
            </p:cNvPr>
            <p:cNvSpPr txBox="1"/>
            <p:nvPr/>
          </p:nvSpPr>
          <p:spPr>
            <a:xfrm>
              <a:off x="6096000" y="5199909"/>
              <a:ext cx="939812" cy="338554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27F3EE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Static data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2B83F1-8FF1-09B0-3D04-6460ED4F53C1}"/>
                </a:ext>
              </a:extLst>
            </p:cNvPr>
            <p:cNvSpPr txBox="1"/>
            <p:nvPr/>
          </p:nvSpPr>
          <p:spPr>
            <a:xfrm>
              <a:off x="7812923" y="4969683"/>
              <a:ext cx="1517090" cy="338554"/>
            </a:xfrm>
            <a:prstGeom prst="rect">
              <a:avLst/>
            </a:prstGeom>
            <a:noFill/>
          </p:spPr>
          <p:txBody>
            <a:bodyPr wrap="square" lIns="91440" tIns="91440" rIns="91440" bIns="91440" anchor="ctr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BE2FF1"/>
                  </a:solidFill>
                  <a:effectLst/>
                  <a:uLnTx/>
                  <a:uFillTx/>
                  <a:latin typeface="Segoe UI Semibold (Headings)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Document data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4520CB9-3D0D-2C07-6E59-580C746DD90F}"/>
                </a:ext>
              </a:extLst>
            </p:cNvPr>
            <p:cNvGrpSpPr/>
            <p:nvPr/>
          </p:nvGrpSpPr>
          <p:grpSpPr>
            <a:xfrm>
              <a:off x="1548826" y="708429"/>
              <a:ext cx="1392840" cy="766260"/>
              <a:chOff x="2165742" y="602208"/>
              <a:chExt cx="1392840" cy="766260"/>
            </a:xfrm>
          </p:grpSpPr>
          <p:pic>
            <p:nvPicPr>
              <p:cNvPr id="35" name="Graphic 34" descr="User outline">
                <a:extLst>
                  <a:ext uri="{FF2B5EF4-FFF2-40B4-BE49-F238E27FC236}">
                    <a16:creationId xmlns:a16="http://schemas.microsoft.com/office/drawing/2014/main" id="{5E25CEED-60EA-437D-1F1B-2ECB84618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93564" y="602208"/>
                <a:ext cx="548640" cy="54864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A88432-93A0-A3D2-E1FB-AE202B14D042}"/>
                  </a:ext>
                </a:extLst>
              </p:cNvPr>
              <p:cNvSpPr txBox="1"/>
              <p:nvPr/>
            </p:nvSpPr>
            <p:spPr>
              <a:xfrm>
                <a:off x="2165742" y="1029914"/>
                <a:ext cx="1392840" cy="338554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sp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BE2FF1"/>
                    </a:solidFill>
                    <a:effectLst/>
                    <a:uLnTx/>
                    <a:uFillTx/>
                    <a:latin typeface="Segoe UI Semibold (Headings)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Store Manager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D82556-08A2-A598-BB66-B330524BD8C7}"/>
                </a:ext>
              </a:extLst>
            </p:cNvPr>
            <p:cNvGrpSpPr/>
            <p:nvPr/>
          </p:nvGrpSpPr>
          <p:grpSpPr>
            <a:xfrm>
              <a:off x="5399579" y="711636"/>
              <a:ext cx="1392840" cy="766260"/>
              <a:chOff x="2165742" y="602208"/>
              <a:chExt cx="1392840" cy="766260"/>
            </a:xfrm>
          </p:grpSpPr>
          <p:pic>
            <p:nvPicPr>
              <p:cNvPr id="38" name="Graphic 37" descr="User outline">
                <a:extLst>
                  <a:ext uri="{FF2B5EF4-FFF2-40B4-BE49-F238E27FC236}">
                    <a16:creationId xmlns:a16="http://schemas.microsoft.com/office/drawing/2014/main" id="{CBED0E00-9742-1239-E229-89E3545D8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93564" y="602208"/>
                <a:ext cx="548640" cy="54864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B9F741-D062-FB0D-7AFB-1EECB9198E96}"/>
                  </a:ext>
                </a:extLst>
              </p:cNvPr>
              <p:cNvSpPr txBox="1"/>
              <p:nvPr/>
            </p:nvSpPr>
            <p:spPr>
              <a:xfrm>
                <a:off x="2165742" y="1029914"/>
                <a:ext cx="1392840" cy="338554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sp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BE2FF1"/>
                    </a:solidFill>
                    <a:effectLst/>
                    <a:uLnTx/>
                    <a:uFillTx/>
                    <a:latin typeface="Segoe UI Semibold (Headings)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Logistics Manager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14B5D16-5ED7-45E1-587E-10B219BDBFE2}"/>
                </a:ext>
              </a:extLst>
            </p:cNvPr>
            <p:cNvGrpSpPr/>
            <p:nvPr/>
          </p:nvGrpSpPr>
          <p:grpSpPr>
            <a:xfrm>
              <a:off x="9678154" y="708429"/>
              <a:ext cx="1392840" cy="766260"/>
              <a:chOff x="2165742" y="602208"/>
              <a:chExt cx="1392840" cy="766260"/>
            </a:xfrm>
          </p:grpSpPr>
          <p:pic>
            <p:nvPicPr>
              <p:cNvPr id="41" name="Graphic 40" descr="User outline">
                <a:extLst>
                  <a:ext uri="{FF2B5EF4-FFF2-40B4-BE49-F238E27FC236}">
                    <a16:creationId xmlns:a16="http://schemas.microsoft.com/office/drawing/2014/main" id="{33373A1E-E2E0-6A35-D436-D7E3DA02E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93564" y="602208"/>
                <a:ext cx="548640" cy="54864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7BDB47-AEC2-A01C-DB40-7D36EA95CFBD}"/>
                  </a:ext>
                </a:extLst>
              </p:cNvPr>
              <p:cNvSpPr txBox="1"/>
              <p:nvPr/>
            </p:nvSpPr>
            <p:spPr>
              <a:xfrm>
                <a:off x="2165742" y="1029914"/>
                <a:ext cx="1392840" cy="338554"/>
              </a:xfrm>
              <a:prstGeom prst="rect">
                <a:avLst/>
              </a:prstGeom>
              <a:noFill/>
            </p:spPr>
            <p:txBody>
              <a:bodyPr wrap="square" lIns="0" tIns="91440" rIns="0" bIns="91440" anchor="ctr">
                <a:sp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cap="none" spc="0" normalizeH="0" baseline="0">
                    <a:ln>
                      <a:noFill/>
                    </a:ln>
                    <a:solidFill>
                      <a:srgbClr val="BE2FF1"/>
                    </a:solidFill>
                    <a:effectLst/>
                    <a:uLnTx/>
                    <a:uFillTx/>
                    <a:latin typeface="Segoe UI Semibold (Headings)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 (Headings)"/>
                    <a:ea typeface="+mn-ea"/>
                    <a:cs typeface="+mn-cs"/>
                  </a:rPr>
                  <a:t>Operations Manager</a:t>
                </a:r>
              </a:p>
            </p:txBody>
          </p:sp>
        </p:grp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B6601C8C-8985-6477-0094-27F6D7AB7FE9}"/>
                </a:ext>
              </a:extLst>
            </p:cNvPr>
            <p:cNvCxnSpPr>
              <a:cxnSpLocks/>
              <a:stCxn id="36" idx="2"/>
              <a:endCxn id="3" idx="0"/>
            </p:cNvCxnSpPr>
            <p:nvPr/>
          </p:nvCxnSpPr>
          <p:spPr>
            <a:xfrm rot="16200000" flipH="1">
              <a:off x="4030918" y="-310983"/>
              <a:ext cx="279410" cy="385075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8DE971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55B99C2B-F39D-5989-2C64-9A01334062DD}"/>
                </a:ext>
              </a:extLst>
            </p:cNvPr>
            <p:cNvCxnSpPr>
              <a:cxnSpLocks/>
              <a:stCxn id="42" idx="2"/>
              <a:endCxn id="3" idx="0"/>
            </p:cNvCxnSpPr>
            <p:nvPr/>
          </p:nvCxnSpPr>
          <p:spPr>
            <a:xfrm rot="5400000">
              <a:off x="8095582" y="-524893"/>
              <a:ext cx="279410" cy="427857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8DE971"/>
              </a:solidFill>
              <a:prstDash val="solid"/>
              <a:headEnd type="none" w="lg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031654B-275D-3E47-1A96-EC520DDEEB96}"/>
                </a:ext>
              </a:extLst>
            </p:cNvPr>
            <p:cNvCxnSpPr>
              <a:cxnSpLocks/>
              <a:stCxn id="39" idx="2"/>
              <a:endCxn id="3" idx="0"/>
            </p:cNvCxnSpPr>
            <p:nvPr/>
          </p:nvCxnSpPr>
          <p:spPr>
            <a:xfrm>
              <a:off x="6095999" y="1477896"/>
              <a:ext cx="1" cy="276203"/>
            </a:xfrm>
            <a:prstGeom prst="straightConnector1">
              <a:avLst/>
            </a:prstGeom>
            <a:noFill/>
            <a:ln w="12700" cap="flat" cmpd="sng" algn="ctr">
              <a:solidFill>
                <a:srgbClr val="8DE971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7519FF-BE70-907B-49EE-B0D80E7B94E5}"/>
                </a:ext>
              </a:extLst>
            </p:cNvPr>
            <p:cNvSpPr txBox="1"/>
            <p:nvPr/>
          </p:nvSpPr>
          <p:spPr>
            <a:xfrm>
              <a:off x="2953110" y="1189649"/>
              <a:ext cx="2213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8DE971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Cerebral supports various industries and matching personas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5B0D639-ABEE-0C7F-E1B7-A73E56FA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10235" y="5638802"/>
              <a:ext cx="274320" cy="27432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013C729-F3F0-D109-6E1F-C575C47A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5216" y="5638802"/>
              <a:ext cx="274320" cy="274320"/>
            </a:xfrm>
            <a:prstGeom prst="rect">
              <a:avLst/>
            </a:prstGeom>
          </p:spPr>
        </p:pic>
        <p:pic>
          <p:nvPicPr>
            <p:cNvPr id="47" name="Picture 46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2F63DFC2-FCCA-6011-4C7B-78907D5F0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991" y="1788733"/>
              <a:ext cx="1295398" cy="463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B42F6-FFC6-E674-357F-CAF782DC6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156">
            <a:extLst>
              <a:ext uri="{FF2B5EF4-FFF2-40B4-BE49-F238E27FC236}">
                <a16:creationId xmlns:a16="http://schemas.microsoft.com/office/drawing/2014/main" id="{EEBFEE1E-BB06-F8BD-2DB6-65A2449E0608}"/>
              </a:ext>
            </a:extLst>
          </p:cNvPr>
          <p:cNvSpPr/>
          <p:nvPr/>
        </p:nvSpPr>
        <p:spPr bwMode="auto">
          <a:xfrm>
            <a:off x="8124637" y="902380"/>
            <a:ext cx="2829876" cy="1422351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C5A3013-6A58-5621-A98D-97275AA03922}"/>
              </a:ext>
            </a:extLst>
          </p:cNvPr>
          <p:cNvSpPr/>
          <p:nvPr/>
        </p:nvSpPr>
        <p:spPr bwMode="auto">
          <a:xfrm>
            <a:off x="1950720" y="2377440"/>
            <a:ext cx="10192512" cy="4401312"/>
          </a:xfrm>
          <a:prstGeom prst="roundRect">
            <a:avLst>
              <a:gd name="adj" fmla="val 969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Segoe UI" pitchFamily="34" charset="0"/>
              </a:rPr>
              <a:t>   Edge-located Arc-enabled Kubernetes cluster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0D47A7-78F3-D668-25A5-1F2002DF0302}"/>
              </a:ext>
            </a:extLst>
          </p:cNvPr>
          <p:cNvSpPr/>
          <p:nvPr/>
        </p:nvSpPr>
        <p:spPr bwMode="auto">
          <a:xfrm>
            <a:off x="6076050" y="3276643"/>
            <a:ext cx="1857077" cy="2571936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Main 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user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65158-F4D1-52C9-8B7A-69E64971C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5" y="135761"/>
            <a:ext cx="10632535" cy="356251"/>
          </a:xfrm>
        </p:spPr>
        <p:txBody>
          <a:bodyPr/>
          <a:lstStyle/>
          <a:p>
            <a:r>
              <a:rPr kumimoji="0" lang="en-US" sz="20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000" spc="-50">
                <a:latin typeface="Segoe UI Semibold (Headings)"/>
              </a:rPr>
              <a:t>Hypermarket </a:t>
            </a:r>
            <a:r>
              <a:rPr lang="en-US" sz="2000" noProof="0">
                <a:latin typeface="Segoe UI Semibold (Headings)"/>
              </a:rPr>
              <a:t>– </a:t>
            </a:r>
            <a:r>
              <a:rPr lang="en-US" sz="20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Gen AI Commercial and Operations assistance via </a:t>
            </a:r>
            <a:r>
              <a:rPr lang="en-US" sz="2000">
                <a:latin typeface="Segoe UI Semibold (Headings)"/>
              </a:rPr>
              <a:t>Speech-to-Text (STT)</a:t>
            </a:r>
            <a:r>
              <a:rPr lang="en-US" sz="2000">
                <a:solidFill>
                  <a:srgbClr val="FFFFFF"/>
                </a:solidFill>
                <a:latin typeface="Segoe UI Semibold"/>
                <a:cs typeface="Segoe UI" pitchFamily="34" charset="0"/>
              </a:rPr>
              <a:t> </a:t>
            </a:r>
            <a:endParaRPr lang="en-US" sz="200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2A3AAA83-4135-67F0-7A67-C276EF1F5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6630" y="3433364"/>
            <a:ext cx="393700" cy="393700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1B4899A2-EC87-2BE4-51DF-4995BE9F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564" y="5419816"/>
            <a:ext cx="3775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6E5AEF2-3555-9BAD-5385-27BD48602978}"/>
              </a:ext>
            </a:extLst>
          </p:cNvPr>
          <p:cNvSpPr/>
          <p:nvPr/>
        </p:nvSpPr>
        <p:spPr bwMode="auto">
          <a:xfrm>
            <a:off x="6508534" y="3435432"/>
            <a:ext cx="992111" cy="363653"/>
          </a:xfrm>
          <a:prstGeom prst="roundRect">
            <a:avLst>
              <a:gd name="adj" fmla="val 464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Audio Processor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E5245C9-F915-01BA-5B00-4DD24B41F814}"/>
              </a:ext>
            </a:extLst>
          </p:cNvPr>
          <p:cNvSpPr/>
          <p:nvPr/>
        </p:nvSpPr>
        <p:spPr bwMode="auto">
          <a:xfrm>
            <a:off x="6293168" y="4208399"/>
            <a:ext cx="1422845" cy="363653"/>
          </a:xfrm>
          <a:prstGeom prst="roundRect">
            <a:avLst>
              <a:gd name="adj" fmla="val 464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Jumpstart Cerebral STT Connector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32EB855-B1B8-DFB0-21D7-51F39BDD79D2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>
            <a:off x="7004590" y="3799085"/>
            <a:ext cx="1" cy="409314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BCAA2C6-7F66-1041-9359-7E20C1727841}"/>
              </a:ext>
            </a:extLst>
          </p:cNvPr>
          <p:cNvSpPr/>
          <p:nvPr/>
        </p:nvSpPr>
        <p:spPr bwMode="auto">
          <a:xfrm>
            <a:off x="6402371" y="4984676"/>
            <a:ext cx="1204438" cy="363653"/>
          </a:xfrm>
          <a:prstGeom prst="roundRect">
            <a:avLst>
              <a:gd name="adj" fmla="val 4645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Flask application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DDC9625-4DE8-EB68-3CF9-A9DA92C944AC}"/>
              </a:ext>
            </a:extLst>
          </p:cNvPr>
          <p:cNvSpPr/>
          <p:nvPr/>
        </p:nvSpPr>
        <p:spPr bwMode="auto">
          <a:xfrm>
            <a:off x="2070441" y="3884095"/>
            <a:ext cx="4104397" cy="2187440"/>
          </a:xfrm>
          <a:prstGeom prst="roundRect">
            <a:avLst>
              <a:gd name="adj" fmla="val 4645"/>
            </a:avLst>
          </a:prstGeom>
          <a:solidFill>
            <a:schemeClr val="accent1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31" name="Flowchart: Connector 230">
            <a:extLst>
              <a:ext uri="{FF2B5EF4-FFF2-40B4-BE49-F238E27FC236}">
                <a16:creationId xmlns:a16="http://schemas.microsoft.com/office/drawing/2014/main" id="{35B61759-F7EB-C6FC-EBE0-816DA14AA7A9}"/>
              </a:ext>
            </a:extLst>
          </p:cNvPr>
          <p:cNvSpPr/>
          <p:nvPr/>
        </p:nvSpPr>
        <p:spPr bwMode="auto">
          <a:xfrm>
            <a:off x="6645416" y="386259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232" name="Flowchart: Connector 231">
            <a:extLst>
              <a:ext uri="{FF2B5EF4-FFF2-40B4-BE49-F238E27FC236}">
                <a16:creationId xmlns:a16="http://schemas.microsoft.com/office/drawing/2014/main" id="{481DC5C0-3176-4E4F-1119-79EE2AE963E1}"/>
              </a:ext>
            </a:extLst>
          </p:cNvPr>
          <p:cNvSpPr/>
          <p:nvPr/>
        </p:nvSpPr>
        <p:spPr bwMode="auto">
          <a:xfrm>
            <a:off x="6250131" y="485877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5E4A3E-6D6B-1EF7-2B1D-EB1C98D92533}"/>
              </a:ext>
            </a:extLst>
          </p:cNvPr>
          <p:cNvGrpSpPr/>
          <p:nvPr/>
        </p:nvGrpSpPr>
        <p:grpSpPr>
          <a:xfrm>
            <a:off x="8368616" y="2455862"/>
            <a:ext cx="3563288" cy="3843821"/>
            <a:chOff x="8313752" y="2212022"/>
            <a:chExt cx="3563288" cy="384382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16A96297-F8B0-798D-E1A9-CB7F48B9E950}"/>
                </a:ext>
              </a:extLst>
            </p:cNvPr>
            <p:cNvGrpSpPr/>
            <p:nvPr/>
          </p:nvGrpSpPr>
          <p:grpSpPr>
            <a:xfrm>
              <a:off x="8313752" y="2235199"/>
              <a:ext cx="3563288" cy="2413001"/>
              <a:chOff x="8069912" y="2063749"/>
              <a:chExt cx="3563288" cy="2413001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FA847A54-9826-C533-1AB0-CBD96297A3CD}"/>
                  </a:ext>
                </a:extLst>
              </p:cNvPr>
              <p:cNvSpPr/>
              <p:nvPr/>
            </p:nvSpPr>
            <p:spPr bwMode="auto">
              <a:xfrm>
                <a:off x="8069912" y="2063749"/>
                <a:ext cx="3563288" cy="2413001"/>
              </a:xfrm>
              <a:prstGeom prst="roundRect">
                <a:avLst>
                  <a:gd name="adj" fmla="val 4645"/>
                </a:avLst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13716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Jumpstart Cerebral API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B28DF415-2917-5E6D-A191-4E9C9F0FF5DF}"/>
                  </a:ext>
                </a:extLst>
              </p:cNvPr>
              <p:cNvGrpSpPr/>
              <p:nvPr/>
            </p:nvGrpSpPr>
            <p:grpSpPr>
              <a:xfrm>
                <a:off x="8258415" y="2230863"/>
                <a:ext cx="3177538" cy="1756896"/>
                <a:chOff x="8385812" y="2199813"/>
                <a:chExt cx="3177538" cy="1756896"/>
              </a:xfrm>
            </p:grpSpPr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8956BD64-3EFB-379A-6C11-A764CF8056C8}"/>
                    </a:ext>
                  </a:extLst>
                </p:cNvPr>
                <p:cNvSpPr/>
                <p:nvPr/>
              </p:nvSpPr>
              <p:spPr bwMode="auto">
                <a:xfrm>
                  <a:off x="8385812" y="2199813"/>
                  <a:ext cx="1240455" cy="36365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75000"/>
                  </a:schemeClr>
                </a:solidFill>
                <a:ln w="12700" cap="flat" cmpd="sng" algn="ctr">
                  <a:solidFill>
                    <a:srgbClr val="98E40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STT Python app</a:t>
                  </a:r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F8C975B2-7B4E-8E88-8B0F-1FC5E0FEA16D}"/>
                    </a:ext>
                  </a:extLst>
                </p:cNvPr>
                <p:cNvSpPr/>
                <p:nvPr/>
              </p:nvSpPr>
              <p:spPr bwMode="auto">
                <a:xfrm>
                  <a:off x="10068105" y="2199813"/>
                  <a:ext cx="1495245" cy="36365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75000"/>
                  </a:schemeClr>
                </a:solidFill>
                <a:ln w="12700" cap="flat" cmpd="sng" algn="ctr">
                  <a:solidFill>
                    <a:srgbClr val="98E40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OpenAI Whisper (local)</a:t>
                  </a:r>
                </a:p>
              </p:txBody>
            </p: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555B0C0F-58B4-5D70-7F62-367F947556EA}"/>
                    </a:ext>
                  </a:extLst>
                </p:cNvPr>
                <p:cNvCxnSpPr>
                  <a:cxnSpLocks/>
                  <a:stCxn id="133" idx="3"/>
                  <a:endCxn id="134" idx="1"/>
                </p:cNvCxnSpPr>
                <p:nvPr/>
              </p:nvCxnSpPr>
              <p:spPr>
                <a:xfrm>
                  <a:off x="9626267" y="2381640"/>
                  <a:ext cx="441838" cy="0"/>
                </a:xfrm>
                <a:prstGeom prst="straightConnector1">
                  <a:avLst/>
                </a:prstGeom>
                <a:ln w="12700">
                  <a:solidFill>
                    <a:srgbClr val="98E40E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: Rounded Corners 137">
                  <a:extLst>
                    <a:ext uri="{FF2B5EF4-FFF2-40B4-BE49-F238E27FC236}">
                      <a16:creationId xmlns:a16="http://schemas.microsoft.com/office/drawing/2014/main" id="{4721A143-695B-E445-696C-A22D72BB6406}"/>
                    </a:ext>
                  </a:extLst>
                </p:cNvPr>
                <p:cNvSpPr/>
                <p:nvPr/>
              </p:nvSpPr>
              <p:spPr bwMode="auto">
                <a:xfrm>
                  <a:off x="8385812" y="3013445"/>
                  <a:ext cx="3177538" cy="36365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75000"/>
                  </a:schemeClr>
                </a:solidFill>
                <a:ln w="12700" cap="flat" cmpd="sng" algn="ctr">
                  <a:solidFill>
                    <a:srgbClr val="98E40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Jumpstart Cerebral REST API</a:t>
                  </a:r>
                </a:p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(</a:t>
                  </a: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/Cerebral/API/STT</a:t>
                  </a: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)</a:t>
                  </a:r>
                </a:p>
              </p:txBody>
            </p:sp>
            <p:cxnSp>
              <p:nvCxnSpPr>
                <p:cNvPr id="139" name="Connector: Elbow 138">
                  <a:extLst>
                    <a:ext uri="{FF2B5EF4-FFF2-40B4-BE49-F238E27FC236}">
                      <a16:creationId xmlns:a16="http://schemas.microsoft.com/office/drawing/2014/main" id="{49755598-B388-6B5F-C5DA-ECC818B21C7F}"/>
                    </a:ext>
                  </a:extLst>
                </p:cNvPr>
                <p:cNvCxnSpPr>
                  <a:cxnSpLocks/>
                  <a:stCxn id="138" idx="0"/>
                  <a:endCxn id="133" idx="2"/>
                </p:cNvCxnSpPr>
                <p:nvPr/>
              </p:nvCxnSpPr>
              <p:spPr>
                <a:xfrm rot="16200000" flipV="1">
                  <a:off x="9265322" y="2304185"/>
                  <a:ext cx="449979" cy="968541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rgbClr val="98E40E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6438408B-D3E2-712E-6A9F-A8737BC8A636}"/>
                    </a:ext>
                  </a:extLst>
                </p:cNvPr>
                <p:cNvSpPr/>
                <p:nvPr/>
              </p:nvSpPr>
              <p:spPr bwMode="auto">
                <a:xfrm>
                  <a:off x="8385812" y="3593056"/>
                  <a:ext cx="3177538" cy="363653"/>
                </a:xfrm>
                <a:prstGeom prst="roundRect">
                  <a:avLst>
                    <a:gd name="adj" fmla="val 4645"/>
                  </a:avLst>
                </a:prstGeom>
                <a:solidFill>
                  <a:schemeClr val="accent3">
                    <a:lumMod val="75000"/>
                  </a:schemeClr>
                </a:solidFill>
                <a:ln w="12700" cap="flat" cmpd="sng" algn="ctr">
                  <a:gradFill>
                    <a:gsLst>
                      <a:gs pos="0">
                        <a:srgbClr val="50E6FF">
                          <a:lumMod val="5000"/>
                          <a:lumOff val="95000"/>
                        </a:srgbClr>
                      </a:gs>
                      <a:gs pos="100000">
                        <a:srgbClr val="00B0F0"/>
                      </a:gs>
                    </a:gsLst>
                    <a:lin ang="2700000" scaled="0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Jumpstart Cerebral Web Socket </a:t>
                  </a:r>
                  <a:b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</a:b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(Event: </a:t>
                  </a: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Process Question</a:t>
                  </a: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)</a:t>
                  </a: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</p:grpSp>
          <p:pic>
            <p:nvPicPr>
              <p:cNvPr id="146" name="Picture 4">
                <a:extLst>
                  <a:ext uri="{FF2B5EF4-FFF2-40B4-BE49-F238E27FC236}">
                    <a16:creationId xmlns:a16="http://schemas.microsoft.com/office/drawing/2014/main" id="{9518BF69-F6E5-246B-1B5F-54B13DC907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1602" y="4040467"/>
                <a:ext cx="3775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D0A14D5B-4CD2-94A7-5515-F4C4F34742EB}"/>
                </a:ext>
              </a:extLst>
            </p:cNvPr>
            <p:cNvGrpSpPr/>
            <p:nvPr/>
          </p:nvGrpSpPr>
          <p:grpSpPr>
            <a:xfrm>
              <a:off x="9011025" y="4758348"/>
              <a:ext cx="2159997" cy="1297495"/>
              <a:chOff x="8518266" y="5041700"/>
              <a:chExt cx="2159997" cy="1297495"/>
            </a:xfrm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977D39D5-537A-A8F3-D35F-67946D4B6DC8}"/>
                  </a:ext>
                </a:extLst>
              </p:cNvPr>
              <p:cNvSpPr/>
              <p:nvPr/>
            </p:nvSpPr>
            <p:spPr bwMode="auto">
              <a:xfrm>
                <a:off x="8518266" y="5041700"/>
                <a:ext cx="2159997" cy="1297495"/>
              </a:xfrm>
              <a:prstGeom prst="roundRect">
                <a:avLst>
                  <a:gd name="adj" fmla="val 464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Model Persistent Volume</a:t>
                </a:r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CC8A32B8-57D1-547D-DC67-D4BBCD933BCF}"/>
                  </a:ext>
                </a:extLst>
              </p:cNvPr>
              <p:cNvGrpSpPr/>
              <p:nvPr/>
            </p:nvGrpSpPr>
            <p:grpSpPr>
              <a:xfrm>
                <a:off x="8962296" y="5194094"/>
                <a:ext cx="1271938" cy="768743"/>
                <a:chOff x="5857221" y="3950346"/>
                <a:chExt cx="1271938" cy="768743"/>
              </a:xfrm>
            </p:grpSpPr>
            <p:sp>
              <p:nvSpPr>
                <p:cNvPr id="176" name="Rectangle: Rounded Corners 175">
                  <a:extLst>
                    <a:ext uri="{FF2B5EF4-FFF2-40B4-BE49-F238E27FC236}">
                      <a16:creationId xmlns:a16="http://schemas.microsoft.com/office/drawing/2014/main" id="{E63895F1-25AB-7979-AED8-672A9769EC0A}"/>
                    </a:ext>
                  </a:extLst>
                </p:cNvPr>
                <p:cNvSpPr/>
                <p:nvPr/>
              </p:nvSpPr>
              <p:spPr bwMode="auto">
                <a:xfrm>
                  <a:off x="5857221" y="3950346"/>
                  <a:ext cx="1271938" cy="76874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E8E6DF">
                    <a:lumMod val="10000"/>
                  </a:srgbClr>
                </a:solidFill>
                <a:ln w="12700" cap="flat" cmpd="sng" algn="ctr">
                  <a:solidFill>
                    <a:srgbClr val="98E40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28C24AE0-AD6E-B8BA-9201-B48966DBF42C}"/>
                    </a:ext>
                  </a:extLst>
                </p:cNvPr>
                <p:cNvGrpSpPr/>
                <p:nvPr/>
              </p:nvGrpSpPr>
              <p:grpSpPr>
                <a:xfrm>
                  <a:off x="5922188" y="3990693"/>
                  <a:ext cx="1142004" cy="669308"/>
                  <a:chOff x="5925674" y="3989464"/>
                  <a:chExt cx="1142004" cy="669308"/>
                </a:xfrm>
              </p:grpSpPr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7E98F649-2554-F517-752C-EBE853FB9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29444" y="3989464"/>
                    <a:ext cx="457200" cy="457200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79" name="Graphic 178">
                    <a:extLst>
                      <a:ext uri="{FF2B5EF4-FFF2-40B4-BE49-F238E27FC236}">
                        <a16:creationId xmlns:a16="http://schemas.microsoft.com/office/drawing/2014/main" id="{5D197E95-8715-4941-C816-71845F5AF0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10478" y="3989464"/>
                    <a:ext cx="457200" cy="457200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7E595463-56E8-CDA3-2DA5-76518B7697C8}"/>
                      </a:ext>
                    </a:extLst>
                  </p:cNvPr>
                  <p:cNvSpPr txBox="1"/>
                  <p:nvPr/>
                </p:nvSpPr>
                <p:spPr>
                  <a:xfrm>
                    <a:off x="6607599" y="4489495"/>
                    <a:ext cx="457200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anchor="ctr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900" b="0" i="0" u="none" strike="noStrike" kern="0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  <a:latin typeface="Segoe UI Semibold (Headings)"/>
                      </a:defRPr>
                    </a:lvl1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+mn-cs"/>
                      </a:rPr>
                      <a:t>XML</a:t>
                    </a: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647765C-4246-7F71-3624-A795A6E06B43}"/>
                      </a:ext>
                    </a:extLst>
                  </p:cNvPr>
                  <p:cNvSpPr txBox="1"/>
                  <p:nvPr/>
                </p:nvSpPr>
                <p:spPr>
                  <a:xfrm>
                    <a:off x="5925674" y="4488989"/>
                    <a:ext cx="457200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anchor="ctr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900" b="0" i="0" u="none" strike="noStrike" kern="0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  <a:latin typeface="Segoe UI Semibold (Headings)"/>
                      </a:defRPr>
                    </a:lvl1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+mn-cs"/>
                      </a:rPr>
                      <a:t>Binary</a:t>
                    </a:r>
                  </a:p>
                </p:txBody>
              </p:sp>
            </p:grpSp>
          </p:grpSp>
          <p:pic>
            <p:nvPicPr>
              <p:cNvPr id="175" name="Graphic 174">
                <a:extLst>
                  <a:ext uri="{FF2B5EF4-FFF2-40B4-BE49-F238E27FC236}">
                    <a16:creationId xmlns:a16="http://schemas.microsoft.com/office/drawing/2014/main" id="{A4053361-534F-35F4-56E1-A4A9385B9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565159" y="5087999"/>
                <a:ext cx="329738" cy="320040"/>
              </a:xfrm>
              <a:prstGeom prst="rect">
                <a:avLst/>
              </a:prstGeom>
              <a:effectLst/>
            </p:spPr>
          </p:pic>
        </p:grp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C638AB0D-1D0B-A964-88EC-30862389B92D}"/>
                </a:ext>
              </a:extLst>
            </p:cNvPr>
            <p:cNvSpPr/>
            <p:nvPr/>
          </p:nvSpPr>
          <p:spPr bwMode="auto">
            <a:xfrm>
              <a:off x="9953863" y="2823851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4</a:t>
              </a:r>
            </a:p>
          </p:txBody>
        </p:sp>
        <p:cxnSp>
          <p:nvCxnSpPr>
            <p:cNvPr id="233" name="Connector: Elbow 232">
              <a:extLst>
                <a:ext uri="{FF2B5EF4-FFF2-40B4-BE49-F238E27FC236}">
                  <a16:creationId xmlns:a16="http://schemas.microsoft.com/office/drawing/2014/main" id="{6C28B208-4C5F-4DA7-D6A0-9D632D16CF9D}"/>
                </a:ext>
              </a:extLst>
            </p:cNvPr>
            <p:cNvCxnSpPr>
              <a:cxnSpLocks/>
              <a:stCxn id="176" idx="3"/>
              <a:endCxn id="134" idx="3"/>
            </p:cNvCxnSpPr>
            <p:nvPr/>
          </p:nvCxnSpPr>
          <p:spPr>
            <a:xfrm flipV="1">
              <a:off x="10726993" y="2584140"/>
              <a:ext cx="952800" cy="2710974"/>
            </a:xfrm>
            <a:prstGeom prst="bentConnector3">
              <a:avLst>
                <a:gd name="adj1" fmla="val 133322"/>
              </a:avLst>
            </a:prstGeom>
            <a:ln w="12700">
              <a:solidFill>
                <a:srgbClr val="98E4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0CFCAB9-E90F-F950-2F10-8B22C09CCB12}"/>
                </a:ext>
              </a:extLst>
            </p:cNvPr>
            <p:cNvSpPr/>
            <p:nvPr/>
          </p:nvSpPr>
          <p:spPr bwMode="auto">
            <a:xfrm>
              <a:off x="9836060" y="2212022"/>
              <a:ext cx="274320" cy="27432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4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B3FCC-4270-3C27-AD74-C6A8993C9232}"/>
              </a:ext>
            </a:extLst>
          </p:cNvPr>
          <p:cNvCxnSpPr>
            <a:cxnSpLocks/>
            <a:stCxn id="68" idx="2"/>
            <a:endCxn id="90" idx="0"/>
          </p:cNvCxnSpPr>
          <p:nvPr/>
        </p:nvCxnSpPr>
        <p:spPr>
          <a:xfrm flipH="1">
            <a:off x="7004590" y="4572052"/>
            <a:ext cx="1" cy="412624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4FF25EB3-38F8-293D-1E4A-BC2D195081FF}"/>
              </a:ext>
            </a:extLst>
          </p:cNvPr>
          <p:cNvCxnSpPr>
            <a:cxnSpLocks/>
            <a:stCxn id="133" idx="1"/>
          </p:cNvCxnSpPr>
          <p:nvPr/>
        </p:nvCxnSpPr>
        <p:spPr>
          <a:xfrm rot="10800000" flipV="1">
            <a:off x="7624821" y="2827980"/>
            <a:ext cx="932299" cy="1376986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5839677F-1B34-B7CF-2565-56A2BB73D140}"/>
              </a:ext>
            </a:extLst>
          </p:cNvPr>
          <p:cNvCxnSpPr>
            <a:cxnSpLocks/>
            <a:stCxn id="90" idx="3"/>
            <a:endCxn id="144" idx="1"/>
          </p:cNvCxnSpPr>
          <p:nvPr/>
        </p:nvCxnSpPr>
        <p:spPr>
          <a:xfrm flipV="1">
            <a:off x="7606809" y="4221223"/>
            <a:ext cx="950310" cy="945280"/>
          </a:xfrm>
          <a:prstGeom prst="bentConnector3">
            <a:avLst>
              <a:gd name="adj1" fmla="val 68603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E8A625D7-1C56-DB8B-7EB6-425566587507}"/>
              </a:ext>
            </a:extLst>
          </p:cNvPr>
          <p:cNvCxnSpPr>
            <a:cxnSpLocks/>
            <a:stCxn id="68" idx="3"/>
            <a:endCxn id="138" idx="1"/>
          </p:cNvCxnSpPr>
          <p:nvPr/>
        </p:nvCxnSpPr>
        <p:spPr>
          <a:xfrm flipV="1">
            <a:off x="7716013" y="3641612"/>
            <a:ext cx="841106" cy="74861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44E290DA-9685-D952-55C5-DD219A615A7A}"/>
              </a:ext>
            </a:extLst>
          </p:cNvPr>
          <p:cNvSpPr/>
          <p:nvPr/>
        </p:nvSpPr>
        <p:spPr bwMode="auto">
          <a:xfrm>
            <a:off x="7850316" y="502934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id="{3689989F-B2E4-3F1B-BF2E-31B21D5B2FC2}"/>
              </a:ext>
            </a:extLst>
          </p:cNvPr>
          <p:cNvSpPr/>
          <p:nvPr/>
        </p:nvSpPr>
        <p:spPr bwMode="auto">
          <a:xfrm>
            <a:off x="7907327" y="2690821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id="{77C0C82C-43D1-B926-3F34-328A715F672F}"/>
              </a:ext>
            </a:extLst>
          </p:cNvPr>
          <p:cNvSpPr/>
          <p:nvPr/>
        </p:nvSpPr>
        <p:spPr bwMode="auto">
          <a:xfrm>
            <a:off x="8007848" y="350356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C17D787-A19E-E3AF-DD09-15C900192305}"/>
              </a:ext>
            </a:extLst>
          </p:cNvPr>
          <p:cNvGrpSpPr/>
          <p:nvPr/>
        </p:nvGrpSpPr>
        <p:grpSpPr>
          <a:xfrm>
            <a:off x="4216736" y="3082361"/>
            <a:ext cx="1743303" cy="459182"/>
            <a:chOff x="3352419" y="3337951"/>
            <a:chExt cx="1743303" cy="45918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06F40B6-56C3-7D9E-8299-AA4221CB48ED}"/>
                </a:ext>
              </a:extLst>
            </p:cNvPr>
            <p:cNvSpPr/>
            <p:nvPr/>
          </p:nvSpPr>
          <p:spPr bwMode="auto">
            <a:xfrm>
              <a:off x="3352419" y="3337951"/>
              <a:ext cx="1743303" cy="459182"/>
            </a:xfrm>
            <a:prstGeom prst="roundRect">
              <a:avLst>
                <a:gd name="adj" fmla="val 4645"/>
              </a:avLst>
            </a:prstGeom>
            <a:solidFill>
              <a:schemeClr val="accent1">
                <a:lumMod val="5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“Record” function web component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9344F65B-5066-367A-89F4-4F046206F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14867" y="3431391"/>
              <a:ext cx="274320" cy="274320"/>
            </a:xfrm>
            <a:prstGeom prst="rect">
              <a:avLst/>
            </a:prstGeom>
          </p:spPr>
        </p:pic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FD6DB930-619F-F30F-BC23-07775C758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29779" y="6356479"/>
            <a:ext cx="365760" cy="36576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BE499E40-B645-92A3-D83D-7C16430E2412}"/>
              </a:ext>
            </a:extLst>
          </p:cNvPr>
          <p:cNvGrpSpPr/>
          <p:nvPr/>
        </p:nvGrpSpPr>
        <p:grpSpPr>
          <a:xfrm>
            <a:off x="421505" y="3902611"/>
            <a:ext cx="1219100" cy="975228"/>
            <a:chOff x="289758" y="3953822"/>
            <a:chExt cx="1219100" cy="975228"/>
          </a:xfrm>
        </p:grpSpPr>
        <p:pic>
          <p:nvPicPr>
            <p:cNvPr id="50" name="Graphic 49" descr="User outline">
              <a:extLst>
                <a:ext uri="{FF2B5EF4-FFF2-40B4-BE49-F238E27FC236}">
                  <a16:creationId xmlns:a16="http://schemas.microsoft.com/office/drawing/2014/main" id="{F7EA275E-2F24-78EF-AF65-80467ED8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79922" y="3953822"/>
              <a:ext cx="640080" cy="64008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65BFDF-319B-1D35-D464-30B845CF02F0}"/>
                </a:ext>
              </a:extLst>
            </p:cNvPr>
            <p:cNvSpPr txBox="1"/>
            <p:nvPr/>
          </p:nvSpPr>
          <p:spPr>
            <a:xfrm>
              <a:off x="289758" y="4559718"/>
              <a:ext cx="1219100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Contoso shopper or employe</a:t>
              </a:r>
            </a:p>
          </p:txBody>
        </p:sp>
      </p:grp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1771AB1-E8AE-A940-C771-F82C280EE808}"/>
              </a:ext>
            </a:extLst>
          </p:cNvPr>
          <p:cNvCxnSpPr>
            <a:cxnSpLocks/>
            <a:stCxn id="50" idx="0"/>
            <a:endCxn id="29" idx="1"/>
          </p:cNvCxnSpPr>
          <p:nvPr/>
        </p:nvCxnSpPr>
        <p:spPr>
          <a:xfrm rot="5400000" flipH="1" flipV="1">
            <a:off x="2328893" y="2014769"/>
            <a:ext cx="590659" cy="3185027"/>
          </a:xfrm>
          <a:prstGeom prst="bentConnector2">
            <a:avLst/>
          </a:prstGeom>
          <a:ln w="12700">
            <a:solidFill>
              <a:srgbClr val="F64CA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6FEBB3-4D9A-CE86-58A5-5EB0A48DF6BE}"/>
              </a:ext>
            </a:extLst>
          </p:cNvPr>
          <p:cNvSpPr txBox="1"/>
          <p:nvPr/>
        </p:nvSpPr>
        <p:spPr>
          <a:xfrm>
            <a:off x="303551" y="786465"/>
            <a:ext cx="7503634" cy="13542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Microphone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audi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 feed captures user questions.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A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udio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P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rocessor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function detect if there's voice and creates a blob for submitting to Jumpstart Cerebral.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Cerebral STT connector sends the audio for transcript from speech to text.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STT function determines where to run STT – If local model available, use local model; if not use Azure AI Speech service.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Once the STT response is received, check if correct response and send it back to main Ui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Flask application 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enders the result of the STT in the user interface for user knowledge.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Question is sent to C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erebral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which triggers a “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Process Question”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event, and normal processing flow is triggered.</a:t>
            </a: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3A68B6BF-E828-C224-CB26-5B5DD8B42858}"/>
              </a:ext>
            </a:extLst>
          </p:cNvPr>
          <p:cNvSpPr/>
          <p:nvPr/>
        </p:nvSpPr>
        <p:spPr bwMode="auto">
          <a:xfrm>
            <a:off x="1087397" y="3367967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0818708-33CE-A291-5D17-BA64A5998AF8}"/>
              </a:ext>
            </a:extLst>
          </p:cNvPr>
          <p:cNvCxnSpPr>
            <a:cxnSpLocks/>
            <a:stCxn id="29" idx="0"/>
            <a:endCxn id="66" idx="0"/>
          </p:cNvCxnSpPr>
          <p:nvPr/>
        </p:nvCxnSpPr>
        <p:spPr>
          <a:xfrm rot="16200000" flipH="1">
            <a:off x="5869953" y="2300795"/>
            <a:ext cx="353071" cy="1916202"/>
          </a:xfrm>
          <a:prstGeom prst="bentConnector3">
            <a:avLst>
              <a:gd name="adj1" fmla="val -64746"/>
            </a:avLst>
          </a:prstGeom>
          <a:ln w="12700">
            <a:solidFill>
              <a:srgbClr val="F64CA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F97CFAC3-9589-A29F-5257-00BFE6C93A30}"/>
              </a:ext>
            </a:extLst>
          </p:cNvPr>
          <p:cNvSpPr/>
          <p:nvPr/>
        </p:nvSpPr>
        <p:spPr bwMode="auto">
          <a:xfrm>
            <a:off x="6174838" y="272180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5FEF7D8-2387-CBFE-86F9-35D79B12A4D9}"/>
              </a:ext>
            </a:extLst>
          </p:cNvPr>
          <p:cNvGrpSpPr/>
          <p:nvPr/>
        </p:nvGrpSpPr>
        <p:grpSpPr>
          <a:xfrm>
            <a:off x="8207194" y="999705"/>
            <a:ext cx="1915919" cy="1240576"/>
            <a:chOff x="9050767" y="1071382"/>
            <a:chExt cx="1915919" cy="124057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329796D-AD0D-D610-2ECE-8B58123F17C1}"/>
                </a:ext>
              </a:extLst>
            </p:cNvPr>
            <p:cNvGrpSpPr/>
            <p:nvPr/>
          </p:nvGrpSpPr>
          <p:grpSpPr>
            <a:xfrm>
              <a:off x="9050767" y="1071382"/>
              <a:ext cx="1915919" cy="1240576"/>
              <a:chOff x="9050767" y="1071382"/>
              <a:chExt cx="1915919" cy="1240576"/>
            </a:xfrm>
          </p:grpSpPr>
          <p:sp>
            <p:nvSpPr>
              <p:cNvPr id="63" name="Rectangle: Rounded Corners 156">
                <a:extLst>
                  <a:ext uri="{FF2B5EF4-FFF2-40B4-BE49-F238E27FC236}">
                    <a16:creationId xmlns:a16="http://schemas.microsoft.com/office/drawing/2014/main" id="{15042689-1A12-2EF8-BC82-2D4CB8A6AF5C}"/>
                  </a:ext>
                </a:extLst>
              </p:cNvPr>
              <p:cNvSpPr/>
              <p:nvPr/>
            </p:nvSpPr>
            <p:spPr bwMode="auto">
              <a:xfrm>
                <a:off x="9050767" y="1071382"/>
                <a:ext cx="1915919" cy="1240576"/>
              </a:xfrm>
              <a:prstGeom prst="roundRect">
                <a:avLst>
                  <a:gd name="adj" fmla="val 4645"/>
                </a:avLst>
              </a:prstGeom>
              <a:solidFill>
                <a:srgbClr val="363636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AI Services</a:t>
                </a:r>
              </a:p>
            </p:txBody>
          </p:sp>
          <p:sp>
            <p:nvSpPr>
              <p:cNvPr id="70" name="Rectangle: Rounded Corners 156">
                <a:extLst>
                  <a:ext uri="{FF2B5EF4-FFF2-40B4-BE49-F238E27FC236}">
                    <a16:creationId xmlns:a16="http://schemas.microsoft.com/office/drawing/2014/main" id="{C8BC3F13-2FDB-1079-F85E-9A90906A3274}"/>
                  </a:ext>
                </a:extLst>
              </p:cNvPr>
              <p:cNvSpPr/>
              <p:nvPr/>
            </p:nvSpPr>
            <p:spPr bwMode="auto">
              <a:xfrm>
                <a:off x="9402172" y="1470745"/>
                <a:ext cx="1230319" cy="664284"/>
              </a:xfrm>
              <a:prstGeom prst="roundRect">
                <a:avLst>
                  <a:gd name="adj" fmla="val 4645"/>
                </a:avLst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solidFill>
                  <a:srgbClr val="98E40E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AI Speech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1BD91DCF-BA34-0F40-8CA9-42E761049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077269" y="1133027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BE65D085-36AE-9D07-41CB-40C242E14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40220" y="1717180"/>
              <a:ext cx="365760" cy="365760"/>
            </a:xfrm>
            <a:prstGeom prst="rect">
              <a:avLst/>
            </a:prstGeom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118BDC8-2509-9266-3258-DB1CC0646EAA}"/>
              </a:ext>
            </a:extLst>
          </p:cNvPr>
          <p:cNvCxnSpPr>
            <a:cxnSpLocks/>
            <a:stCxn id="133" idx="0"/>
            <a:endCxn id="70" idx="2"/>
          </p:cNvCxnSpPr>
          <p:nvPr/>
        </p:nvCxnSpPr>
        <p:spPr>
          <a:xfrm flipH="1" flipV="1">
            <a:off x="9173759" y="2063352"/>
            <a:ext cx="3588" cy="582801"/>
          </a:xfrm>
          <a:prstGeom prst="straightConnector1">
            <a:avLst/>
          </a:prstGeom>
          <a:ln w="12700">
            <a:solidFill>
              <a:srgbClr val="98E4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Graphic 79">
            <a:extLst>
              <a:ext uri="{FF2B5EF4-FFF2-40B4-BE49-F238E27FC236}">
                <a16:creationId xmlns:a16="http://schemas.microsoft.com/office/drawing/2014/main" id="{649F7EC9-AB74-B435-D22C-3D0C5D3720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10213" y="1384955"/>
            <a:ext cx="457200" cy="457200"/>
          </a:xfrm>
          <a:prstGeom prst="rect">
            <a:avLst/>
          </a:prstGeom>
        </p:spPr>
      </p:pic>
      <p:pic>
        <p:nvPicPr>
          <p:cNvPr id="86" name="Picture 85" descr="A logo of an octopus&#10;&#10;Description automatically generated">
            <a:extLst>
              <a:ext uri="{FF2B5EF4-FFF2-40B4-BE49-F238E27FC236}">
                <a16:creationId xmlns:a16="http://schemas.microsoft.com/office/drawing/2014/main" id="{0B44A274-702A-C99E-A949-548188B7A58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756" y="4469193"/>
            <a:ext cx="345848" cy="329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70D8A3-30F2-9D5F-53DE-FB3913736FCE}"/>
              </a:ext>
            </a:extLst>
          </p:cNvPr>
          <p:cNvSpPr txBox="1"/>
          <p:nvPr/>
        </p:nvSpPr>
        <p:spPr>
          <a:xfrm>
            <a:off x="11215700" y="4931317"/>
            <a:ext cx="908642" cy="646331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98E40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Model </a:t>
            </a:r>
          </a:p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98E40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srgbClr val="98E40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ersistent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98E40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storage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4E2C722-A078-F2B8-4196-8BFD67AFF461}"/>
              </a:ext>
            </a:extLst>
          </p:cNvPr>
          <p:cNvSpPr/>
          <p:nvPr/>
        </p:nvSpPr>
        <p:spPr bwMode="auto">
          <a:xfrm>
            <a:off x="9268624" y="215111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6A331-6041-AE2A-67A1-6E04178B72C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27175" y="3974974"/>
            <a:ext cx="3986127" cy="199736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2BDE5F-28F6-189B-4727-F083572DC63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5088388" y="3541543"/>
            <a:ext cx="727196" cy="1001148"/>
          </a:xfrm>
          <a:prstGeom prst="straightConnector1">
            <a:avLst/>
          </a:prstGeom>
          <a:ln w="57150">
            <a:solidFill>
              <a:srgbClr val="F64CA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1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6B673-F1C9-C9C0-1FA4-44CD6A3E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3FA0-F4C6-7155-DF34-CB2C0187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5" y="135761"/>
            <a:ext cx="9873195" cy="367858"/>
          </a:xfrm>
        </p:spPr>
        <p:txBody>
          <a:bodyPr/>
          <a:lstStyle/>
          <a:p>
            <a:r>
              <a:rPr kumimoji="0" lang="en-US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pc="-50">
                <a:latin typeface="Segoe UI Semibold (Headings)"/>
              </a:rPr>
              <a:t>Hypermarket </a:t>
            </a:r>
            <a:r>
              <a:rPr lang="en-US" noProof="0">
                <a:latin typeface="Segoe UI Semibold (Headings)"/>
              </a:rPr>
              <a:t>– Edge-to-cloud </a:t>
            </a:r>
            <a:r>
              <a:rPr lang="en-US" spc="-50">
                <a:latin typeface="Segoe UI Semibold (Headings)"/>
              </a:rPr>
              <a:t>observability</a:t>
            </a:r>
            <a:r>
              <a:rPr lang="en-US" noProof="0">
                <a:latin typeface="Segoe UI Semibold (Headings)"/>
              </a:rPr>
              <a:t> stack architecture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CF3F11-B0C5-CFF1-703C-3D7A9AD9A31C}"/>
              </a:ext>
            </a:extLst>
          </p:cNvPr>
          <p:cNvGrpSpPr/>
          <p:nvPr/>
        </p:nvGrpSpPr>
        <p:grpSpPr>
          <a:xfrm>
            <a:off x="2417449" y="845507"/>
            <a:ext cx="7357101" cy="5904854"/>
            <a:chOff x="2417449" y="845507"/>
            <a:chExt cx="7357101" cy="5904854"/>
          </a:xfrm>
        </p:grpSpPr>
        <p:sp>
          <p:nvSpPr>
            <p:cNvPr id="26" name="Rectangle: Rounded Corners 156">
              <a:extLst>
                <a:ext uri="{FF2B5EF4-FFF2-40B4-BE49-F238E27FC236}">
                  <a16:creationId xmlns:a16="http://schemas.microsoft.com/office/drawing/2014/main" id="{267C7822-D492-4376-0418-69D84648286E}"/>
                </a:ext>
              </a:extLst>
            </p:cNvPr>
            <p:cNvSpPr/>
            <p:nvPr/>
          </p:nvSpPr>
          <p:spPr bwMode="auto">
            <a:xfrm>
              <a:off x="2417449" y="845507"/>
              <a:ext cx="7357101" cy="3158746"/>
            </a:xfrm>
            <a:prstGeom prst="roundRect">
              <a:avLst>
                <a:gd name="adj" fmla="val 4645"/>
              </a:avLst>
            </a:prstGeom>
            <a:solidFill>
              <a:srgbClr val="363636"/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F2D21C6-3272-D833-1816-7AE28556EF5C}"/>
                </a:ext>
              </a:extLst>
            </p:cNvPr>
            <p:cNvSpPr/>
            <p:nvPr/>
          </p:nvSpPr>
          <p:spPr bwMode="auto">
            <a:xfrm>
              <a:off x="2793638" y="1446756"/>
              <a:ext cx="6638796" cy="2452686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VM</a:t>
              </a:r>
            </a:p>
          </p:txBody>
        </p:sp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390CAC33-8DAC-C3AE-D283-6DA5032D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5195" y="1497973"/>
              <a:ext cx="365760" cy="365760"/>
            </a:xfrm>
            <a:prstGeom prst="rect">
              <a:avLst/>
            </a:prstGeom>
          </p:spPr>
        </p:pic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3BB6CA1A-7217-702E-2823-8978BC4AD17E}"/>
                </a:ext>
              </a:extLst>
            </p:cNvPr>
            <p:cNvSpPr/>
            <p:nvPr/>
          </p:nvSpPr>
          <p:spPr bwMode="auto">
            <a:xfrm>
              <a:off x="2945833" y="1903957"/>
              <a:ext cx="6334407" cy="1781828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Grafana (Windows installation)</a:t>
              </a:r>
            </a:p>
          </p:txBody>
        </p:sp>
        <p:pic>
          <p:nvPicPr>
            <p:cNvPr id="128" name="Picture 127" descr="Icon&#10;&#10;Description automatically generated">
              <a:extLst>
                <a:ext uri="{FF2B5EF4-FFF2-40B4-BE49-F238E27FC236}">
                  <a16:creationId xmlns:a16="http://schemas.microsoft.com/office/drawing/2014/main" id="{446B0859-1D86-F344-865C-AF8C274A5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209" y="3125195"/>
              <a:ext cx="475905" cy="45720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2EC38CB-05E9-B245-E30B-56D6293BDF8A}"/>
                </a:ext>
              </a:extLst>
            </p:cNvPr>
            <p:cNvGrpSpPr/>
            <p:nvPr/>
          </p:nvGrpSpPr>
          <p:grpSpPr>
            <a:xfrm>
              <a:off x="2417449" y="4606132"/>
              <a:ext cx="7357101" cy="2144229"/>
              <a:chOff x="2562147" y="4328159"/>
              <a:chExt cx="7357101" cy="2144229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9B4E6D6A-DA4F-E7B0-27C4-B8CA93E880E5}"/>
                  </a:ext>
                </a:extLst>
              </p:cNvPr>
              <p:cNvSpPr/>
              <p:nvPr/>
            </p:nvSpPr>
            <p:spPr bwMode="auto">
              <a:xfrm>
                <a:off x="2562147" y="4328159"/>
                <a:ext cx="3463446" cy="2144229"/>
              </a:xfrm>
              <a:prstGeom prst="roundRect">
                <a:avLst>
                  <a:gd name="adj" fmla="val 202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Chicago e</a:t>
                </a:r>
                <a:r>
                  <a:rPr kumimoji="0" lang="en-US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dge</a:t>
                </a: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-located </a:t>
                </a:r>
                <a:b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Arc-enabled Kubernetes cluster</a:t>
                </a: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588648A-5CE3-F0F7-2CD2-EEE5ED1B1483}"/>
                  </a:ext>
                </a:extLst>
              </p:cNvPr>
              <p:cNvGrpSpPr/>
              <p:nvPr/>
            </p:nvGrpSpPr>
            <p:grpSpPr>
              <a:xfrm>
                <a:off x="3090531" y="4552774"/>
                <a:ext cx="2440752" cy="1380996"/>
                <a:chOff x="3596793" y="1359230"/>
                <a:chExt cx="1662481" cy="795168"/>
              </a:xfrm>
            </p:grpSpPr>
            <p:sp>
              <p:nvSpPr>
                <p:cNvPr id="29" name="Rectangle: Rounded Corners 79">
                  <a:extLst>
                    <a:ext uri="{FF2B5EF4-FFF2-40B4-BE49-F238E27FC236}">
                      <a16:creationId xmlns:a16="http://schemas.microsoft.com/office/drawing/2014/main" id="{80C71B03-7E21-9D9B-B152-47D063CE733E}"/>
                    </a:ext>
                  </a:extLst>
                </p:cNvPr>
                <p:cNvSpPr/>
                <p:nvPr/>
              </p:nvSpPr>
              <p:spPr bwMode="auto">
                <a:xfrm>
                  <a:off x="3596793" y="1359230"/>
                  <a:ext cx="1662481" cy="795168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1E1E20"/>
                </a:solidFill>
                <a:ln w="12700" cap="flat" cmpd="sng" algn="ctr">
                  <a:solidFill>
                    <a:srgbClr val="98E40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18288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Prometheus</a:t>
                  </a:r>
                </a:p>
              </p:txBody>
            </p:sp>
            <p:sp>
              <p:nvSpPr>
                <p:cNvPr id="39" name="Rectangle: Rounded Corners 79">
                  <a:extLst>
                    <a:ext uri="{FF2B5EF4-FFF2-40B4-BE49-F238E27FC236}">
                      <a16:creationId xmlns:a16="http://schemas.microsoft.com/office/drawing/2014/main" id="{AC7130BB-41C1-6D95-A6BB-8A70FC6DF637}"/>
                    </a:ext>
                  </a:extLst>
                </p:cNvPr>
                <p:cNvSpPr/>
                <p:nvPr/>
              </p:nvSpPr>
              <p:spPr bwMode="auto">
                <a:xfrm>
                  <a:off x="3694802" y="1740946"/>
                  <a:ext cx="1466462" cy="30309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1E1E20"/>
                </a:solidFill>
                <a:ln w="12700" cap="flat" cmpd="sng" algn="ctr">
                  <a:solidFill>
                    <a:srgbClr val="98E40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Industrial asset telemetry and RTSP metadata</a:t>
                  </a:r>
                </a:p>
              </p:txBody>
            </p:sp>
          </p:grpSp>
          <p:pic>
            <p:nvPicPr>
              <p:cNvPr id="42" name="Picture 41" descr="Logo, icon&#10;&#10;Description automatically generated">
                <a:extLst>
                  <a:ext uri="{FF2B5EF4-FFF2-40B4-BE49-F238E27FC236}">
                    <a16:creationId xmlns:a16="http://schemas.microsoft.com/office/drawing/2014/main" id="{627F2999-B485-6610-6647-8A00BEC12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422" y="465564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B790B59E-E6FC-8B36-2B36-4C054DC1D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28590" y="6028772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FE7C22FB-E400-39CD-8DD9-57E2DB84BDA0}"/>
                  </a:ext>
                </a:extLst>
              </p:cNvPr>
              <p:cNvSpPr/>
              <p:nvPr/>
            </p:nvSpPr>
            <p:spPr bwMode="auto">
              <a:xfrm>
                <a:off x="6455802" y="4328159"/>
                <a:ext cx="3463446" cy="2144229"/>
              </a:xfrm>
              <a:prstGeom prst="roundRect">
                <a:avLst>
                  <a:gd name="adj" fmla="val 2025"/>
                </a:avLst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Seattle e</a:t>
                </a:r>
                <a:r>
                  <a:rPr kumimoji="0" lang="en-US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dge</a:t>
                </a: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-located </a:t>
                </a:r>
                <a:b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Arc-enabled Kubernetes cluster</a:t>
                </a:r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6B57140C-D220-C964-95EE-B4A577008C62}"/>
                  </a:ext>
                </a:extLst>
              </p:cNvPr>
              <p:cNvGrpSpPr/>
              <p:nvPr/>
            </p:nvGrpSpPr>
            <p:grpSpPr>
              <a:xfrm>
                <a:off x="6984186" y="4552774"/>
                <a:ext cx="2440752" cy="1380996"/>
                <a:chOff x="3596793" y="1359230"/>
                <a:chExt cx="1662481" cy="795168"/>
              </a:xfrm>
            </p:grpSpPr>
            <p:sp>
              <p:nvSpPr>
                <p:cNvPr id="131" name="Rectangle: Rounded Corners 79">
                  <a:extLst>
                    <a:ext uri="{FF2B5EF4-FFF2-40B4-BE49-F238E27FC236}">
                      <a16:creationId xmlns:a16="http://schemas.microsoft.com/office/drawing/2014/main" id="{97C0F254-4AAF-ADA6-FBAF-10E1E9300AC7}"/>
                    </a:ext>
                  </a:extLst>
                </p:cNvPr>
                <p:cNvSpPr/>
                <p:nvPr/>
              </p:nvSpPr>
              <p:spPr bwMode="auto">
                <a:xfrm>
                  <a:off x="3596793" y="1359230"/>
                  <a:ext cx="1662481" cy="795168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1E1E20"/>
                </a:solidFill>
                <a:ln w="12700" cap="flat" cmpd="sng" algn="ctr">
                  <a:solidFill>
                    <a:srgbClr val="98E40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182880" rIns="9144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Prometheus</a:t>
                  </a:r>
                </a:p>
              </p:txBody>
            </p:sp>
            <p:sp>
              <p:nvSpPr>
                <p:cNvPr id="132" name="Rectangle: Rounded Corners 79">
                  <a:extLst>
                    <a:ext uri="{FF2B5EF4-FFF2-40B4-BE49-F238E27FC236}">
                      <a16:creationId xmlns:a16="http://schemas.microsoft.com/office/drawing/2014/main" id="{5048A243-7418-6D5E-365D-983D38EE0D77}"/>
                    </a:ext>
                  </a:extLst>
                </p:cNvPr>
                <p:cNvSpPr/>
                <p:nvPr/>
              </p:nvSpPr>
              <p:spPr bwMode="auto">
                <a:xfrm>
                  <a:off x="3694802" y="1740946"/>
                  <a:ext cx="1466462" cy="303093"/>
                </a:xfrm>
                <a:prstGeom prst="roundRect">
                  <a:avLst>
                    <a:gd name="adj" fmla="val 4645"/>
                  </a:avLst>
                </a:prstGeom>
                <a:solidFill>
                  <a:srgbClr val="1E1E20"/>
                </a:solidFill>
                <a:ln w="12700" cap="flat" cmpd="sng" algn="ctr">
                  <a:solidFill>
                    <a:srgbClr val="98E40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itchFamily="34" charset="0"/>
                    </a:rPr>
                    <a:t>Industrial asset telemetry and Footfall RTSP metadata</a:t>
                  </a:r>
                </a:p>
              </p:txBody>
            </p:sp>
          </p:grpSp>
          <p:pic>
            <p:nvPicPr>
              <p:cNvPr id="133" name="Picture 132" descr="Logo, icon&#10;&#10;Description automatically generated">
                <a:extLst>
                  <a:ext uri="{FF2B5EF4-FFF2-40B4-BE49-F238E27FC236}">
                    <a16:creationId xmlns:a16="http://schemas.microsoft.com/office/drawing/2014/main" id="{1F648571-1B99-4CE1-4F64-674DAFD33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8077" y="465564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34" name="Graphic 133">
                <a:extLst>
                  <a:ext uri="{FF2B5EF4-FFF2-40B4-BE49-F238E27FC236}">
                    <a16:creationId xmlns:a16="http://schemas.microsoft.com/office/drawing/2014/main" id="{83B60B91-A69E-EDC8-1F3C-3F09E298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487046" y="6028772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4B772B-B9CD-7E9F-7394-1414F224EFCF}"/>
                </a:ext>
              </a:extLst>
            </p:cNvPr>
            <p:cNvGrpSpPr/>
            <p:nvPr/>
          </p:nvGrpSpPr>
          <p:grpSpPr>
            <a:xfrm>
              <a:off x="3118075" y="2036591"/>
              <a:ext cx="5989922" cy="963265"/>
              <a:chOff x="1725457" y="1440493"/>
              <a:chExt cx="5989922" cy="963265"/>
            </a:xfrm>
          </p:grpSpPr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FD7A25A9-D65A-6188-EA13-5047D829929F}"/>
                  </a:ext>
                </a:extLst>
              </p:cNvPr>
              <p:cNvSpPr/>
              <p:nvPr/>
            </p:nvSpPr>
            <p:spPr bwMode="auto">
              <a:xfrm>
                <a:off x="1725457" y="1440493"/>
                <a:ext cx="1894566" cy="963265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Kubernetes infrastructure Grafana dashboards</a:t>
                </a:r>
              </a:p>
            </p:txBody>
          </p:sp>
          <p:pic>
            <p:nvPicPr>
              <p:cNvPr id="137" name="Picture 136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1FCDD824-3BD0-EF32-008F-99DC1C32F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102" y="1503124"/>
                <a:ext cx="471340" cy="457200"/>
              </a:xfrm>
              <a:prstGeom prst="rect">
                <a:avLst/>
              </a:prstGeom>
            </p:spPr>
          </p:pic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45E8DE4A-352E-F591-6225-89D452000692}"/>
                  </a:ext>
                </a:extLst>
              </p:cNvPr>
              <p:cNvSpPr/>
              <p:nvPr/>
            </p:nvSpPr>
            <p:spPr bwMode="auto">
              <a:xfrm>
                <a:off x="3773135" y="1440493"/>
                <a:ext cx="1894566" cy="963265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Operational assets data Grafana dashboards</a:t>
                </a:r>
              </a:p>
            </p:txBody>
          </p: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031DBD9-82F0-DE65-ABAA-078C89A44F14}"/>
                  </a:ext>
                </a:extLst>
              </p:cNvPr>
              <p:cNvSpPr/>
              <p:nvPr/>
            </p:nvSpPr>
            <p:spPr bwMode="auto">
              <a:xfrm>
                <a:off x="5820813" y="1440493"/>
                <a:ext cx="1894566" cy="963265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Footfall RTSP stream  metadata Grafana dashboards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00AD024-EDC2-62BD-C58B-237291E3FB98}"/>
                  </a:ext>
                </a:extLst>
              </p:cNvPr>
              <p:cNvGrpSpPr/>
              <p:nvPr/>
            </p:nvGrpSpPr>
            <p:grpSpPr>
              <a:xfrm>
                <a:off x="4149172" y="1586856"/>
                <a:ext cx="1097280" cy="366585"/>
                <a:chOff x="4174755" y="853951"/>
                <a:chExt cx="1097280" cy="366585"/>
              </a:xfrm>
            </p:grpSpPr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CA37998B-AD49-1D0D-E6B9-2C3D72DC8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906275" y="854776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8" name="Graphic 7" descr="Thermometer with solid fill">
                  <a:extLst>
                    <a:ext uri="{FF2B5EF4-FFF2-40B4-BE49-F238E27FC236}">
                      <a16:creationId xmlns:a16="http://schemas.microsoft.com/office/drawing/2014/main" id="{4397C91D-4CF8-C188-2244-C8AF929781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0515" y="854776"/>
                  <a:ext cx="365760" cy="365760"/>
                </a:xfrm>
                <a:prstGeom prst="rect">
                  <a:avLst/>
                </a:prstGeom>
                <a:effectLst>
                  <a:outerShdw blurRad="571500" algn="ctr" rotWithShape="0">
                    <a:schemeClr val="accent1">
                      <a:alpha val="70000"/>
                    </a:schemeClr>
                  </a:outerShdw>
                </a:effectLst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7C170032-6E14-340B-3390-2840D15C3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4755" y="853951"/>
                  <a:ext cx="365760" cy="365760"/>
                </a:xfrm>
                <a:prstGeom prst="rect">
                  <a:avLst/>
                </a:prstGeom>
              </p:spPr>
            </p:pic>
          </p:grpSp>
          <p:pic>
            <p:nvPicPr>
              <p:cNvPr id="10" name="Graphic 9" descr="Security camera with solid fill">
                <a:extLst>
                  <a:ext uri="{FF2B5EF4-FFF2-40B4-BE49-F238E27FC236}">
                    <a16:creationId xmlns:a16="http://schemas.microsoft.com/office/drawing/2014/main" id="{3F1B875C-7E4B-5557-C76A-2DCDD6C36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493776" y="1502370"/>
                <a:ext cx="548640" cy="548640"/>
              </a:xfrm>
              <a:prstGeom prst="rect">
                <a:avLst/>
              </a:prstGeom>
              <a:effectLst>
                <a:outerShdw blurRad="571500" algn="ctr" rotWithShape="0">
                  <a:schemeClr val="accent1">
                    <a:alpha val="70000"/>
                  </a:schemeClr>
                </a:outerShdw>
              </a:effectLst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72B07B-FF49-5A3F-2088-E11D005B7204}"/>
                </a:ext>
              </a:extLst>
            </p:cNvPr>
            <p:cNvSpPr txBox="1"/>
            <p:nvPr/>
          </p:nvSpPr>
          <p:spPr>
            <a:xfrm>
              <a:off x="4839448" y="4187366"/>
              <a:ext cx="2501963" cy="33855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marR="0" lvl="0" indent="0" algn="ctr" defTabSz="91434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98E40E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Query metrics from Prometheus for real-time dashboard visualization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49F692A-F9EC-A3DB-8449-20B5A537DA6B}"/>
                </a:ext>
              </a:extLst>
            </p:cNvPr>
            <p:cNvCxnSpPr>
              <a:cxnSpLocks/>
              <a:stCxn id="29" idx="0"/>
              <a:endCxn id="127" idx="2"/>
            </p:cNvCxnSpPr>
            <p:nvPr/>
          </p:nvCxnSpPr>
          <p:spPr>
            <a:xfrm rot="5400000" flipH="1" flipV="1">
              <a:off x="4567142" y="3284852"/>
              <a:ext cx="1144962" cy="1946828"/>
            </a:xfrm>
            <a:prstGeom prst="bentConnector3">
              <a:avLst>
                <a:gd name="adj1" fmla="val 63794"/>
              </a:avLst>
            </a:prstGeom>
            <a:noFill/>
            <a:ln w="12700" cap="flat" cmpd="sng" algn="ctr">
              <a:solidFill>
                <a:srgbClr val="98E40E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7E8FD8E5-8755-8F18-5EA8-2B1628580600}"/>
                </a:ext>
              </a:extLst>
            </p:cNvPr>
            <p:cNvCxnSpPr>
              <a:cxnSpLocks/>
              <a:stCxn id="131" idx="0"/>
              <a:endCxn id="127" idx="2"/>
            </p:cNvCxnSpPr>
            <p:nvPr/>
          </p:nvCxnSpPr>
          <p:spPr>
            <a:xfrm rot="16200000" flipV="1">
              <a:off x="6513970" y="3284852"/>
              <a:ext cx="1144962" cy="1946827"/>
            </a:xfrm>
            <a:prstGeom prst="bentConnector3">
              <a:avLst>
                <a:gd name="adj1" fmla="val 63675"/>
              </a:avLst>
            </a:prstGeom>
            <a:noFill/>
            <a:ln w="12700" cap="flat" cmpd="sng" algn="ctr">
              <a:solidFill>
                <a:srgbClr val="98E40E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CBAFF3F-D1DC-1181-BD82-0BD5A82E3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61830" y="886686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226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6B673-F1C9-C9C0-1FA4-44CD6A3E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56">
            <a:extLst>
              <a:ext uri="{FF2B5EF4-FFF2-40B4-BE49-F238E27FC236}">
                <a16:creationId xmlns:a16="http://schemas.microsoft.com/office/drawing/2014/main" id="{7B089089-4F48-629C-9FB5-0D0D9728AC31}"/>
              </a:ext>
            </a:extLst>
          </p:cNvPr>
          <p:cNvSpPr/>
          <p:nvPr/>
        </p:nvSpPr>
        <p:spPr bwMode="auto">
          <a:xfrm>
            <a:off x="9686720" y="707721"/>
            <a:ext cx="2382049" cy="6078685"/>
          </a:xfrm>
          <a:prstGeom prst="roundRect">
            <a:avLst>
              <a:gd name="adj" fmla="val 4645"/>
            </a:avLst>
          </a:prstGeom>
          <a:solidFill>
            <a:srgbClr val="363636"/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69167F7-AD45-783E-ED75-BBBFFC4A904F}"/>
              </a:ext>
            </a:extLst>
          </p:cNvPr>
          <p:cNvSpPr/>
          <p:nvPr/>
        </p:nvSpPr>
        <p:spPr bwMode="auto">
          <a:xfrm>
            <a:off x="1139236" y="2894312"/>
            <a:ext cx="7504892" cy="3892094"/>
          </a:xfrm>
          <a:prstGeom prst="roundRect">
            <a:avLst>
              <a:gd name="adj" fmla="val 202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Edge-located Arc-enabled Kubernetes cluster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51B4A23-EE3C-1D3C-36EC-1F7CE30EBCD6}"/>
              </a:ext>
            </a:extLst>
          </p:cNvPr>
          <p:cNvSpPr/>
          <p:nvPr/>
        </p:nvSpPr>
        <p:spPr bwMode="auto">
          <a:xfrm>
            <a:off x="9815005" y="2418576"/>
            <a:ext cx="2143068" cy="3256942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Fabric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C3FA0-F4C6-7155-DF34-CB2C0187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5" y="135761"/>
            <a:ext cx="9037162" cy="367858"/>
          </a:xfrm>
        </p:spPr>
        <p:txBody>
          <a:bodyPr/>
          <a:lstStyle/>
          <a:p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400" spc="-50">
                <a:latin typeface="Segoe UI Semibold (Headings)"/>
              </a:rPr>
              <a:t>Hypermarket </a:t>
            </a:r>
            <a:r>
              <a:rPr lang="en-US" sz="2400" noProof="0">
                <a:latin typeface="Segoe UI Semibold (Headings)"/>
              </a:rPr>
              <a:t>– Edge-to-cloud </a:t>
            </a:r>
            <a:r>
              <a:rPr lang="en-US">
                <a:latin typeface="Segoe UI Semibold (Headings)"/>
              </a:rPr>
              <a:t>d</a:t>
            </a:r>
            <a:r>
              <a:rPr lang="en-US" sz="2400" noProof="0" err="1">
                <a:latin typeface="Segoe UI Semibold (Headings)"/>
              </a:rPr>
              <a:t>ata</a:t>
            </a:r>
            <a:r>
              <a:rPr lang="en-US" sz="2400" noProof="0">
                <a:latin typeface="Segoe UI Semibold (Headings)"/>
              </a:rPr>
              <a:t> pipeline </a:t>
            </a:r>
            <a:r>
              <a:rPr lang="en-US" sz="2400" spc="-50">
                <a:latin typeface="Segoe UI Semibold (Headings)"/>
              </a:rPr>
              <a:t>architecture</a:t>
            </a:r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5A519C-E377-94BF-C1E8-CFDDCAA00C3A}"/>
              </a:ext>
            </a:extLst>
          </p:cNvPr>
          <p:cNvGrpSpPr/>
          <p:nvPr/>
        </p:nvGrpSpPr>
        <p:grpSpPr>
          <a:xfrm>
            <a:off x="9962651" y="6036597"/>
            <a:ext cx="1847775" cy="672418"/>
            <a:chOff x="9710051" y="1984824"/>
            <a:chExt cx="1847775" cy="672418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1DC189E4-F06C-A049-94D5-B90FF89BC803}"/>
                </a:ext>
              </a:extLst>
            </p:cNvPr>
            <p:cNvSpPr/>
            <p:nvPr/>
          </p:nvSpPr>
          <p:spPr bwMode="auto">
            <a:xfrm>
              <a:off x="9710051" y="1984824"/>
              <a:ext cx="1847775" cy="672418"/>
            </a:xfrm>
            <a:prstGeom prst="roundRect">
              <a:avLst>
                <a:gd name="adj" fmla="val 4645"/>
              </a:avLst>
            </a:prstGeom>
            <a:solidFill>
              <a:srgbClr val="363636"/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Event Hub</a:t>
              </a: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4945784A-F45B-D862-75B5-D8598A8E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77975" y="2245301"/>
              <a:ext cx="365760" cy="365760"/>
            </a:xfrm>
            <a:prstGeom prst="rect">
              <a:avLst/>
            </a:prstGeom>
          </p:spPr>
        </p:pic>
      </p:grpSp>
      <p:pic>
        <p:nvPicPr>
          <p:cNvPr id="87" name="Picture 86" descr="A green and blue logo&#10;&#10;Description automatically generated">
            <a:extLst>
              <a:ext uri="{FF2B5EF4-FFF2-40B4-BE49-F238E27FC236}">
                <a16:creationId xmlns:a16="http://schemas.microsoft.com/office/drawing/2014/main" id="{2612D147-CB6A-E928-560D-F8FFA1BC1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535" y="2462109"/>
            <a:ext cx="365760" cy="36576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00AAA40-75D1-DCB5-E0FE-6C9E306738E9}"/>
              </a:ext>
            </a:extLst>
          </p:cNvPr>
          <p:cNvSpPr/>
          <p:nvPr/>
        </p:nvSpPr>
        <p:spPr bwMode="auto">
          <a:xfrm>
            <a:off x="1306298" y="5978480"/>
            <a:ext cx="5155474" cy="307777"/>
          </a:xfrm>
          <a:prstGeom prst="roundRect">
            <a:avLst>
              <a:gd name="adj" fmla="val 4645"/>
            </a:avLst>
          </a:prstGeom>
          <a:solidFill>
            <a:schemeClr val="accent3">
              <a:lumMod val="5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Jumpstart Cerebral data simulator (real-time operational and 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commercial data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4F7387-71E8-C7C3-0ECC-8693292215B9}"/>
              </a:ext>
            </a:extLst>
          </p:cNvPr>
          <p:cNvGrpSpPr/>
          <p:nvPr/>
        </p:nvGrpSpPr>
        <p:grpSpPr>
          <a:xfrm>
            <a:off x="3055674" y="4512400"/>
            <a:ext cx="1662481" cy="998973"/>
            <a:chOff x="1970159" y="2599962"/>
            <a:chExt cx="1662481" cy="99897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70EDDF4-2275-48EA-58B4-7A086A61D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5256" y="2637727"/>
              <a:ext cx="274320" cy="274320"/>
            </a:xfrm>
            <a:prstGeom prst="rect">
              <a:avLst/>
            </a:prstGeom>
          </p:spPr>
        </p:pic>
        <p:sp>
          <p:nvSpPr>
            <p:cNvPr id="8" name="Rectangle: Rounded Corners 79">
              <a:extLst>
                <a:ext uri="{FF2B5EF4-FFF2-40B4-BE49-F238E27FC236}">
                  <a16:creationId xmlns:a16="http://schemas.microsoft.com/office/drawing/2014/main" id="{BB7542D2-ED14-CF68-0E88-DE7EB948694C}"/>
                </a:ext>
              </a:extLst>
            </p:cNvPr>
            <p:cNvSpPr/>
            <p:nvPr/>
          </p:nvSpPr>
          <p:spPr bwMode="auto">
            <a:xfrm>
              <a:off x="1970159" y="2599962"/>
              <a:ext cx="1662481" cy="998973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solidFill>
                <a:srgbClr val="F64CA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InfluxDB</a:t>
              </a:r>
            </a:p>
          </p:txBody>
        </p:sp>
        <p:sp>
          <p:nvSpPr>
            <p:cNvPr id="9" name="Rectangle: Rounded Corners 79">
              <a:extLst>
                <a:ext uri="{FF2B5EF4-FFF2-40B4-BE49-F238E27FC236}">
                  <a16:creationId xmlns:a16="http://schemas.microsoft.com/office/drawing/2014/main" id="{DA16479C-2207-5986-A6E9-7255B64BE8E2}"/>
                </a:ext>
              </a:extLst>
            </p:cNvPr>
            <p:cNvSpPr/>
            <p:nvPr/>
          </p:nvSpPr>
          <p:spPr bwMode="auto">
            <a:xfrm>
              <a:off x="2095106" y="3019317"/>
              <a:ext cx="1408176" cy="458228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solidFill>
                <a:srgbClr val="F64CA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Industrial asset </a:t>
              </a:r>
              <a:b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telemetry data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E3073BD-F953-E485-448A-AA383DC4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18925" y="2646524"/>
              <a:ext cx="274320" cy="27432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6E8EE6-22B3-AF15-967E-9AE6A69C3B2E}"/>
              </a:ext>
            </a:extLst>
          </p:cNvPr>
          <p:cNvGrpSpPr/>
          <p:nvPr/>
        </p:nvGrpSpPr>
        <p:grpSpPr>
          <a:xfrm>
            <a:off x="4799291" y="4512400"/>
            <a:ext cx="1662481" cy="998973"/>
            <a:chOff x="5457010" y="2599962"/>
            <a:chExt cx="1662481" cy="998973"/>
          </a:xfrm>
        </p:grpSpPr>
        <p:sp>
          <p:nvSpPr>
            <p:cNvPr id="22" name="Rectangle: Rounded Corners 79">
              <a:extLst>
                <a:ext uri="{FF2B5EF4-FFF2-40B4-BE49-F238E27FC236}">
                  <a16:creationId xmlns:a16="http://schemas.microsoft.com/office/drawing/2014/main" id="{3B873B13-B133-DDC9-6483-625F840D439B}"/>
                </a:ext>
              </a:extLst>
            </p:cNvPr>
            <p:cNvSpPr/>
            <p:nvPr/>
          </p:nvSpPr>
          <p:spPr bwMode="auto">
            <a:xfrm>
              <a:off x="5457010" y="2599962"/>
              <a:ext cx="1662481" cy="998973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solidFill>
                <a:srgbClr val="98E40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Prometheus</a:t>
              </a:r>
            </a:p>
          </p:txBody>
        </p:sp>
        <p:sp>
          <p:nvSpPr>
            <p:cNvPr id="23" name="Rectangle: Rounded Corners 79">
              <a:extLst>
                <a:ext uri="{FF2B5EF4-FFF2-40B4-BE49-F238E27FC236}">
                  <a16:creationId xmlns:a16="http://schemas.microsoft.com/office/drawing/2014/main" id="{DE841D43-4363-9BD1-C4F2-C3782F25AFF8}"/>
                </a:ext>
              </a:extLst>
            </p:cNvPr>
            <p:cNvSpPr/>
            <p:nvPr/>
          </p:nvSpPr>
          <p:spPr bwMode="auto">
            <a:xfrm>
              <a:off x="5583541" y="3019317"/>
              <a:ext cx="1407688" cy="458228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solidFill>
                <a:srgbClr val="98E40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Industrial asset telemetry and RTSP metadata</a:t>
              </a:r>
            </a:p>
          </p:txBody>
        </p:sp>
        <p:pic>
          <p:nvPicPr>
            <p:cNvPr id="26" name="Picture 25" descr="Logo, icon&#10;&#10;Description automatically generated">
              <a:extLst>
                <a:ext uri="{FF2B5EF4-FFF2-40B4-BE49-F238E27FC236}">
                  <a16:creationId xmlns:a16="http://schemas.microsoft.com/office/drawing/2014/main" id="{C70DC46B-70E3-C64F-637A-234372CE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638" y="2646524"/>
              <a:ext cx="274320" cy="27432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3570094-E1F1-7C2E-0110-060EF343FFE5}"/>
              </a:ext>
            </a:extLst>
          </p:cNvPr>
          <p:cNvSpPr txBox="1"/>
          <p:nvPr/>
        </p:nvSpPr>
        <p:spPr>
          <a:xfrm>
            <a:off x="3100858" y="5584749"/>
            <a:ext cx="71250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Time series transactions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045904-42FC-B96B-B4D2-B27F858A8217}"/>
              </a:ext>
            </a:extLst>
          </p:cNvPr>
          <p:cNvSpPr txBox="1"/>
          <p:nvPr/>
        </p:nvSpPr>
        <p:spPr>
          <a:xfrm>
            <a:off x="4847262" y="5579495"/>
            <a:ext cx="71250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98E40E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Time series transactions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C453D9-887D-FAB3-C6BC-BF85DD7F9CA8}"/>
              </a:ext>
            </a:extLst>
          </p:cNvPr>
          <p:cNvGrpSpPr/>
          <p:nvPr/>
        </p:nvGrpSpPr>
        <p:grpSpPr>
          <a:xfrm>
            <a:off x="1311597" y="4507903"/>
            <a:ext cx="1664208" cy="998973"/>
            <a:chOff x="4021413" y="2601008"/>
            <a:chExt cx="1664208" cy="998973"/>
          </a:xfrm>
        </p:grpSpPr>
        <p:sp>
          <p:nvSpPr>
            <p:cNvPr id="16" name="Rectangle: Rounded Corners 79">
              <a:extLst>
                <a:ext uri="{FF2B5EF4-FFF2-40B4-BE49-F238E27FC236}">
                  <a16:creationId xmlns:a16="http://schemas.microsoft.com/office/drawing/2014/main" id="{D7C98B82-B810-B902-C22C-1B06926F6E06}"/>
                </a:ext>
              </a:extLst>
            </p:cNvPr>
            <p:cNvSpPr/>
            <p:nvPr/>
          </p:nvSpPr>
          <p:spPr bwMode="auto">
            <a:xfrm>
              <a:off x="4021413" y="2601008"/>
              <a:ext cx="1664208" cy="998973"/>
            </a:xfrm>
            <a:prstGeom prst="roundRect">
              <a:avLst>
                <a:gd name="adj" fmla="val 4645"/>
              </a:avLst>
            </a:prstGeom>
            <a:solidFill>
              <a:srgbClr val="1E1E20"/>
            </a:solidFill>
            <a:ln w="12700" cap="flat" cmpd="sng" algn="ctr">
              <a:solidFill>
                <a:srgbClr val="27F3E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SQL Server 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 Linux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5E79507-3CED-4C36-DC71-5168E889250A}"/>
                </a:ext>
              </a:extLst>
            </p:cNvPr>
            <p:cNvGrpSpPr/>
            <p:nvPr/>
          </p:nvGrpSpPr>
          <p:grpSpPr>
            <a:xfrm>
              <a:off x="4085421" y="3033589"/>
              <a:ext cx="1539195" cy="450781"/>
              <a:chOff x="7903824" y="5619011"/>
              <a:chExt cx="1539195" cy="702055"/>
            </a:xfrm>
            <a:solidFill>
              <a:srgbClr val="1E1E20"/>
            </a:solidFill>
          </p:grpSpPr>
          <p:sp>
            <p:nvSpPr>
              <p:cNvPr id="28" name="Rectangle: Rounded Corners 79">
                <a:extLst>
                  <a:ext uri="{FF2B5EF4-FFF2-40B4-BE49-F238E27FC236}">
                    <a16:creationId xmlns:a16="http://schemas.microsoft.com/office/drawing/2014/main" id="{28B4FFE4-8EAA-719E-E4C3-F6F32EB7D63A}"/>
                  </a:ext>
                </a:extLst>
              </p:cNvPr>
              <p:cNvSpPr/>
              <p:nvPr/>
            </p:nvSpPr>
            <p:spPr bwMode="auto">
              <a:xfrm>
                <a:off x="7906817" y="5619011"/>
                <a:ext cx="1536202" cy="321369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solidFill>
                  <a:srgbClr val="27F3EE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Simulated Point-of-sale data</a:t>
                </a:r>
              </a:p>
            </p:txBody>
          </p:sp>
          <p:sp>
            <p:nvSpPr>
              <p:cNvPr id="29" name="Rectangle: Rounded Corners 79">
                <a:extLst>
                  <a:ext uri="{FF2B5EF4-FFF2-40B4-BE49-F238E27FC236}">
                    <a16:creationId xmlns:a16="http://schemas.microsoft.com/office/drawing/2014/main" id="{F8C23BC8-8720-26BC-E0A8-80A2BDDD77FE}"/>
                  </a:ext>
                </a:extLst>
              </p:cNvPr>
              <p:cNvSpPr/>
              <p:nvPr/>
            </p:nvSpPr>
            <p:spPr bwMode="auto">
              <a:xfrm>
                <a:off x="7903824" y="5999697"/>
                <a:ext cx="1536192" cy="321369"/>
              </a:xfrm>
              <a:prstGeom prst="roundRect">
                <a:avLst>
                  <a:gd name="adj" fmla="val 4645"/>
                </a:avLst>
              </a:prstGeom>
              <a:grpFill/>
              <a:ln w="12700" cap="flat" cmpd="sng" algn="ctr">
                <a:solidFill>
                  <a:srgbClr val="27F3EE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Simulated </a:t>
                </a:r>
                <a:r>
                  <a:rPr kumimoji="0" lang="en-US" sz="9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inventory</a:t>
                </a: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 data</a:t>
                </a:r>
              </a:p>
            </p:txBody>
          </p:sp>
        </p:grp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EB2BC2-D91D-332E-922B-CFE395CF97AF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886915" y="5511373"/>
            <a:ext cx="0" cy="466344"/>
          </a:xfrm>
          <a:prstGeom prst="straightConnector1">
            <a:avLst/>
          </a:prstGeom>
          <a:ln w="12700">
            <a:solidFill>
              <a:srgbClr val="F64CA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A90B64-11C9-2963-19FF-B066653229D7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629666" y="5511373"/>
            <a:ext cx="866" cy="467107"/>
          </a:xfrm>
          <a:prstGeom prst="straightConnector1">
            <a:avLst/>
          </a:prstGeom>
          <a:ln w="12700">
            <a:solidFill>
              <a:srgbClr val="98E40E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E92FFD5-315C-0E27-325E-6CE4C0D9E0BF}"/>
              </a:ext>
            </a:extLst>
          </p:cNvPr>
          <p:cNvSpPr txBox="1"/>
          <p:nvPr/>
        </p:nvSpPr>
        <p:spPr>
          <a:xfrm>
            <a:off x="1306297" y="5579496"/>
            <a:ext cx="763448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7F3EE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Relational transactions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467B920-98A3-ACC9-8F89-D6332325BB43}"/>
              </a:ext>
            </a:extLst>
          </p:cNvPr>
          <p:cNvSpPr/>
          <p:nvPr/>
        </p:nvSpPr>
        <p:spPr bwMode="auto">
          <a:xfrm>
            <a:off x="1307641" y="2997402"/>
            <a:ext cx="5156817" cy="632562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Contoso Hypermarket web user interface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2F15A60-C9C7-8B6E-7DCF-448EA69B91EE}"/>
              </a:ext>
            </a:extLst>
          </p:cNvPr>
          <p:cNvSpPr/>
          <p:nvPr/>
        </p:nvSpPr>
        <p:spPr bwMode="auto">
          <a:xfrm>
            <a:off x="1561442" y="3543306"/>
            <a:ext cx="4648612" cy="534446"/>
          </a:xfrm>
          <a:prstGeom prst="roundRect">
            <a:avLst>
              <a:gd name="adj" fmla="val 6776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435AA17-F62A-59AA-A276-8BF43BEF4207}"/>
              </a:ext>
            </a:extLst>
          </p:cNvPr>
          <p:cNvCxnSpPr>
            <a:cxnSpLocks/>
            <a:stCxn id="42" idx="2"/>
            <a:endCxn id="16" idx="0"/>
          </p:cNvCxnSpPr>
          <p:nvPr/>
        </p:nvCxnSpPr>
        <p:spPr>
          <a:xfrm rot="5400000">
            <a:off x="2799650" y="3421804"/>
            <a:ext cx="430151" cy="1742047"/>
          </a:xfrm>
          <a:prstGeom prst="bentConnector3">
            <a:avLst>
              <a:gd name="adj1" fmla="val 66032"/>
            </a:avLst>
          </a:prstGeom>
          <a:noFill/>
          <a:ln w="12700" cap="flat" cmpd="sng" algn="ctr">
            <a:solidFill>
              <a:srgbClr val="FFFFFF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9D608281-C1AD-CEEE-E2CF-D6C8A0C46D93}"/>
              </a:ext>
            </a:extLst>
          </p:cNvPr>
          <p:cNvCxnSpPr>
            <a:cxnSpLocks/>
            <a:stCxn id="42" idx="2"/>
            <a:endCxn id="22" idx="0"/>
          </p:cNvCxnSpPr>
          <p:nvPr/>
        </p:nvCxnSpPr>
        <p:spPr>
          <a:xfrm rot="16200000" flipH="1">
            <a:off x="4540816" y="3422684"/>
            <a:ext cx="434648" cy="1744784"/>
          </a:xfrm>
          <a:prstGeom prst="bentConnector3">
            <a:avLst>
              <a:gd name="adj1" fmla="val 65851"/>
            </a:avLst>
          </a:prstGeom>
          <a:noFill/>
          <a:ln w="12700" cap="flat" cmpd="sng" algn="ctr">
            <a:solidFill>
              <a:srgbClr val="FFFFFF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CCD84D-3E4C-7C0E-1F7D-E0AAEC5AB7A8}"/>
              </a:ext>
            </a:extLst>
          </p:cNvPr>
          <p:cNvCxnSpPr>
            <a:cxnSpLocks/>
            <a:stCxn id="42" idx="2"/>
            <a:endCxn id="8" idx="0"/>
          </p:cNvCxnSpPr>
          <p:nvPr/>
        </p:nvCxnSpPr>
        <p:spPr>
          <a:xfrm>
            <a:off x="3885748" y="4077752"/>
            <a:ext cx="1167" cy="434648"/>
          </a:xfrm>
          <a:prstGeom prst="straightConnector1">
            <a:avLst/>
          </a:prstGeom>
          <a:noFill/>
          <a:ln w="12700" cap="flat" cmpd="sng" algn="ctr">
            <a:solidFill>
              <a:srgbClr val="FFFF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8F6FAC3-28F4-85D4-A408-09876DDCE099}"/>
              </a:ext>
            </a:extLst>
          </p:cNvPr>
          <p:cNvSpPr txBox="1"/>
          <p:nvPr/>
        </p:nvSpPr>
        <p:spPr>
          <a:xfrm>
            <a:off x="3812017" y="4057819"/>
            <a:ext cx="1399140" cy="338554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RAG-based queries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ED16AB-D54E-CB2C-483E-ACDD7E10AF9C}"/>
              </a:ext>
            </a:extLst>
          </p:cNvPr>
          <p:cNvSpPr txBox="1"/>
          <p:nvPr/>
        </p:nvSpPr>
        <p:spPr>
          <a:xfrm>
            <a:off x="5875031" y="5614128"/>
            <a:ext cx="1739585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Real-time operational, asset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telemetry,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and commercial data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E604C63-90E6-DD6A-5CC1-8A84DF26D912}"/>
              </a:ext>
            </a:extLst>
          </p:cNvPr>
          <p:cNvGrpSpPr/>
          <p:nvPr/>
        </p:nvGrpSpPr>
        <p:grpSpPr>
          <a:xfrm>
            <a:off x="6731989" y="4193635"/>
            <a:ext cx="1793941" cy="1325995"/>
            <a:chOff x="5966568" y="3423655"/>
            <a:chExt cx="1793941" cy="132599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377854B-1AC8-4B0E-5ACF-FDCF24112E72}"/>
                </a:ext>
              </a:extLst>
            </p:cNvPr>
            <p:cNvGrpSpPr/>
            <p:nvPr/>
          </p:nvGrpSpPr>
          <p:grpSpPr>
            <a:xfrm>
              <a:off x="5966568" y="3423655"/>
              <a:ext cx="1793941" cy="1325995"/>
              <a:chOff x="8594238" y="3193113"/>
              <a:chExt cx="1793941" cy="1325995"/>
            </a:xfrm>
          </p:grpSpPr>
          <p:sp>
            <p:nvSpPr>
              <p:cNvPr id="67" name="Rectangle: Rounded Corners 100">
                <a:extLst>
                  <a:ext uri="{FF2B5EF4-FFF2-40B4-BE49-F238E27FC236}">
                    <a16:creationId xmlns:a16="http://schemas.microsoft.com/office/drawing/2014/main" id="{98039BEC-96A3-31A2-FBDB-46E0ADC42791}"/>
                  </a:ext>
                </a:extLst>
              </p:cNvPr>
              <p:cNvSpPr/>
              <p:nvPr/>
            </p:nvSpPr>
            <p:spPr bwMode="auto">
              <a:xfrm>
                <a:off x="8594238" y="3193113"/>
                <a:ext cx="1793941" cy="1325995"/>
              </a:xfrm>
              <a:prstGeom prst="roundRect">
                <a:avLst>
                  <a:gd name="adj" fmla="val 4645"/>
                </a:avLst>
              </a:prstGeom>
              <a:solidFill>
                <a:srgbClr val="181818"/>
              </a:soli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Azure IoT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Operations</a:t>
                </a:r>
              </a:p>
            </p:txBody>
          </p:sp>
          <p:sp>
            <p:nvSpPr>
              <p:cNvPr id="68" name="Rectangle: Rounded Corners 101">
                <a:extLst>
                  <a:ext uri="{FF2B5EF4-FFF2-40B4-BE49-F238E27FC236}">
                    <a16:creationId xmlns:a16="http://schemas.microsoft.com/office/drawing/2014/main" id="{759236FC-9128-8FFD-FF29-DAAB440F4BD3}"/>
                  </a:ext>
                </a:extLst>
              </p:cNvPr>
              <p:cNvSpPr/>
              <p:nvPr/>
            </p:nvSpPr>
            <p:spPr bwMode="auto">
              <a:xfrm>
                <a:off x="8860601" y="3643121"/>
                <a:ext cx="1261214" cy="296736"/>
              </a:xfrm>
              <a:prstGeom prst="roundRect">
                <a:avLst>
                  <a:gd name="adj" fmla="val 4645"/>
                </a:avLst>
              </a:prstGeom>
              <a:solidFill>
                <a:srgbClr val="181818"/>
              </a:solidFill>
              <a:ln w="127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/>
                  </a:rPr>
                  <a:t>Dataflow</a:t>
                </a:r>
              </a:p>
            </p:txBody>
          </p:sp>
          <p:sp>
            <p:nvSpPr>
              <p:cNvPr id="69" name="Rectangle: Rounded Corners 102">
                <a:extLst>
                  <a:ext uri="{FF2B5EF4-FFF2-40B4-BE49-F238E27FC236}">
                    <a16:creationId xmlns:a16="http://schemas.microsoft.com/office/drawing/2014/main" id="{3A9EC72B-2B0E-B9B6-D5F1-2E7354A1A51F}"/>
                  </a:ext>
                </a:extLst>
              </p:cNvPr>
              <p:cNvSpPr/>
              <p:nvPr/>
            </p:nvSpPr>
            <p:spPr bwMode="auto">
              <a:xfrm>
                <a:off x="8860601" y="4037144"/>
                <a:ext cx="1261214" cy="296736"/>
              </a:xfrm>
              <a:prstGeom prst="roundRect">
                <a:avLst>
                  <a:gd name="adj" fmla="val 4645"/>
                </a:avLst>
              </a:prstGeom>
              <a:solidFill>
                <a:srgbClr val="181818"/>
              </a:solidFill>
              <a:ln w="127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MQTT Broker</a:t>
                </a:r>
              </a:p>
            </p:txBody>
          </p:sp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3D365EB4-AC75-720C-D715-281832393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656492" y="3248112"/>
                <a:ext cx="274320" cy="274320"/>
              </a:xfrm>
              <a:prstGeom prst="rect">
                <a:avLst/>
              </a:prstGeom>
            </p:spPr>
          </p:pic>
        </p:grp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DB9DAD3A-2BBB-5849-D64D-C3D78DDEF512}"/>
                </a:ext>
              </a:extLst>
            </p:cNvPr>
            <p:cNvCxnSpPr>
              <a:cxnSpLocks/>
              <a:stCxn id="68" idx="1"/>
              <a:endCxn id="69" idx="1"/>
            </p:cNvCxnSpPr>
            <p:nvPr/>
          </p:nvCxnSpPr>
          <p:spPr>
            <a:xfrm rot="10800000" flipV="1">
              <a:off x="6232931" y="4022030"/>
              <a:ext cx="12700" cy="394023"/>
            </a:xfrm>
            <a:prstGeom prst="bentConnector3">
              <a:avLst>
                <a:gd name="adj1" fmla="val 1257535"/>
              </a:avLst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/>
              <a:tailEnd type="triangle"/>
            </a:ln>
            <a:effectLst/>
          </p:spPr>
        </p:cxn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D8AA0A-B537-3478-CEC1-048528BFDDC3}"/>
              </a:ext>
            </a:extLst>
          </p:cNvPr>
          <p:cNvCxnSpPr>
            <a:cxnSpLocks/>
            <a:stCxn id="69" idx="2"/>
            <a:endCxn id="80" idx="3"/>
          </p:cNvCxnSpPr>
          <p:nvPr/>
        </p:nvCxnSpPr>
        <p:spPr>
          <a:xfrm rot="5400000">
            <a:off x="6646383" y="5149792"/>
            <a:ext cx="797967" cy="1167187"/>
          </a:xfrm>
          <a:prstGeom prst="bentConnector2">
            <a:avLst/>
          </a:prstGeom>
          <a:noFill/>
          <a:ln w="12700" cap="flat" cmpd="sng" algn="ctr">
            <a:solidFill>
              <a:srgbClr val="FFC000"/>
            </a:solidFill>
            <a:prstDash val="solid"/>
            <a:headEnd type="triangle" w="med" len="med"/>
            <a:tailEnd type="none" w="med" len="med"/>
          </a:ln>
          <a:effectLst/>
        </p:spPr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AC646A9F-B602-0076-5373-D2D45855CE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2229" y="6372211"/>
            <a:ext cx="365760" cy="36576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12BB8C2-ECC4-6EBC-0EB4-3681D63203D1}"/>
              </a:ext>
            </a:extLst>
          </p:cNvPr>
          <p:cNvCxnSpPr>
            <a:cxnSpLocks/>
            <a:endCxn id="68" idx="3"/>
          </p:cNvCxnSpPr>
          <p:nvPr/>
        </p:nvCxnSpPr>
        <p:spPr>
          <a:xfrm rot="10800000">
            <a:off x="8259566" y="4792012"/>
            <a:ext cx="1694334" cy="1434441"/>
          </a:xfrm>
          <a:prstGeom prst="bentConnector3">
            <a:avLst>
              <a:gd name="adj1" fmla="val 72667"/>
            </a:avLst>
          </a:prstGeom>
          <a:noFill/>
          <a:ln w="12700" cap="flat" cmpd="sng" algn="ctr">
            <a:solidFill>
              <a:srgbClr val="FFC000"/>
            </a:solidFill>
            <a:prstDash val="solid"/>
            <a:headEnd type="triangle" w="med" len="med"/>
            <a:tailEnd type="none" w="med" len="med"/>
          </a:ln>
          <a:effectLst/>
        </p:spPr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13F0793-17C6-6890-EF07-8656BC63D7AB}"/>
              </a:ext>
            </a:extLst>
          </p:cNvPr>
          <p:cNvGrpSpPr/>
          <p:nvPr/>
        </p:nvGrpSpPr>
        <p:grpSpPr>
          <a:xfrm>
            <a:off x="9766136" y="1343815"/>
            <a:ext cx="2240804" cy="988698"/>
            <a:chOff x="9284208" y="770438"/>
            <a:chExt cx="2240804" cy="988698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08C9ED9-359C-A913-DDC4-F71AB78372DF}"/>
                </a:ext>
              </a:extLst>
            </p:cNvPr>
            <p:cNvSpPr/>
            <p:nvPr/>
          </p:nvSpPr>
          <p:spPr bwMode="auto">
            <a:xfrm>
              <a:off x="9284208" y="770438"/>
              <a:ext cx="2240804" cy="988698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rgbClr val="98E40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VM</a:t>
              </a: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BACDF83C-FF0E-995C-A2FD-E1EA0E60C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439106" y="835144"/>
              <a:ext cx="274320" cy="27432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AE5653-C82A-4D2C-BB88-14036F310440}"/>
                </a:ext>
              </a:extLst>
            </p:cNvPr>
            <p:cNvGrpSpPr/>
            <p:nvPr/>
          </p:nvGrpSpPr>
          <p:grpSpPr>
            <a:xfrm>
              <a:off x="9437320" y="1156402"/>
              <a:ext cx="1934580" cy="532450"/>
              <a:chOff x="9509760" y="1135420"/>
              <a:chExt cx="1934580" cy="532450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6ED91FA-017C-A9B6-698E-63F364AA8BB0}"/>
                  </a:ext>
                </a:extLst>
              </p:cNvPr>
              <p:cNvSpPr/>
              <p:nvPr/>
            </p:nvSpPr>
            <p:spPr bwMode="auto">
              <a:xfrm>
                <a:off x="9509760" y="1135420"/>
                <a:ext cx="1934580" cy="532450"/>
              </a:xfrm>
              <a:prstGeom prst="roundRect">
                <a:avLst>
                  <a:gd name="adj" fmla="val 4645"/>
                </a:avLst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solidFill>
                  <a:srgbClr val="98E40E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Real-time Grafana dashboards</a:t>
                </a:r>
              </a:p>
            </p:txBody>
          </p:sp>
          <p:pic>
            <p:nvPicPr>
              <p:cNvPr id="100" name="Picture 99" descr="Icon&#10;&#10;Description automatically generated">
                <a:extLst>
                  <a:ext uri="{FF2B5EF4-FFF2-40B4-BE49-F238E27FC236}">
                    <a16:creationId xmlns:a16="http://schemas.microsoft.com/office/drawing/2014/main" id="{4D1DDDFF-7043-B7E1-2558-0D9DB6E5E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210" y="1348450"/>
                <a:ext cx="274320" cy="274320"/>
              </a:xfrm>
              <a:prstGeom prst="rect">
                <a:avLst/>
              </a:prstGeom>
            </p:spPr>
          </p:pic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DA6E42F3-669C-0991-67E9-6591EBDE8924}"/>
              </a:ext>
            </a:extLst>
          </p:cNvPr>
          <p:cNvSpPr txBox="1"/>
          <p:nvPr/>
        </p:nvSpPr>
        <p:spPr>
          <a:xfrm>
            <a:off x="8746351" y="5630984"/>
            <a:ext cx="902399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Operational, asset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telemetry,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and commercial data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5EFA618-77D2-A6C5-B026-04ED35BDFC30}"/>
              </a:ext>
            </a:extLst>
          </p:cNvPr>
          <p:cNvSpPr txBox="1"/>
          <p:nvPr/>
        </p:nvSpPr>
        <p:spPr>
          <a:xfrm>
            <a:off x="8336496" y="2073198"/>
            <a:ext cx="1325397" cy="4154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98E40E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Query metrics from Prometheus for real-time dashboard visualization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9F85307-B43D-21FE-796D-C43A08454FD0}"/>
              </a:ext>
            </a:extLst>
          </p:cNvPr>
          <p:cNvCxnSpPr>
            <a:cxnSpLocks/>
          </p:cNvCxnSpPr>
          <p:nvPr/>
        </p:nvCxnSpPr>
        <p:spPr>
          <a:xfrm flipV="1">
            <a:off x="6613189" y="1996004"/>
            <a:ext cx="3306059" cy="168162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98E40E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109" name="Graphic 108" descr="User outline">
            <a:extLst>
              <a:ext uri="{FF2B5EF4-FFF2-40B4-BE49-F238E27FC236}">
                <a16:creationId xmlns:a16="http://schemas.microsoft.com/office/drawing/2014/main" id="{2CBD324C-0490-182B-63F1-0343338AA7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9165" y="4620339"/>
            <a:ext cx="640080" cy="640080"/>
          </a:xfrm>
          <a:prstGeom prst="rect">
            <a:avLst/>
          </a:prstGeom>
        </p:spPr>
      </p:pic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C1E8AC10-0712-FAEE-E73A-F474B1D6B9CC}"/>
              </a:ext>
            </a:extLst>
          </p:cNvPr>
          <p:cNvCxnSpPr>
            <a:cxnSpLocks/>
            <a:endCxn id="109" idx="0"/>
          </p:cNvCxnSpPr>
          <p:nvPr/>
        </p:nvCxnSpPr>
        <p:spPr>
          <a:xfrm rot="10800000" flipV="1">
            <a:off x="569205" y="3313683"/>
            <a:ext cx="738436" cy="1306656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9A17A9C-E870-CF23-8CE8-499662A05CE4}"/>
              </a:ext>
            </a:extLst>
          </p:cNvPr>
          <p:cNvSpPr txBox="1"/>
          <p:nvPr/>
        </p:nvSpPr>
        <p:spPr>
          <a:xfrm>
            <a:off x="-40999" y="5226235"/>
            <a:ext cx="12191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Contoso shopper or employe</a:t>
            </a:r>
          </a:p>
        </p:txBody>
      </p: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0D3320BA-5A6A-0080-566A-F2202F93D33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461772" y="3677627"/>
            <a:ext cx="151417" cy="1334260"/>
          </a:xfrm>
          <a:prstGeom prst="bentConnector2">
            <a:avLst/>
          </a:prstGeom>
          <a:noFill/>
          <a:ln w="12700" cap="flat" cmpd="sng" algn="ctr">
            <a:solidFill>
              <a:srgbClr val="98E40E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912A6611-3076-CDEB-D556-6C928D427AC8}"/>
              </a:ext>
            </a:extLst>
          </p:cNvPr>
          <p:cNvSpPr/>
          <p:nvPr/>
        </p:nvSpPr>
        <p:spPr bwMode="auto">
          <a:xfrm>
            <a:off x="434478" y="377076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8550F7E9-C134-6769-D200-BB9F892376EB}"/>
              </a:ext>
            </a:extLst>
          </p:cNvPr>
          <p:cNvSpPr/>
          <p:nvPr/>
        </p:nvSpPr>
        <p:spPr bwMode="auto">
          <a:xfrm>
            <a:off x="5634672" y="341412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259600AC-6CEF-B6FC-230B-CFC1BF57A35F}"/>
              </a:ext>
            </a:extLst>
          </p:cNvPr>
          <p:cNvSpPr/>
          <p:nvPr/>
        </p:nvSpPr>
        <p:spPr bwMode="auto">
          <a:xfrm>
            <a:off x="2204077" y="404155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1464DA06-4DFA-B841-70E6-34CE79DDE81C}"/>
              </a:ext>
            </a:extLst>
          </p:cNvPr>
          <p:cNvSpPr/>
          <p:nvPr/>
        </p:nvSpPr>
        <p:spPr bwMode="auto">
          <a:xfrm>
            <a:off x="8129058" y="254178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8CA0CEBE-C5F2-30C2-1106-23FDB6EE6D1E}"/>
              </a:ext>
            </a:extLst>
          </p:cNvPr>
          <p:cNvSpPr/>
          <p:nvPr/>
        </p:nvSpPr>
        <p:spPr bwMode="auto">
          <a:xfrm>
            <a:off x="8594709" y="536971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F1CCD5-51CE-5E6C-4C7C-46C33A6CD47C}"/>
              </a:ext>
            </a:extLst>
          </p:cNvPr>
          <p:cNvSpPr/>
          <p:nvPr/>
        </p:nvSpPr>
        <p:spPr bwMode="auto">
          <a:xfrm>
            <a:off x="9962651" y="4498905"/>
            <a:ext cx="1847775" cy="1078221"/>
          </a:xfrm>
          <a:prstGeom prst="roundRect">
            <a:avLst>
              <a:gd name="adj" fmla="val 4645"/>
            </a:avLst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Event House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B8AE89D-E158-F63E-3CEA-CAA5B89E28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14624" y="5159366"/>
            <a:ext cx="365760" cy="36576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95FA3D4-A500-F93A-F036-8579D720B9E3}"/>
              </a:ext>
            </a:extLst>
          </p:cNvPr>
          <p:cNvGrpSpPr/>
          <p:nvPr/>
        </p:nvGrpSpPr>
        <p:grpSpPr>
          <a:xfrm>
            <a:off x="10557653" y="4675498"/>
            <a:ext cx="711606" cy="566918"/>
            <a:chOff x="2053386" y="5260858"/>
            <a:chExt cx="711606" cy="566918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F316062-C5CA-CFB0-00C3-32B5E156F07A}"/>
                </a:ext>
              </a:extLst>
            </p:cNvPr>
            <p:cNvSpPr/>
            <p:nvPr/>
          </p:nvSpPr>
          <p:spPr bwMode="auto">
            <a:xfrm>
              <a:off x="2053386" y="5260858"/>
              <a:ext cx="711606" cy="56691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KQL DB</a:t>
              </a: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1BDD6B5-577A-B675-7160-383867460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67374" y="5483300"/>
              <a:ext cx="274320" cy="27432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8D9CCE-E33F-7359-38B4-4789373EE8E6}"/>
              </a:ext>
            </a:extLst>
          </p:cNvPr>
          <p:cNvGrpSpPr/>
          <p:nvPr/>
        </p:nvGrpSpPr>
        <p:grpSpPr>
          <a:xfrm>
            <a:off x="9962650" y="3296956"/>
            <a:ext cx="1847776" cy="802856"/>
            <a:chOff x="9828538" y="3267510"/>
            <a:chExt cx="1847776" cy="80285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A673C76-2929-8FEF-F69B-3AC249EBB200}"/>
                </a:ext>
              </a:extLst>
            </p:cNvPr>
            <p:cNvSpPr/>
            <p:nvPr/>
          </p:nvSpPr>
          <p:spPr bwMode="auto">
            <a:xfrm>
              <a:off x="9828538" y="3267510"/>
              <a:ext cx="877824" cy="80285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Notebook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4788A6B-1C25-C573-2E69-8FB93A84C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038850" y="3545704"/>
              <a:ext cx="457200" cy="457200"/>
            </a:xfrm>
            <a:prstGeom prst="rect">
              <a:avLst/>
            </a:prstGeom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9C733A6-454D-BF9D-7002-5D82A8179326}"/>
                </a:ext>
              </a:extLst>
            </p:cNvPr>
            <p:cNvSpPr/>
            <p:nvPr/>
          </p:nvSpPr>
          <p:spPr bwMode="auto">
            <a:xfrm>
              <a:off x="10800129" y="3267510"/>
              <a:ext cx="876185" cy="802856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Realtime dashboards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4D350040-AEC2-84B3-70ED-A3F6CBEB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09621" y="3576049"/>
              <a:ext cx="457200" cy="457200"/>
            </a:xfrm>
            <a:prstGeom prst="rect">
              <a:avLst/>
            </a:prstGeom>
          </p:spPr>
        </p:pic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F7D81934-1A1F-CE23-CB3A-00CCC9B22601}"/>
              </a:ext>
            </a:extLst>
          </p:cNvPr>
          <p:cNvCxnSpPr>
            <a:cxnSpLocks/>
            <a:stCxn id="44" idx="3"/>
            <a:endCxn id="78" idx="0"/>
          </p:cNvCxnSpPr>
          <p:nvPr/>
        </p:nvCxnSpPr>
        <p:spPr>
          <a:xfrm flipH="1">
            <a:off x="10886539" y="4958957"/>
            <a:ext cx="382720" cy="1077640"/>
          </a:xfrm>
          <a:prstGeom prst="bentConnector4">
            <a:avLst>
              <a:gd name="adj1" fmla="val -59730"/>
              <a:gd name="adj2" fmla="val 89305"/>
            </a:avLst>
          </a:prstGeom>
          <a:noFill/>
          <a:ln w="12700" cap="flat" cmpd="sng" algn="ctr">
            <a:solidFill>
              <a:srgbClr val="FFC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B8BB2E9-B2BF-7B14-E0A4-7A724810B2CB}"/>
              </a:ext>
            </a:extLst>
          </p:cNvPr>
          <p:cNvCxnSpPr>
            <a:cxnSpLocks/>
            <a:stCxn id="44" idx="0"/>
            <a:endCxn id="5" idx="2"/>
          </p:cNvCxnSpPr>
          <p:nvPr/>
        </p:nvCxnSpPr>
        <p:spPr>
          <a:xfrm rot="16200000" flipV="1">
            <a:off x="10369666" y="4131708"/>
            <a:ext cx="575686" cy="51189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C000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1B99D0-C02E-2875-A0C8-F01541C93176}"/>
              </a:ext>
            </a:extLst>
          </p:cNvPr>
          <p:cNvCxnSpPr>
            <a:cxnSpLocks/>
            <a:stCxn id="44" idx="0"/>
            <a:endCxn id="35" idx="2"/>
          </p:cNvCxnSpPr>
          <p:nvPr/>
        </p:nvCxnSpPr>
        <p:spPr>
          <a:xfrm rot="5400000" flipH="1" flipV="1">
            <a:off x="10855052" y="4158216"/>
            <a:ext cx="575686" cy="45887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C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518D64-F23B-B81A-5247-F746611DD254}"/>
              </a:ext>
            </a:extLst>
          </p:cNvPr>
          <p:cNvSpPr txBox="1"/>
          <p:nvPr/>
        </p:nvSpPr>
        <p:spPr>
          <a:xfrm>
            <a:off x="10370914" y="4146755"/>
            <a:ext cx="1007446" cy="1384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Query data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0D1F5D-CC5F-8BB8-DA0A-F196DBD81ED0}"/>
              </a:ext>
            </a:extLst>
          </p:cNvPr>
          <p:cNvSpPr txBox="1"/>
          <p:nvPr/>
        </p:nvSpPr>
        <p:spPr>
          <a:xfrm>
            <a:off x="10249962" y="5713168"/>
            <a:ext cx="1229791" cy="1384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Pull and ingest data</a:t>
            </a:r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9638AA50-48AA-767F-2365-286AE4C24095}"/>
              </a:ext>
            </a:extLst>
          </p:cNvPr>
          <p:cNvSpPr/>
          <p:nvPr/>
        </p:nvSpPr>
        <p:spPr bwMode="auto">
          <a:xfrm>
            <a:off x="11358094" y="519968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7</a:t>
            </a:r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4B1F7A63-6DA4-C889-4E95-3C172DD6376D}"/>
              </a:ext>
            </a:extLst>
          </p:cNvPr>
          <p:cNvSpPr/>
          <p:nvPr/>
        </p:nvSpPr>
        <p:spPr bwMode="auto">
          <a:xfrm>
            <a:off x="10032289" y="414698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8</a:t>
            </a:r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47DF6C10-DF56-AE1C-EE63-8A1B3FC9FC22}"/>
              </a:ext>
            </a:extLst>
          </p:cNvPr>
          <p:cNvSpPr/>
          <p:nvPr/>
        </p:nvSpPr>
        <p:spPr bwMode="auto">
          <a:xfrm>
            <a:off x="11460246" y="413558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91E5E-BDE5-7D7F-3143-8C6FBFCCCB63}"/>
              </a:ext>
            </a:extLst>
          </p:cNvPr>
          <p:cNvSpPr txBox="1"/>
          <p:nvPr/>
        </p:nvSpPr>
        <p:spPr>
          <a:xfrm>
            <a:off x="453439" y="796921"/>
            <a:ext cx="7768192" cy="19389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Contoso shopper or employee access Web UI. Customers are placing orders while employe manage operations.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Jumpstart Cerebral is integrated in Contoso web application, designed to help users by interacting with various data sources using RAG-based (Retrieval-Augmented Generation) queries.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Cerebral APIs interacts with various data sources for various operations. All data sources being populated with relevant data using a dedicated MQTT data simulator:</a:t>
            </a:r>
          </a:p>
          <a:p>
            <a:pPr marL="457200" marR="0" lvl="1" indent="-1158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SQL Server on Linux – Commercial retail data</a:t>
            </a:r>
          </a:p>
          <a:p>
            <a:pPr marL="457200" marR="0" lvl="1" indent="-1158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InfluxDB – O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perational and asset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telemetry</a:t>
            </a:r>
          </a:p>
          <a:p>
            <a:pPr marL="457200" marR="0" lvl="1" indent="-1158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Prometheus – O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perational and asset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telemetry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Grafana, deployed in Azure, query metrics from Prometheus for real-time 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operational and asset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telemetry for dashboard visualization.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Cerebral data simulator sends 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real-time operational, asset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telemetry,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and commercial data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 Azure IoT Operations MQTT Broker.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Cerebral data simulator sends historical commercial data directly to Azure Event Hub.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Dataflows connects to MQTT Broker, and relays 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operational, asset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telemetry,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and commercial data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into Azure Event Hub.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KQL DB, deployed in Microsoft Fabric Event House, pull and ingest data from Azure Event Hub.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Fabric notebooks, real-time dashboards, and Power BI query KQL DB for commercial and operations data visualization.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BD3D536-A9B3-6AFA-9EE7-1A33FC7556A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646037" y="800056"/>
            <a:ext cx="457200" cy="457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1A48C8-047B-F201-0E37-90EDD6708BA8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2143701" y="5506876"/>
            <a:ext cx="0" cy="466344"/>
          </a:xfrm>
          <a:prstGeom prst="straightConnector1">
            <a:avLst/>
          </a:prstGeom>
          <a:ln w="12700">
            <a:solidFill>
              <a:srgbClr val="27F3EE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E41CAC4-4C7D-45D2-093F-629786D7DBE7}"/>
              </a:ext>
            </a:extLst>
          </p:cNvPr>
          <p:cNvCxnSpPr>
            <a:cxnSpLocks/>
            <a:stCxn id="78" idx="1"/>
            <a:endCxn id="80" idx="2"/>
          </p:cNvCxnSpPr>
          <p:nvPr/>
        </p:nvCxnSpPr>
        <p:spPr>
          <a:xfrm rot="10800000">
            <a:off x="3884035" y="6286258"/>
            <a:ext cx="6078616" cy="86549"/>
          </a:xfrm>
          <a:prstGeom prst="bentConnector2">
            <a:avLst/>
          </a:prstGeom>
          <a:noFill/>
          <a:ln w="12700" cap="flat" cmpd="sng" algn="ctr">
            <a:solidFill>
              <a:srgbClr val="FFC000"/>
            </a:solidFill>
            <a:prstDash val="sysDash"/>
            <a:headEnd type="triangle" w="med" len="med"/>
            <a:tailEnd type="none" w="med" len="med"/>
          </a:ln>
          <a:effectLst/>
        </p:spPr>
      </p:cxn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5FD64AB6-C3F7-BAA1-D06B-A3FEA69FBEC3}"/>
              </a:ext>
            </a:extLst>
          </p:cNvPr>
          <p:cNvSpPr/>
          <p:nvPr/>
        </p:nvSpPr>
        <p:spPr bwMode="auto">
          <a:xfrm>
            <a:off x="6365595" y="612034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9A90237-65F2-80F0-3266-3BE2FC82C4AA}"/>
              </a:ext>
            </a:extLst>
          </p:cNvPr>
          <p:cNvSpPr txBox="1"/>
          <p:nvPr/>
        </p:nvSpPr>
        <p:spPr>
          <a:xfrm>
            <a:off x="6994789" y="6422568"/>
            <a:ext cx="1509374" cy="1384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Historical commercial data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D5A05B84-72FC-4734-B247-297A72174DF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35458" y="4558962"/>
            <a:ext cx="274320" cy="27432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5E6941F-2A50-3874-1618-A7AFDD203DA2}"/>
              </a:ext>
            </a:extLst>
          </p:cNvPr>
          <p:cNvGrpSpPr/>
          <p:nvPr/>
        </p:nvGrpSpPr>
        <p:grpSpPr>
          <a:xfrm>
            <a:off x="9957218" y="2879394"/>
            <a:ext cx="1847774" cy="357758"/>
            <a:chOff x="9957218" y="2879394"/>
            <a:chExt cx="1847774" cy="357758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0949044-D1E7-51A1-9EFF-DE3A2242CC1B}"/>
                </a:ext>
              </a:extLst>
            </p:cNvPr>
            <p:cNvSpPr/>
            <p:nvPr/>
          </p:nvSpPr>
          <p:spPr bwMode="auto">
            <a:xfrm>
              <a:off x="9957218" y="2879394"/>
              <a:ext cx="1847774" cy="357758"/>
            </a:xfrm>
            <a:prstGeom prst="roundRect">
              <a:avLst>
                <a:gd name="adj" fmla="val 4645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Power BI dashboards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A8B9B992-7BE6-04CB-0B00-4CEF99A58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015264" y="2920002"/>
              <a:ext cx="274320" cy="274320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2750793B-8113-7A45-3CA9-728ABAD309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310039" y="3595636"/>
            <a:ext cx="1158045" cy="41436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DF36F17-C9AA-B483-6965-D33A75DDBDF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376362" y="3054324"/>
            <a:ext cx="935276" cy="41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0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6B673-F1C9-C9C0-1FA4-44CD6A3E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3FA0-F4C6-7155-DF34-CB2C0187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4" y="135761"/>
            <a:ext cx="10192645" cy="356251"/>
          </a:xfrm>
        </p:spPr>
        <p:txBody>
          <a:bodyPr/>
          <a:lstStyle/>
          <a:p>
            <a:r>
              <a:rPr kumimoji="0" lang="en-US" sz="20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 (Headings)"/>
              </a:rPr>
              <a:t>Contoso </a:t>
            </a:r>
            <a:r>
              <a:rPr lang="en-US" sz="2000" spc="-50">
                <a:latin typeface="Segoe UI Semibold (Headings)"/>
              </a:rPr>
              <a:t>Hypermarket </a:t>
            </a:r>
            <a:r>
              <a:rPr lang="en-US" sz="2000" noProof="0">
                <a:latin typeface="Segoe UI Semibold (Headings)"/>
              </a:rPr>
              <a:t>–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Predictive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</a:rPr>
              <a:t>i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nventory and operations analytics with Generative AI</a:t>
            </a:r>
            <a:endParaRPr lang="en-US" sz="2000"/>
          </a:p>
        </p:txBody>
      </p:sp>
      <p:pic>
        <p:nvPicPr>
          <p:cNvPr id="9" name="Graphic 8" descr="User outline">
            <a:extLst>
              <a:ext uri="{FF2B5EF4-FFF2-40B4-BE49-F238E27FC236}">
                <a16:creationId xmlns:a16="http://schemas.microsoft.com/office/drawing/2014/main" id="{8FAC1D03-F2C5-0C83-EE85-BF06387F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066" y="1516956"/>
            <a:ext cx="640080" cy="64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812536-7DC7-BDBC-6104-8EB2CD85E8B9}"/>
              </a:ext>
            </a:extLst>
          </p:cNvPr>
          <p:cNvSpPr txBox="1"/>
          <p:nvPr/>
        </p:nvSpPr>
        <p:spPr>
          <a:xfrm>
            <a:off x="-290132" y="2111171"/>
            <a:ext cx="210847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78D3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Contoso 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78D3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78D3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Sales Manager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264D4D-B03D-83BD-FA65-3DD88AF3C7D9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166788" y="2024431"/>
            <a:ext cx="3904489" cy="0"/>
          </a:xfrm>
          <a:prstGeom prst="straightConnector1">
            <a:avLst/>
          </a:prstGeom>
          <a:noFill/>
          <a:ln w="127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06199A5-9890-F5F9-F6D5-2AAFCD3645FF}"/>
              </a:ext>
            </a:extLst>
          </p:cNvPr>
          <p:cNvSpPr/>
          <p:nvPr/>
        </p:nvSpPr>
        <p:spPr bwMode="auto">
          <a:xfrm>
            <a:off x="5071277" y="1516956"/>
            <a:ext cx="1931292" cy="1025102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Local sales 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Excel-based report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D36447-F821-09A3-FEF1-A76FB7E3E6BB}"/>
              </a:ext>
            </a:extLst>
          </p:cNvPr>
          <p:cNvSpPr txBox="1"/>
          <p:nvPr/>
        </p:nvSpPr>
        <p:spPr>
          <a:xfrm>
            <a:off x="1082310" y="1519148"/>
            <a:ext cx="2894211" cy="52322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Generates local store sales and inventory report based on Excel spreadsheet</a:t>
            </a:r>
          </a:p>
        </p:txBody>
      </p:sp>
      <p:pic>
        <p:nvPicPr>
          <p:cNvPr id="41" name="Graphic 40" descr="User outline">
            <a:extLst>
              <a:ext uri="{FF2B5EF4-FFF2-40B4-BE49-F238E27FC236}">
                <a16:creationId xmlns:a16="http://schemas.microsoft.com/office/drawing/2014/main" id="{F88EEA16-F255-91DE-BABD-1F6164CC4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066" y="3475190"/>
            <a:ext cx="640080" cy="6400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4D14E54-C849-B9CE-F485-EE769E8FA9D2}"/>
              </a:ext>
            </a:extLst>
          </p:cNvPr>
          <p:cNvSpPr txBox="1"/>
          <p:nvPr/>
        </p:nvSpPr>
        <p:spPr>
          <a:xfrm>
            <a:off x="-290132" y="4069405"/>
            <a:ext cx="210847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Contoso 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Operations Manager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802894-C0D4-FB40-3DA3-E874F59D70C2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1166788" y="3977590"/>
            <a:ext cx="3904489" cy="0"/>
          </a:xfrm>
          <a:prstGeom prst="straightConnector1">
            <a:avLst/>
          </a:prstGeom>
          <a:noFill/>
          <a:ln w="12700" cap="flat" cmpd="sng" algn="ctr">
            <a:solidFill>
              <a:srgbClr val="F64CA1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D98AE58-D690-9D77-B1DB-A1F1530F11F7}"/>
              </a:ext>
            </a:extLst>
          </p:cNvPr>
          <p:cNvSpPr/>
          <p:nvPr/>
        </p:nvSpPr>
        <p:spPr bwMode="auto">
          <a:xfrm>
            <a:off x="5071277" y="3475190"/>
            <a:ext cx="1931294" cy="1025102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Local energy consumption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Excel-based report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FABE8B-9716-0C2D-2017-F91BBE61E90A}"/>
              </a:ext>
            </a:extLst>
          </p:cNvPr>
          <p:cNvSpPr txBox="1"/>
          <p:nvPr/>
        </p:nvSpPr>
        <p:spPr>
          <a:xfrm>
            <a:off x="1013283" y="3445141"/>
            <a:ext cx="2829645" cy="52322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Generates local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energy consumption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report based on Excel spreadsheet</a:t>
            </a:r>
          </a:p>
        </p:txBody>
      </p:sp>
      <p:pic>
        <p:nvPicPr>
          <p:cNvPr id="51" name="Graphic 50" descr="User outline">
            <a:extLst>
              <a:ext uri="{FF2B5EF4-FFF2-40B4-BE49-F238E27FC236}">
                <a16:creationId xmlns:a16="http://schemas.microsoft.com/office/drawing/2014/main" id="{365711BD-CBE3-9198-8DDF-A7D2CB90F0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066" y="5433424"/>
            <a:ext cx="640080" cy="64008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4929221-03BD-4056-CA15-E47B726F21FC}"/>
              </a:ext>
            </a:extLst>
          </p:cNvPr>
          <p:cNvSpPr txBox="1"/>
          <p:nvPr/>
        </p:nvSpPr>
        <p:spPr>
          <a:xfrm>
            <a:off x="-290132" y="6027639"/>
            <a:ext cx="210847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98E40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Contoso 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98E40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98E40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Inventory Manager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3442B9-576A-64F5-D72F-C0656528AEA9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1171705" y="5940900"/>
            <a:ext cx="3899571" cy="0"/>
          </a:xfrm>
          <a:prstGeom prst="straightConnector1">
            <a:avLst/>
          </a:prstGeom>
          <a:noFill/>
          <a:ln w="12700" cap="flat" cmpd="sng" algn="ctr">
            <a:solidFill>
              <a:srgbClr val="98E40E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079AA75-C6C3-8E9A-6FAA-592B33B921C5}"/>
              </a:ext>
            </a:extLst>
          </p:cNvPr>
          <p:cNvSpPr/>
          <p:nvPr/>
        </p:nvSpPr>
        <p:spPr bwMode="auto">
          <a:xfrm>
            <a:off x="5071276" y="5433424"/>
            <a:ext cx="1931293" cy="1025102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Local coffee inventory 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Excel-based report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ACF444-2641-BC47-652B-62B325A252D5}"/>
              </a:ext>
            </a:extLst>
          </p:cNvPr>
          <p:cNvSpPr txBox="1"/>
          <p:nvPr/>
        </p:nvSpPr>
        <p:spPr>
          <a:xfrm>
            <a:off x="1013283" y="5390184"/>
            <a:ext cx="2550841" cy="52322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Generates l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ocal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coffee inventory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report based on Excel spreadsheet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5391C8-C776-118B-ED11-0F6E09EB0D67}"/>
              </a:ext>
            </a:extLst>
          </p:cNvPr>
          <p:cNvGrpSpPr/>
          <p:nvPr/>
        </p:nvGrpSpPr>
        <p:grpSpPr>
          <a:xfrm>
            <a:off x="5555351" y="2024431"/>
            <a:ext cx="963142" cy="365760"/>
            <a:chOff x="8558100" y="2849671"/>
            <a:chExt cx="963142" cy="36576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BE48B08-4D5A-8E59-6C77-A7A513516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58100" y="2849671"/>
              <a:ext cx="393235" cy="36576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B210695-A52F-6E76-008F-683433E0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55482" y="2849671"/>
              <a:ext cx="365760" cy="3657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CE803-C20E-5D47-7C32-9B57DA794CC0}"/>
              </a:ext>
            </a:extLst>
          </p:cNvPr>
          <p:cNvGrpSpPr/>
          <p:nvPr/>
        </p:nvGrpSpPr>
        <p:grpSpPr>
          <a:xfrm>
            <a:off x="5531866" y="3982665"/>
            <a:ext cx="1010116" cy="457200"/>
            <a:chOff x="8556846" y="3642570"/>
            <a:chExt cx="1010116" cy="45720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0C05761-2C4C-0E42-95A1-2AE6D4517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09762" y="3642570"/>
              <a:ext cx="457200" cy="4572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EA60E68-1242-F552-2088-C8B76EBC9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56846" y="3693022"/>
              <a:ext cx="393235" cy="36576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DD2DE9-EE6E-3483-E27C-2929445B5263}"/>
              </a:ext>
            </a:extLst>
          </p:cNvPr>
          <p:cNvGrpSpPr/>
          <p:nvPr/>
        </p:nvGrpSpPr>
        <p:grpSpPr>
          <a:xfrm>
            <a:off x="5530612" y="5940900"/>
            <a:ext cx="1011370" cy="457200"/>
            <a:chOff x="8555592" y="4490653"/>
            <a:chExt cx="1011370" cy="4572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869C58-5D3E-2AB6-648C-F86A40D5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55592" y="4536373"/>
              <a:ext cx="393235" cy="36576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A055BDA-291A-4BFF-BE8C-E2BB23CE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109762" y="4490653"/>
              <a:ext cx="457200" cy="457200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2FE29F-03AE-CF47-FD6C-7A419407A98E}"/>
              </a:ext>
            </a:extLst>
          </p:cNvPr>
          <p:cNvSpPr/>
          <p:nvPr/>
        </p:nvSpPr>
        <p:spPr bwMode="auto">
          <a:xfrm>
            <a:off x="10785822" y="2024431"/>
            <a:ext cx="1206096" cy="3916469"/>
          </a:xfrm>
          <a:prstGeom prst="roundRect">
            <a:avLst>
              <a:gd name="adj" fmla="val 4645"/>
            </a:avLst>
          </a:prstGeom>
          <a:solidFill>
            <a:schemeClr val="tx2">
              <a:lumMod val="10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Microsoft 365 Copilot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A9CA062-0BC2-79E1-3105-4FAC042C989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023110" y="3611830"/>
            <a:ext cx="731520" cy="731520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99B8FF8-D032-5DBC-8C17-4EE5C85D3A61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002569" y="2029507"/>
            <a:ext cx="3783251" cy="269401"/>
          </a:xfrm>
          <a:prstGeom prst="bentConnector3">
            <a:avLst>
              <a:gd name="adj1" fmla="val 3978"/>
            </a:avLst>
          </a:prstGeom>
          <a:noFill/>
          <a:ln w="127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7BE7C31-6354-4A48-391D-5AE3F816C9D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002569" y="5666423"/>
            <a:ext cx="3783251" cy="279552"/>
          </a:xfrm>
          <a:prstGeom prst="bentConnector3">
            <a:avLst>
              <a:gd name="adj1" fmla="val 4309"/>
            </a:avLst>
          </a:prstGeom>
          <a:noFill/>
          <a:ln w="12700" cap="flat" cmpd="sng" algn="ctr">
            <a:solidFill>
              <a:srgbClr val="98E40E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E835EF-3452-651B-6B32-E1852F337D47}"/>
              </a:ext>
            </a:extLst>
          </p:cNvPr>
          <p:cNvCxnSpPr>
            <a:cxnSpLocks/>
            <a:stCxn id="46" idx="3"/>
            <a:endCxn id="18" idx="1"/>
          </p:cNvCxnSpPr>
          <p:nvPr/>
        </p:nvCxnSpPr>
        <p:spPr>
          <a:xfrm flipV="1">
            <a:off x="7002571" y="3982666"/>
            <a:ext cx="3783251" cy="5075"/>
          </a:xfrm>
          <a:prstGeom prst="straightConnector1">
            <a:avLst/>
          </a:prstGeom>
          <a:noFill/>
          <a:ln w="12700" cap="flat" cmpd="sng" algn="ctr">
            <a:solidFill>
              <a:srgbClr val="F64CA1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1398121-E5B5-5C5B-187F-F6D9E7B16E5A}"/>
              </a:ext>
            </a:extLst>
          </p:cNvPr>
          <p:cNvCxnSpPr>
            <a:cxnSpLocks/>
            <a:stCxn id="52" idx="2"/>
            <a:endCxn id="18" idx="2"/>
          </p:cNvCxnSpPr>
          <p:nvPr/>
        </p:nvCxnSpPr>
        <p:spPr>
          <a:xfrm rot="5400000" flipH="1" flipV="1">
            <a:off x="5817675" y="887331"/>
            <a:ext cx="517626" cy="10624764"/>
          </a:xfrm>
          <a:prstGeom prst="bentConnector3">
            <a:avLst>
              <a:gd name="adj1" fmla="val -44163"/>
            </a:avLst>
          </a:prstGeom>
          <a:noFill/>
          <a:ln w="12700" cap="flat" cmpd="sng" algn="ctr">
            <a:solidFill>
              <a:srgbClr val="98E40E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8603C15-EF64-EF6C-2386-5D38667F77A3}"/>
              </a:ext>
            </a:extLst>
          </p:cNvPr>
          <p:cNvCxnSpPr>
            <a:cxnSpLocks/>
            <a:stCxn id="9" idx="0"/>
            <a:endCxn id="18" idx="0"/>
          </p:cNvCxnSpPr>
          <p:nvPr/>
        </p:nvCxnSpPr>
        <p:spPr>
          <a:xfrm rot="16200000" flipH="1">
            <a:off x="5822750" y="-3541689"/>
            <a:ext cx="507475" cy="10624764"/>
          </a:xfrm>
          <a:prstGeom prst="bentConnector3">
            <a:avLst>
              <a:gd name="adj1" fmla="val -45047"/>
            </a:avLst>
          </a:prstGeom>
          <a:noFill/>
          <a:ln w="127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A1C8308-E752-55D5-0AB1-9EC688834ACA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5659184" y="-2353020"/>
            <a:ext cx="231560" cy="10021716"/>
          </a:xfrm>
          <a:prstGeom prst="bentConnector2">
            <a:avLst/>
          </a:prstGeom>
          <a:noFill/>
          <a:ln w="127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6180F20-9610-79AE-F7F9-B11EC8CC22DF}"/>
              </a:ext>
            </a:extLst>
          </p:cNvPr>
          <p:cNvCxnSpPr>
            <a:cxnSpLocks/>
            <a:endCxn id="51" idx="0"/>
          </p:cNvCxnSpPr>
          <p:nvPr/>
        </p:nvCxnSpPr>
        <p:spPr>
          <a:xfrm rot="10800000" flipV="1">
            <a:off x="764106" y="5193340"/>
            <a:ext cx="10021714" cy="240083"/>
          </a:xfrm>
          <a:prstGeom prst="bentConnector2">
            <a:avLst/>
          </a:prstGeom>
          <a:noFill/>
          <a:ln w="12700" cap="flat" cmpd="sng" algn="ctr">
            <a:solidFill>
              <a:srgbClr val="98E40E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EFA9DCBC-1D2C-F17A-E52E-EDD8DB1DDBDF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764106" y="3339812"/>
            <a:ext cx="10021714" cy="135377"/>
          </a:xfrm>
          <a:prstGeom prst="bentConnector2">
            <a:avLst/>
          </a:prstGeom>
          <a:noFill/>
          <a:ln w="9525" cap="flat" cmpd="sng" algn="ctr">
            <a:solidFill>
              <a:srgbClr val="F64CA1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2AED95F-12B9-3073-8BF7-650B01339FB0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674346" y="-409948"/>
            <a:ext cx="201236" cy="10021716"/>
          </a:xfrm>
          <a:prstGeom prst="bentConnector2">
            <a:avLst/>
          </a:prstGeom>
          <a:noFill/>
          <a:ln w="12700" cap="flat" cmpd="sng" algn="ctr">
            <a:solidFill>
              <a:srgbClr val="F64CA1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CC4F552-12D3-128E-DDE7-C19DA755ADDF}"/>
              </a:ext>
            </a:extLst>
          </p:cNvPr>
          <p:cNvSpPr txBox="1"/>
          <p:nvPr/>
        </p:nvSpPr>
        <p:spPr>
          <a:xfrm>
            <a:off x="7002567" y="1819618"/>
            <a:ext cx="3917989" cy="52322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RAG-based (Retrieval-Augmented Generation) queries against spreadsheet data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94A497-432E-4C76-E61B-02C9C35FE0FF}"/>
              </a:ext>
            </a:extLst>
          </p:cNvPr>
          <p:cNvSpPr txBox="1"/>
          <p:nvPr/>
        </p:nvSpPr>
        <p:spPr>
          <a:xfrm>
            <a:off x="7055725" y="5610356"/>
            <a:ext cx="3864831" cy="52322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RAG-based (Retrieval-Augmented Generation) queries against spreadsheet data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958D1B-6194-7947-636C-9F3B8AF27837}"/>
              </a:ext>
            </a:extLst>
          </p:cNvPr>
          <p:cNvSpPr txBox="1"/>
          <p:nvPr/>
        </p:nvSpPr>
        <p:spPr>
          <a:xfrm>
            <a:off x="6961780" y="3960678"/>
            <a:ext cx="3864831" cy="52322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defTabSz="91434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RAG-based (Retrieval-Augmented Generation) queries against spreadsheet data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E47E7E6-6874-6CC3-0AE6-E738F675F244}"/>
              </a:ext>
            </a:extLst>
          </p:cNvPr>
          <p:cNvSpPr txBox="1"/>
          <p:nvPr/>
        </p:nvSpPr>
        <p:spPr>
          <a:xfrm>
            <a:off x="3872641" y="929964"/>
            <a:ext cx="4328561" cy="35394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27F3EE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Prompt: “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How many chocolate chip cookies did I sell each day?”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E9684D1-67CB-BDA5-953A-8D200DDE6A92}"/>
              </a:ext>
            </a:extLst>
          </p:cNvPr>
          <p:cNvSpPr txBox="1"/>
          <p:nvPr/>
        </p:nvSpPr>
        <p:spPr>
          <a:xfrm>
            <a:off x="2678380" y="2987772"/>
            <a:ext cx="6717082" cy="35394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27F3EE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Prompt: “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How much energy have I used for all of my roasts this month?”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09BAC8C-A672-1187-A241-7B25466C856D}"/>
              </a:ext>
            </a:extLst>
          </p:cNvPr>
          <p:cNvSpPr txBox="1"/>
          <p:nvPr/>
        </p:nvSpPr>
        <p:spPr>
          <a:xfrm>
            <a:off x="2678380" y="4840419"/>
            <a:ext cx="6717082" cy="35394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27F3EE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Prompt: “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Which coffee stays on the store shelves the longest?”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245112D-8182-9625-DF26-33DE4DDD3D40}"/>
              </a:ext>
            </a:extLst>
          </p:cNvPr>
          <p:cNvSpPr txBox="1"/>
          <p:nvPr/>
        </p:nvSpPr>
        <p:spPr>
          <a:xfrm>
            <a:off x="1885158" y="4192393"/>
            <a:ext cx="2848569" cy="523220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Answer: 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“You have used a total of 112.09 kWh for all your roasts this month”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CE003DA-BAAA-ADA6-14F6-12A83623E27D}"/>
              </a:ext>
            </a:extLst>
          </p:cNvPr>
          <p:cNvSpPr txBox="1"/>
          <p:nvPr/>
        </p:nvSpPr>
        <p:spPr>
          <a:xfrm>
            <a:off x="1772212" y="2440467"/>
            <a:ext cx="3074461" cy="353943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Answer: 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“November 21st, 2024: 45 cookies”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815B88-A220-C0E0-C23F-91FD4B671E17}"/>
              </a:ext>
            </a:extLst>
          </p:cNvPr>
          <p:cNvSpPr txBox="1"/>
          <p:nvPr/>
        </p:nvSpPr>
        <p:spPr>
          <a:xfrm>
            <a:off x="1731523" y="6029742"/>
            <a:ext cx="2995899" cy="692497"/>
          </a:xfrm>
          <a:prstGeom prst="rect">
            <a:avLst/>
          </a:prstGeom>
          <a:noFill/>
        </p:spPr>
        <p:txBody>
          <a:bodyPr wrap="square" tIns="91440" bIns="9144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64CA1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Answer: “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It appears that the Nicaragua </a:t>
            </a:r>
            <a:r>
              <a:rPr kumimoji="0" lang="en-US" sz="1100" b="0" i="1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Dipilto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Monte </a:t>
            </a:r>
            <a:r>
              <a:rPr kumimoji="0" lang="en-US" sz="1100" b="0" i="1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Libano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 beans…might stay on the store shelves the longest”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6CA4F9F6-2118-D0A6-E0DE-ECA9DCCDEC9F}"/>
              </a:ext>
            </a:extLst>
          </p:cNvPr>
          <p:cNvSpPr/>
          <p:nvPr/>
        </p:nvSpPr>
        <p:spPr bwMode="auto">
          <a:xfrm>
            <a:off x="945150" y="1374088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90EF0EB-B378-11AC-1DBF-E96CAFAC24C7}"/>
              </a:ext>
            </a:extLst>
          </p:cNvPr>
          <p:cNvSpPr/>
          <p:nvPr/>
        </p:nvSpPr>
        <p:spPr bwMode="auto">
          <a:xfrm>
            <a:off x="944408" y="3406163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0C9A149-BAB8-9428-0767-8B53D5491E87}"/>
              </a:ext>
            </a:extLst>
          </p:cNvPr>
          <p:cNvSpPr/>
          <p:nvPr/>
        </p:nvSpPr>
        <p:spPr bwMode="auto">
          <a:xfrm>
            <a:off x="944408" y="528611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2387FEE-FC59-B9D1-87C1-ABEF366E8D2F}"/>
              </a:ext>
            </a:extLst>
          </p:cNvPr>
          <p:cNvSpPr/>
          <p:nvPr/>
        </p:nvSpPr>
        <p:spPr bwMode="auto">
          <a:xfrm>
            <a:off x="3705768" y="87135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14AF7C29-6684-7F11-6BFD-B71417B54B0F}"/>
              </a:ext>
            </a:extLst>
          </p:cNvPr>
          <p:cNvSpPr/>
          <p:nvPr/>
        </p:nvSpPr>
        <p:spPr bwMode="auto">
          <a:xfrm>
            <a:off x="3431448" y="290021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D14BD93E-03D6-DB9F-30E1-5C0B3EF5B91E}"/>
              </a:ext>
            </a:extLst>
          </p:cNvPr>
          <p:cNvSpPr/>
          <p:nvPr/>
        </p:nvSpPr>
        <p:spPr bwMode="auto">
          <a:xfrm>
            <a:off x="3735481" y="4780974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000A4451-2B2B-FBF0-2EA3-A3A1D095763E}"/>
              </a:ext>
            </a:extLst>
          </p:cNvPr>
          <p:cNvSpPr/>
          <p:nvPr/>
        </p:nvSpPr>
        <p:spPr bwMode="auto">
          <a:xfrm>
            <a:off x="8850980" y="1606525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2A1A7BA4-E8D4-6DC6-7E93-C0759FB9C405}"/>
              </a:ext>
            </a:extLst>
          </p:cNvPr>
          <p:cNvSpPr/>
          <p:nvPr/>
        </p:nvSpPr>
        <p:spPr bwMode="auto">
          <a:xfrm>
            <a:off x="8850980" y="3612796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60E9715D-9674-B6A4-FD26-92E4FEEB9664}"/>
              </a:ext>
            </a:extLst>
          </p:cNvPr>
          <p:cNvSpPr/>
          <p:nvPr/>
        </p:nvSpPr>
        <p:spPr bwMode="auto">
          <a:xfrm>
            <a:off x="8850980" y="6101670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B72CA41-F94B-12EA-033C-4F1A068D999E}"/>
              </a:ext>
            </a:extLst>
          </p:cNvPr>
          <p:cNvSpPr/>
          <p:nvPr/>
        </p:nvSpPr>
        <p:spPr bwMode="auto">
          <a:xfrm>
            <a:off x="1497892" y="6239692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A28EAF42-793D-C9E5-C7CA-50AEA677682D}"/>
              </a:ext>
            </a:extLst>
          </p:cNvPr>
          <p:cNvSpPr/>
          <p:nvPr/>
        </p:nvSpPr>
        <p:spPr bwMode="auto">
          <a:xfrm>
            <a:off x="1719299" y="418803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801F6BD5-84B0-4B64-3334-B28E1BEE8626}"/>
              </a:ext>
            </a:extLst>
          </p:cNvPr>
          <p:cNvSpPr/>
          <p:nvPr/>
        </p:nvSpPr>
        <p:spPr bwMode="auto">
          <a:xfrm>
            <a:off x="1724604" y="2249169"/>
            <a:ext cx="274320" cy="27432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12700" cap="flat" cmpd="sng" algn="ctr">
            <a:gradFill>
              <a:gsLst>
                <a:gs pos="0">
                  <a:srgbClr val="50E6FF">
                    <a:lumMod val="5000"/>
                    <a:lumOff val="95000"/>
                  </a:srgbClr>
                </a:gs>
                <a:gs pos="100000">
                  <a:srgbClr val="00B0F0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260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190AE-2454-4515-A927-3AAD90F5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613" y="3040139"/>
            <a:ext cx="6996212" cy="775597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sz="2800">
                <a:latin typeface="Segoe UI Semibold (Headings)"/>
              </a:rPr>
              <a:t>A curated collection of scripts, tools, and other resources from the community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F6C2C7-03A3-79B6-A4B8-C5A8BE7E2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813" y="2282247"/>
            <a:ext cx="4114800" cy="22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0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ArcBox use cases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664E331-D98D-067E-3905-874AA6FC3D69}"/>
              </a:ext>
            </a:extLst>
          </p:cNvPr>
          <p:cNvSpPr txBox="1">
            <a:spLocks/>
          </p:cNvSpPr>
          <p:nvPr/>
        </p:nvSpPr>
        <p:spPr>
          <a:xfrm>
            <a:off x="448523" y="1341193"/>
            <a:ext cx="11218758" cy="33855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Sandbox environment for getting hands-on with Azure Arc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Accelerator for Proof-of-concepts or pilots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Used as the reference implementing for Azure Arc Landing Zone Accelerators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Training tool for Azure Arc skills development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Demo environment for customer presentations or events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Rapid integration testing platform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A73BC13-3CAF-B69E-568F-DEFE914AF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6228-7ABB-B163-F340-4D6AD01D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0"/>
              <a:t>Current challenges</a:t>
            </a:r>
            <a:endParaRPr kumimoji="0" lang="en-US" sz="2800" b="0" i="0" u="none" strike="noStrike" kern="1200" cap="none" spc="-5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D5C2D-872D-5F39-BAC9-FF2B3F6C9B57}"/>
              </a:ext>
            </a:extLst>
          </p:cNvPr>
          <p:cNvSpPr txBox="1"/>
          <p:nvPr/>
        </p:nvSpPr>
        <p:spPr>
          <a:xfrm>
            <a:off x="448523" y="1443841"/>
            <a:ext cx="10972136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Calibri" panose="020F0502020204030204" pitchFamily="34" charset="0"/>
                <a:cs typeface="Arial" panose="020B0604020202020204" pitchFamily="34" charset="0"/>
              </a:rPr>
              <a:t>Multiple teams spend significant time assisting customers, but knowledge is kept in private repositories, limiting potential benefits of community collaboration.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Calibri" panose="020F0502020204030204" pitchFamily="34" charset="0"/>
                <a:cs typeface="Arial" panose="020B0604020202020204" pitchFamily="34" charset="0"/>
              </a:rPr>
              <a:t>Contributing to Jumpstart can be challenging due to required expertise and high-quality standards.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Calibri" panose="020F0502020204030204" pitchFamily="34" charset="0"/>
                <a:cs typeface="Arial" panose="020B0604020202020204" pitchFamily="34" charset="0"/>
              </a:rPr>
              <a:t>Finding more core maintainers and contributors has become difficult due to recent changes in pre/post-sales teams.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1C71CC-05C1-E8A3-5DFF-9FA492802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2508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6228-7ABB-B163-F340-4D6AD01D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Segoe UI"/>
              </a:rPr>
              <a:t>What is Jumpstart Drops?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08F54-5BA9-3F54-6CBC-50AADF7D8A21}"/>
              </a:ext>
            </a:extLst>
          </p:cNvPr>
          <p:cNvSpPr txBox="1"/>
          <p:nvPr/>
        </p:nvSpPr>
        <p:spPr>
          <a:xfrm>
            <a:off x="448212" y="1145768"/>
            <a:ext cx="11294953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Calibri" panose="020F0502020204030204" pitchFamily="34" charset="0"/>
                <a:cs typeface="Arial" panose="020B0604020202020204" pitchFamily="34" charset="0"/>
              </a:rPr>
              <a:t>A new Jumpstart solution that serves as a curated collection of scripts, tools, and other assets that can help developers/IT/OT and Day-2 Operations professionals streamline their day-to-day operations and smooth their Adaptive cloud journey.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Calibri" panose="020F0502020204030204" pitchFamily="34" charset="0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Calibri" panose="020F0502020204030204" pitchFamily="34" charset="0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Calibri" panose="020F0502020204030204" pitchFamily="34" charset="0"/>
                <a:cs typeface="Arial"/>
              </a:rPr>
              <a:t>The term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4BDBD"/>
                </a:solidFill>
                <a:effectLst/>
                <a:uLnTx/>
                <a:uFillTx/>
                <a:latin typeface="Segoe UI Semibold"/>
                <a:ea typeface="Calibri" panose="020F0502020204030204" pitchFamily="34" charset="0"/>
                <a:cs typeface="Arial"/>
              </a:rPr>
              <a:t>"Drops"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88C8C"/>
                </a:solidFill>
                <a:effectLst/>
                <a:uLnTx/>
                <a:uFillTx/>
                <a:latin typeface="Segoe UI Semibold"/>
                <a:ea typeface="Calibri" panose="020F0502020204030204" pitchFamily="34" charset="0"/>
                <a:cs typeface="Arial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Calibri" panose="020F0502020204030204" pitchFamily="34" charset="0"/>
                <a:cs typeface="Arial"/>
              </a:rPr>
              <a:t>refers to small, self-contained pieces of code that can be easily shared and leveraged by others to simplify a particular operation/task or demonstrate the power of a service/product.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Calibri" panose="020F0502020204030204" pitchFamily="34" charset="0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Calibri" panose="020F0502020204030204" pitchFamily="34" charset="0"/>
                <a:cs typeface="Arial"/>
              </a:rPr>
              <a:t>It can be a dashboard, sample app, library or a package, a script or an automation, Template, and even tutorial or Guide.   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BA8B2A9-BCEA-0335-759C-400AE476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1228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D0C9A2-6DEA-55FF-1ACA-23A60153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96FA-BF6E-6F96-24A8-E0D85D4D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795089"/>
          </a:xfrm>
        </p:spPr>
        <p:txBody>
          <a:bodyPr/>
          <a:lstStyle/>
          <a:p>
            <a:pPr>
              <a:lnSpc>
                <a:spcPct val="90351"/>
              </a:lnSpc>
            </a:pPr>
            <a:r>
              <a:rPr lang="en-US" spc="-50">
                <a:latin typeface="Segoe UI Semibold (Headings)"/>
              </a:rPr>
              <a:t>Contribution process</a:t>
            </a:r>
            <a:br>
              <a:rPr lang="en-US" spc="-50">
                <a:latin typeface="Segoe UI Semibold (Headings)"/>
              </a:rPr>
            </a:br>
            <a:endParaRPr lang="en-US" spc="-50">
              <a:latin typeface="Segoe UI Semibold (Headings)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E243A5-66C8-A21C-7391-C097CD95EB8C}"/>
              </a:ext>
            </a:extLst>
          </p:cNvPr>
          <p:cNvGrpSpPr/>
          <p:nvPr/>
        </p:nvGrpSpPr>
        <p:grpSpPr>
          <a:xfrm>
            <a:off x="624124" y="2290665"/>
            <a:ext cx="1371600" cy="1371600"/>
            <a:chOff x="905069" y="1604865"/>
            <a:chExt cx="1371600" cy="1371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F8CF2FE-315E-8EAD-5923-6BFD93087DB1}"/>
                </a:ext>
              </a:extLst>
            </p:cNvPr>
            <p:cNvSpPr/>
            <p:nvPr/>
          </p:nvSpPr>
          <p:spPr bwMode="auto">
            <a:xfrm>
              <a:off x="905069" y="1604865"/>
              <a:ext cx="1371600" cy="1371600"/>
            </a:xfrm>
            <a:prstGeom prst="ellipse">
              <a:avLst/>
            </a:prstGeom>
            <a:noFill/>
            <a:ln w="57150">
              <a:solidFill>
                <a:srgbClr val="14BDB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Graphic 14" descr="Programmer female with solid fill">
              <a:extLst>
                <a:ext uri="{FF2B5EF4-FFF2-40B4-BE49-F238E27FC236}">
                  <a16:creationId xmlns:a16="http://schemas.microsoft.com/office/drawing/2014/main" id="{49C11844-C884-F462-9554-65FB99EE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3669" y="1782147"/>
              <a:ext cx="914400" cy="9144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B9D6AFC-F806-657A-D9FC-6E9780B06D09}"/>
              </a:ext>
            </a:extLst>
          </p:cNvPr>
          <p:cNvSpPr txBox="1"/>
          <p:nvPr/>
        </p:nvSpPr>
        <p:spPr>
          <a:xfrm>
            <a:off x="205676" y="3800868"/>
            <a:ext cx="220849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Create content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8DCE8-A4CD-229D-539B-F2824515E674}"/>
              </a:ext>
            </a:extLst>
          </p:cNvPr>
          <p:cNvSpPr txBox="1"/>
          <p:nvPr/>
        </p:nvSpPr>
        <p:spPr>
          <a:xfrm>
            <a:off x="2598713" y="3800868"/>
            <a:ext cx="2208495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Submit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09CA23-844D-6FA8-C05D-253DDC50D0FB}"/>
              </a:ext>
            </a:extLst>
          </p:cNvPr>
          <p:cNvGrpSpPr/>
          <p:nvPr/>
        </p:nvGrpSpPr>
        <p:grpSpPr>
          <a:xfrm>
            <a:off x="3017162" y="2290665"/>
            <a:ext cx="1371600" cy="1371600"/>
            <a:chOff x="3012233" y="2290665"/>
            <a:chExt cx="1371600" cy="13716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56F569-E44A-367E-B725-92906106C60A}"/>
                </a:ext>
              </a:extLst>
            </p:cNvPr>
            <p:cNvSpPr/>
            <p:nvPr/>
          </p:nvSpPr>
          <p:spPr bwMode="auto">
            <a:xfrm>
              <a:off x="3012233" y="2290665"/>
              <a:ext cx="1371600" cy="1371600"/>
            </a:xfrm>
            <a:prstGeom prst="ellipse">
              <a:avLst/>
            </a:prstGeom>
            <a:noFill/>
            <a:ln w="57150">
              <a:solidFill>
                <a:srgbClr val="14BDB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1" name="Graphic 30" descr="Upload with solid fill">
              <a:extLst>
                <a:ext uri="{FF2B5EF4-FFF2-40B4-BE49-F238E27FC236}">
                  <a16:creationId xmlns:a16="http://schemas.microsoft.com/office/drawing/2014/main" id="{7025D887-3334-E093-21FE-B296DC16A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40832" y="2514600"/>
              <a:ext cx="914400" cy="914400"/>
            </a:xfrm>
            <a:prstGeom prst="rect">
              <a:avLst/>
            </a:prstGeom>
          </p:spPr>
        </p:pic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680A4827-D294-FA16-628E-7CEED36EF148}"/>
              </a:ext>
            </a:extLst>
          </p:cNvPr>
          <p:cNvSpPr/>
          <p:nvPr/>
        </p:nvSpPr>
        <p:spPr bwMode="auto">
          <a:xfrm>
            <a:off x="5410200" y="2290665"/>
            <a:ext cx="1371600" cy="1371600"/>
          </a:xfrm>
          <a:prstGeom prst="ellipse">
            <a:avLst/>
          </a:prstGeom>
          <a:noFill/>
          <a:ln w="57150">
            <a:solidFill>
              <a:srgbClr val="14BDB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5" name="Graphic 34" descr="Clipboard Partially Checked with solid fill">
            <a:extLst>
              <a:ext uri="{FF2B5EF4-FFF2-40B4-BE49-F238E27FC236}">
                <a16:creationId xmlns:a16="http://schemas.microsoft.com/office/drawing/2014/main" id="{1D64D109-5BF1-E6E9-D4A0-0282DF9C4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2486608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A8E9C8-3238-403E-C91D-02D348064144}"/>
              </a:ext>
            </a:extLst>
          </p:cNvPr>
          <p:cNvSpPr txBox="1"/>
          <p:nvPr/>
        </p:nvSpPr>
        <p:spPr>
          <a:xfrm>
            <a:off x="4991752" y="3800868"/>
            <a:ext cx="220849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Review submission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55003-F48A-17C2-7740-6CC4FC550E1D}"/>
              </a:ext>
            </a:extLst>
          </p:cNvPr>
          <p:cNvSpPr txBox="1"/>
          <p:nvPr/>
        </p:nvSpPr>
        <p:spPr>
          <a:xfrm>
            <a:off x="7384792" y="3839339"/>
            <a:ext cx="220849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Publish Drop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9ABB84-DEED-A586-E5BF-287A4E2A998F}"/>
              </a:ext>
            </a:extLst>
          </p:cNvPr>
          <p:cNvGrpSpPr/>
          <p:nvPr/>
        </p:nvGrpSpPr>
        <p:grpSpPr>
          <a:xfrm>
            <a:off x="7803238" y="2290665"/>
            <a:ext cx="1371600" cy="1371600"/>
            <a:chOff x="7803238" y="2290665"/>
            <a:chExt cx="1371600" cy="13716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6039975-DB51-BBF7-96F7-EF92E2C9B020}"/>
                </a:ext>
              </a:extLst>
            </p:cNvPr>
            <p:cNvSpPr/>
            <p:nvPr/>
          </p:nvSpPr>
          <p:spPr bwMode="auto">
            <a:xfrm>
              <a:off x="7803238" y="2290665"/>
              <a:ext cx="1371600" cy="1371600"/>
            </a:xfrm>
            <a:prstGeom prst="ellipse">
              <a:avLst/>
            </a:prstGeom>
            <a:noFill/>
            <a:ln w="57150">
              <a:solidFill>
                <a:srgbClr val="14BDB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Graphic 40" descr="Eye with solid fill">
              <a:extLst>
                <a:ext uri="{FF2B5EF4-FFF2-40B4-BE49-F238E27FC236}">
                  <a16:creationId xmlns:a16="http://schemas.microsoft.com/office/drawing/2014/main" id="{044365C3-F65B-18E1-4815-50FAE922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1838" y="2514600"/>
              <a:ext cx="914400" cy="914400"/>
            </a:xfrm>
            <a:prstGeom prst="rect">
              <a:avLst/>
            </a:prstGeom>
          </p:spPr>
        </p:pic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3395E77E-3A4F-3EA8-B44B-7BC51FB433AD}"/>
              </a:ext>
            </a:extLst>
          </p:cNvPr>
          <p:cNvSpPr/>
          <p:nvPr/>
        </p:nvSpPr>
        <p:spPr bwMode="auto">
          <a:xfrm>
            <a:off x="10196276" y="2290665"/>
            <a:ext cx="1371600" cy="1371600"/>
          </a:xfrm>
          <a:prstGeom prst="ellipse">
            <a:avLst/>
          </a:prstGeom>
          <a:noFill/>
          <a:ln w="57150">
            <a:solidFill>
              <a:srgbClr val="14BDB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A8CDA2-5C80-DB78-9E4A-D305CB78F60E}"/>
              </a:ext>
            </a:extLst>
          </p:cNvPr>
          <p:cNvSpPr txBox="1"/>
          <p:nvPr/>
        </p:nvSpPr>
        <p:spPr>
          <a:xfrm>
            <a:off x="9777828" y="3800867"/>
            <a:ext cx="220849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 &amp; Get Telemetry</a:t>
            </a:r>
          </a:p>
        </p:txBody>
      </p:sp>
      <p:pic>
        <p:nvPicPr>
          <p:cNvPr id="52" name="Graphic 51" descr="Bar graph with upward trend with solid fill">
            <a:extLst>
              <a:ext uri="{FF2B5EF4-FFF2-40B4-BE49-F238E27FC236}">
                <a16:creationId xmlns:a16="http://schemas.microsoft.com/office/drawing/2014/main" id="{61224216-808B-DC73-F5A3-3272496EC1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24876" y="2514600"/>
            <a:ext cx="914400" cy="9144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0ECE22E-17B3-0239-43C0-5F6970F7F0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pPr rtl="0"/>
            <a:r>
              <a:rPr lang="en-US" sz="2400" spc="-50">
                <a:latin typeface="Segoe UI Semibold (Headings)"/>
              </a:rPr>
              <a:t>Jumpstart Drops contribution flow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80979F-CC86-F534-B2F4-C1F0A5F20539}"/>
              </a:ext>
            </a:extLst>
          </p:cNvPr>
          <p:cNvGrpSpPr/>
          <p:nvPr/>
        </p:nvGrpSpPr>
        <p:grpSpPr>
          <a:xfrm>
            <a:off x="782642" y="1600215"/>
            <a:ext cx="10626714" cy="3657569"/>
            <a:chOff x="1209685" y="1435293"/>
            <a:chExt cx="10626714" cy="36575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C99BB63-35D5-9F47-24E9-6CD800990F31}"/>
                </a:ext>
              </a:extLst>
            </p:cNvPr>
            <p:cNvSpPr/>
            <p:nvPr/>
          </p:nvSpPr>
          <p:spPr>
            <a:xfrm>
              <a:off x="1209685" y="1435294"/>
              <a:ext cx="1734459" cy="120072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Define source code hosting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19E3B93A-B133-F130-5A25-DC129B155B68}"/>
                </a:ext>
              </a:extLst>
            </p:cNvPr>
            <p:cNvSpPr/>
            <p:nvPr/>
          </p:nvSpPr>
          <p:spPr>
            <a:xfrm>
              <a:off x="3238917" y="1875638"/>
              <a:ext cx="640080" cy="320040"/>
            </a:xfrm>
            <a:prstGeom prst="rightArrow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307332C-F455-7DB0-5834-1DB784FE2B24}"/>
                </a:ext>
              </a:extLst>
            </p:cNvPr>
            <p:cNvSpPr/>
            <p:nvPr/>
          </p:nvSpPr>
          <p:spPr>
            <a:xfrm>
              <a:off x="4173770" y="1435293"/>
              <a:ext cx="1734459" cy="120072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Artifacts creation and uploading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647B92C-11D2-68B4-5ADE-DB09049DEB0B}"/>
                </a:ext>
              </a:extLst>
            </p:cNvPr>
            <p:cNvSpPr/>
            <p:nvPr/>
          </p:nvSpPr>
          <p:spPr>
            <a:xfrm>
              <a:off x="1209686" y="3892135"/>
              <a:ext cx="1734459" cy="120072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Merge to Main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613CC72-EAE4-0BAA-DEB8-5F235A1970B3}"/>
                </a:ext>
              </a:extLst>
            </p:cNvPr>
            <p:cNvSpPr/>
            <p:nvPr/>
          </p:nvSpPr>
          <p:spPr>
            <a:xfrm>
              <a:off x="4172581" y="3891837"/>
              <a:ext cx="1734459" cy="120072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Validation with Preview Site</a:t>
              </a: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1A972F34-C232-CE27-3C33-186FF32749DD}"/>
                </a:ext>
              </a:extLst>
            </p:cNvPr>
            <p:cNvSpPr/>
            <p:nvPr/>
          </p:nvSpPr>
          <p:spPr>
            <a:xfrm rot="10800000">
              <a:off x="3237729" y="4341689"/>
              <a:ext cx="641267" cy="320634"/>
            </a:xfrm>
            <a:prstGeom prst="rightArrow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EFAF8C5-4953-C354-330E-806EE81F726E}"/>
                </a:ext>
              </a:extLst>
            </p:cNvPr>
            <p:cNvSpPr/>
            <p:nvPr/>
          </p:nvSpPr>
          <p:spPr>
            <a:xfrm rot="5400000">
              <a:off x="10645560" y="3126183"/>
              <a:ext cx="640080" cy="320040"/>
            </a:xfrm>
            <a:prstGeom prst="rightArrow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C0EFD7F-32D1-0562-2479-FFFFC30AFAC1}"/>
                </a:ext>
              </a:extLst>
            </p:cNvPr>
            <p:cNvSpPr/>
            <p:nvPr/>
          </p:nvSpPr>
          <p:spPr>
            <a:xfrm>
              <a:off x="6203002" y="1875638"/>
              <a:ext cx="640080" cy="320040"/>
            </a:xfrm>
            <a:prstGeom prst="rightArrow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E86A41E-7547-AB30-5A52-6ED9DD040071}"/>
                </a:ext>
              </a:extLst>
            </p:cNvPr>
            <p:cNvSpPr/>
            <p:nvPr/>
          </p:nvSpPr>
          <p:spPr>
            <a:xfrm>
              <a:off x="7137855" y="1435293"/>
              <a:ext cx="1734459" cy="120072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Create a Pull Request (PR)</a:t>
              </a:r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4CE629B8-1E66-D7D6-5588-902D15769257}"/>
                </a:ext>
              </a:extLst>
            </p:cNvPr>
            <p:cNvSpPr/>
            <p:nvPr/>
          </p:nvSpPr>
          <p:spPr>
            <a:xfrm>
              <a:off x="9167087" y="1875638"/>
              <a:ext cx="640080" cy="320040"/>
            </a:xfrm>
            <a:prstGeom prst="rightArrow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2214D710-FCF4-B419-63B4-9ECC933EDEF4}"/>
                </a:ext>
              </a:extLst>
            </p:cNvPr>
            <p:cNvSpPr/>
            <p:nvPr/>
          </p:nvSpPr>
          <p:spPr>
            <a:xfrm>
              <a:off x="10101940" y="1435293"/>
              <a:ext cx="1734459" cy="120072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GitHub Checks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9A955A6C-4CFD-84B9-C980-74FB47478392}"/>
                </a:ext>
              </a:extLst>
            </p:cNvPr>
            <p:cNvSpPr/>
            <p:nvPr/>
          </p:nvSpPr>
          <p:spPr>
            <a:xfrm>
              <a:off x="7135476" y="3891837"/>
              <a:ext cx="1734459" cy="120072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Merge to Canary</a:t>
              </a:r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4EF8DAE3-2FC1-CCAE-89F5-42D917DAE4FF}"/>
                </a:ext>
              </a:extLst>
            </p:cNvPr>
            <p:cNvSpPr/>
            <p:nvPr/>
          </p:nvSpPr>
          <p:spPr>
            <a:xfrm rot="10800000">
              <a:off x="6200624" y="4341689"/>
              <a:ext cx="641267" cy="320634"/>
            </a:xfrm>
            <a:prstGeom prst="rightArrow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D424A6E2-5E66-FA52-52D3-25C724CC3F3D}"/>
                </a:ext>
              </a:extLst>
            </p:cNvPr>
            <p:cNvSpPr/>
            <p:nvPr/>
          </p:nvSpPr>
          <p:spPr>
            <a:xfrm>
              <a:off x="10098371" y="3891837"/>
              <a:ext cx="1734459" cy="120072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Jumpstart team review</a:t>
              </a: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447146C7-07F9-C003-6A17-73ED51D4717F}"/>
                </a:ext>
              </a:extLst>
            </p:cNvPr>
            <p:cNvSpPr/>
            <p:nvPr/>
          </p:nvSpPr>
          <p:spPr>
            <a:xfrm rot="10800000">
              <a:off x="9163519" y="4341689"/>
              <a:ext cx="641267" cy="320634"/>
            </a:xfrm>
            <a:prstGeom prst="rightArrow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latin typeface="Segoe UI Semibold"/>
                <a:cs typeface="Segoe UI" pitchFamily="34" charset="0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E0266E97-7216-708B-DDD0-986C75E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294953" cy="367858"/>
          </a:xfrm>
        </p:spPr>
        <p:txBody>
          <a:bodyPr/>
          <a:lstStyle/>
          <a:p>
            <a:pPr rtl="0"/>
            <a:r>
              <a:rPr lang="en-US" sz="2400" spc="-50">
                <a:latin typeface="Segoe UI Semibold (Headings)"/>
              </a:rPr>
              <a:t>Jumpstart Drops folder structure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3DDC92-B20E-0F54-BF5B-F567C4DF4CFF}"/>
              </a:ext>
            </a:extLst>
          </p:cNvPr>
          <p:cNvGrpSpPr/>
          <p:nvPr/>
        </p:nvGrpSpPr>
        <p:grpSpPr>
          <a:xfrm>
            <a:off x="346635" y="1207247"/>
            <a:ext cx="11534443" cy="5006062"/>
            <a:chOff x="448523" y="693265"/>
            <a:chExt cx="11570159" cy="55686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5FA21F-B53A-4807-E196-619903347930}"/>
                </a:ext>
              </a:extLst>
            </p:cNvPr>
            <p:cNvGrpSpPr/>
            <p:nvPr/>
          </p:nvGrpSpPr>
          <p:grpSpPr>
            <a:xfrm>
              <a:off x="9785397" y="693265"/>
              <a:ext cx="2233285" cy="1721577"/>
              <a:chOff x="9209222" y="739303"/>
              <a:chExt cx="2654073" cy="1721577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72CEE24-B000-005B-D3B8-06E3B88595B4}"/>
                  </a:ext>
                </a:extLst>
              </p:cNvPr>
              <p:cNvSpPr/>
              <p:nvPr/>
            </p:nvSpPr>
            <p:spPr>
              <a:xfrm>
                <a:off x="9209222" y="739303"/>
                <a:ext cx="2654073" cy="753457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i="1" err="1">
                    <a:solidFill>
                      <a:srgbClr val="FFFFFF"/>
                    </a:solidFill>
                    <a:latin typeface="+mj-lt"/>
                    <a:cs typeface="Segoe UI" pitchFamily="34" charset="0"/>
                  </a:rPr>
                  <a:t>azuredeploy.parameters.json</a:t>
                </a:r>
                <a:endParaRPr lang="en-US" sz="1200" i="1">
                  <a:solidFill>
                    <a:srgbClr val="FFFFFF"/>
                  </a:solidFill>
                  <a:latin typeface="+mj-lt"/>
                  <a:cs typeface="Segoe UI" pitchFamily="34" charset="0"/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44777AF-87B9-162A-83BA-B0840B5F80E1}"/>
                  </a:ext>
                </a:extLst>
              </p:cNvPr>
              <p:cNvSpPr/>
              <p:nvPr/>
            </p:nvSpPr>
            <p:spPr>
              <a:xfrm>
                <a:off x="9209222" y="1707423"/>
                <a:ext cx="2654073" cy="753457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i="1" err="1">
                    <a:latin typeface="+mj-lt"/>
                  </a:rPr>
                  <a:t>azuredeploy.json</a:t>
                </a:r>
                <a:endParaRPr lang="en-US" sz="1200" i="1">
                  <a:latin typeface="+mj-lt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49B5777-9B8F-B506-248E-DDE2020C5B38}"/>
                </a:ext>
              </a:extLst>
            </p:cNvPr>
            <p:cNvGrpSpPr/>
            <p:nvPr/>
          </p:nvGrpSpPr>
          <p:grpSpPr>
            <a:xfrm>
              <a:off x="9785397" y="2604066"/>
              <a:ext cx="2233285" cy="1721577"/>
              <a:chOff x="9209222" y="2675543"/>
              <a:chExt cx="2654073" cy="172157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FCE8D6D-632E-220D-5DE3-84A37649F96E}"/>
                  </a:ext>
                </a:extLst>
              </p:cNvPr>
              <p:cNvSpPr/>
              <p:nvPr/>
            </p:nvSpPr>
            <p:spPr>
              <a:xfrm>
                <a:off x="9209222" y="2675543"/>
                <a:ext cx="2654073" cy="753457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i="1">
                    <a:latin typeface="+mj-lt"/>
                  </a:rPr>
                  <a:t>default_view.png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A65A69E-D052-75BD-DA53-ACAB76080D50}"/>
                  </a:ext>
                </a:extLst>
              </p:cNvPr>
              <p:cNvSpPr/>
              <p:nvPr/>
            </p:nvSpPr>
            <p:spPr>
              <a:xfrm>
                <a:off x="9209222" y="3643663"/>
                <a:ext cx="2654073" cy="753457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i="1">
                    <a:latin typeface="+mj-lt"/>
                  </a:rPr>
                  <a:t>Architecture_diagram.jpg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8BFF9EA-D65E-4D5E-306F-D6B6553ADB8B}"/>
                </a:ext>
              </a:extLst>
            </p:cNvPr>
            <p:cNvGrpSpPr/>
            <p:nvPr/>
          </p:nvGrpSpPr>
          <p:grpSpPr>
            <a:xfrm>
              <a:off x="9785397" y="4540306"/>
              <a:ext cx="2233285" cy="1721577"/>
              <a:chOff x="9209222" y="4611783"/>
              <a:chExt cx="2654073" cy="1721577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99F7D9F-66BA-2220-4AB4-AEF9562BFF6E}"/>
                  </a:ext>
                </a:extLst>
              </p:cNvPr>
              <p:cNvSpPr/>
              <p:nvPr/>
            </p:nvSpPr>
            <p:spPr>
              <a:xfrm>
                <a:off x="9209222" y="4611783"/>
                <a:ext cx="2654073" cy="753457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i="1">
                    <a:latin typeface="+mj-lt"/>
                  </a:rPr>
                  <a:t>delpoy.ps1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9759799-C2AE-BB3C-AE74-2680DFC02E3C}"/>
                  </a:ext>
                </a:extLst>
              </p:cNvPr>
              <p:cNvSpPr/>
              <p:nvPr/>
            </p:nvSpPr>
            <p:spPr>
              <a:xfrm>
                <a:off x="9209222" y="5579903"/>
                <a:ext cx="2654073" cy="753457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i="1">
                    <a:latin typeface="+mj-lt"/>
                  </a:rPr>
                  <a:t>cleanup.ps1</a:t>
                </a:r>
              </a:p>
            </p:txBody>
          </p: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6A2D852-6FA2-1A21-6199-AA3BAA6FFB4C}"/>
                </a:ext>
              </a:extLst>
            </p:cNvPr>
            <p:cNvSpPr/>
            <p:nvPr/>
          </p:nvSpPr>
          <p:spPr>
            <a:xfrm>
              <a:off x="7536329" y="1177493"/>
              <a:ext cx="1102653" cy="75345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>
                  <a:latin typeface="Segoe UI Semibold (Headings)"/>
                </a:rPr>
                <a:t>templates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0E4CED-0660-936D-4A2B-B7BFEF9F6F16}"/>
                </a:ext>
              </a:extLst>
            </p:cNvPr>
            <p:cNvSpPr/>
            <p:nvPr/>
          </p:nvSpPr>
          <p:spPr>
            <a:xfrm>
              <a:off x="7536329" y="3088127"/>
              <a:ext cx="1102653" cy="75345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>
                  <a:latin typeface="Segoe UI Semibold (Headings)"/>
                </a:rPr>
                <a:t>media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0FE361F-F94A-F7A7-ABC7-76AF7A09776A}"/>
                </a:ext>
              </a:extLst>
            </p:cNvPr>
            <p:cNvSpPr/>
            <p:nvPr/>
          </p:nvSpPr>
          <p:spPr>
            <a:xfrm>
              <a:off x="7536328" y="4998761"/>
              <a:ext cx="1102653" cy="75345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>
                  <a:latin typeface="Segoe UI Semibold (Headings)"/>
                </a:rPr>
                <a:t>scripts</a:t>
              </a:r>
            </a:p>
          </p:txBody>
        </p: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0F7DEC33-E84D-8B49-56D5-E0BB5B2B757F}"/>
                </a:ext>
              </a:extLst>
            </p:cNvPr>
            <p:cNvCxnSpPr>
              <a:cxnSpLocks/>
              <a:stCxn id="40" idx="3"/>
              <a:endCxn id="23" idx="1"/>
            </p:cNvCxnSpPr>
            <p:nvPr/>
          </p:nvCxnSpPr>
          <p:spPr>
            <a:xfrm flipV="1">
              <a:off x="8638982" y="1069994"/>
              <a:ext cx="1146415" cy="484228"/>
            </a:xfrm>
            <a:prstGeom prst="bentConnector3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4270D5D0-7485-14DD-D44A-B3E2D27AD9B2}"/>
                </a:ext>
              </a:extLst>
            </p:cNvPr>
            <p:cNvCxnSpPr>
              <a:cxnSpLocks/>
              <a:stCxn id="40" idx="3"/>
              <a:endCxn id="13" idx="1"/>
            </p:cNvCxnSpPr>
            <p:nvPr/>
          </p:nvCxnSpPr>
          <p:spPr>
            <a:xfrm>
              <a:off x="8638982" y="1554222"/>
              <a:ext cx="1146415" cy="483892"/>
            </a:xfrm>
            <a:prstGeom prst="bentConnector3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0223886B-0BAB-4698-B61F-B48FB8926EBE}"/>
                </a:ext>
              </a:extLst>
            </p:cNvPr>
            <p:cNvCxnSpPr>
              <a:cxnSpLocks/>
              <a:stCxn id="41" idx="3"/>
              <a:endCxn id="15" idx="1"/>
            </p:cNvCxnSpPr>
            <p:nvPr/>
          </p:nvCxnSpPr>
          <p:spPr>
            <a:xfrm flipV="1">
              <a:off x="8638982" y="2980795"/>
              <a:ext cx="1146415" cy="48406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39216C1F-E1BD-1867-1B50-8780A784AA85}"/>
                </a:ext>
              </a:extLst>
            </p:cNvPr>
            <p:cNvCxnSpPr>
              <a:cxnSpLocks/>
              <a:stCxn id="41" idx="3"/>
              <a:endCxn id="25" idx="1"/>
            </p:cNvCxnSpPr>
            <p:nvPr/>
          </p:nvCxnSpPr>
          <p:spPr>
            <a:xfrm>
              <a:off x="8638982" y="3464856"/>
              <a:ext cx="1146415" cy="4840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37A1F8A0-7621-6D54-5353-5AC16B990393}"/>
                </a:ext>
              </a:extLst>
            </p:cNvPr>
            <p:cNvCxnSpPr>
              <a:cxnSpLocks/>
              <a:stCxn id="42" idx="3"/>
              <a:endCxn id="26" idx="1"/>
            </p:cNvCxnSpPr>
            <p:nvPr/>
          </p:nvCxnSpPr>
          <p:spPr>
            <a:xfrm flipV="1">
              <a:off x="8638981" y="4917035"/>
              <a:ext cx="1146416" cy="45845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C1813420-EA6E-471F-C2A5-984B1790B642}"/>
                </a:ext>
              </a:extLst>
            </p:cNvPr>
            <p:cNvCxnSpPr>
              <a:cxnSpLocks/>
              <a:stCxn id="42" idx="3"/>
              <a:endCxn id="27" idx="1"/>
            </p:cNvCxnSpPr>
            <p:nvPr/>
          </p:nvCxnSpPr>
          <p:spPr>
            <a:xfrm>
              <a:off x="8638981" y="5375490"/>
              <a:ext cx="1146416" cy="50966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E8392A0-270A-B127-1E86-0CF354EFDFBD}"/>
                </a:ext>
              </a:extLst>
            </p:cNvPr>
            <p:cNvGrpSpPr/>
            <p:nvPr/>
          </p:nvGrpSpPr>
          <p:grpSpPr>
            <a:xfrm>
              <a:off x="5249256" y="2604066"/>
              <a:ext cx="1327465" cy="1721576"/>
              <a:chOff x="2314972" y="2604066"/>
              <a:chExt cx="2659281" cy="1721576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A0F28F58-AE63-0B05-2886-6B09EACF3002}"/>
                  </a:ext>
                </a:extLst>
              </p:cNvPr>
              <p:cNvSpPr/>
              <p:nvPr/>
            </p:nvSpPr>
            <p:spPr>
              <a:xfrm>
                <a:off x="2320180" y="2604066"/>
                <a:ext cx="2654073" cy="753457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i="1" kern="1200">
                    <a:latin typeface="Segoe UI Semibold (Headings)"/>
                  </a:rPr>
                  <a:t>_index.md</a:t>
                </a: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702436C5-DB3D-0BEA-F76F-F4EF5E770340}"/>
                  </a:ext>
                </a:extLst>
              </p:cNvPr>
              <p:cNvSpPr/>
              <p:nvPr/>
            </p:nvSpPr>
            <p:spPr>
              <a:xfrm>
                <a:off x="2314972" y="3572185"/>
                <a:ext cx="2654073" cy="753457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0078D4">
                      <a:alpha val="50000"/>
                    </a:srgbClr>
                  </a:gs>
                  <a:gs pos="0">
                    <a:srgbClr val="0078D4">
                      <a:alpha val="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gradFill>
                  <a:gsLst>
                    <a:gs pos="0">
                      <a:srgbClr val="50E6FF">
                        <a:lumMod val="5000"/>
                        <a:lumOff val="95000"/>
                      </a:srgbClr>
                    </a:gs>
                    <a:gs pos="100000">
                      <a:srgbClr val="00B0F0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i="1" kern="1200">
                    <a:latin typeface="Segoe UI Semibold (Headings)"/>
                  </a:rPr>
                  <a:t>artifacts</a:t>
                </a:r>
              </a:p>
            </p:txBody>
          </p:sp>
        </p:grp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44BDD4AD-B4A3-4EB0-6751-5977CFF46CA4}"/>
                </a:ext>
              </a:extLst>
            </p:cNvPr>
            <p:cNvCxnSpPr>
              <a:cxnSpLocks/>
              <a:stCxn id="68" idx="3"/>
              <a:endCxn id="41" idx="1"/>
            </p:cNvCxnSpPr>
            <p:nvPr/>
          </p:nvCxnSpPr>
          <p:spPr>
            <a:xfrm flipV="1">
              <a:off x="6574121" y="3464856"/>
              <a:ext cx="962208" cy="48405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6C15209-E7C3-4E83-33A4-FFD00C8FCFAE}"/>
                </a:ext>
              </a:extLst>
            </p:cNvPr>
            <p:cNvSpPr/>
            <p:nvPr/>
          </p:nvSpPr>
          <p:spPr>
            <a:xfrm>
              <a:off x="448523" y="3088127"/>
              <a:ext cx="3564778" cy="753457"/>
            </a:xfrm>
            <a:prstGeom prst="roundRect">
              <a:avLst/>
            </a:prstGeom>
            <a:gradFill flip="none" rotWithShape="1">
              <a:gsLst>
                <a:gs pos="100000">
                  <a:srgbClr val="0078D4">
                    <a:alpha val="50000"/>
                  </a:srgbClr>
                </a:gs>
                <a:gs pos="0">
                  <a:srgbClr val="0078D4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>
                <a:gsLst>
                  <a:gs pos="0">
                    <a:srgbClr val="50E6FF">
                      <a:lumMod val="5000"/>
                      <a:lumOff val="95000"/>
                    </a:srgbClr>
                  </a:gs>
                  <a:gs pos="100000">
                    <a:srgbClr val="00B0F0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i="1" err="1">
                  <a:latin typeface="Segoe UI Semibold (Headings)"/>
                </a:rPr>
                <a:t>azure_arc_management_and_monitor_workbook</a:t>
              </a:r>
              <a:endParaRPr lang="en-US" sz="1200" i="1">
                <a:latin typeface="Segoe UI Semibold (Headings)"/>
              </a:endParaRP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B8ECA37E-7017-A41A-EE09-88777039444E}"/>
                </a:ext>
              </a:extLst>
            </p:cNvPr>
            <p:cNvCxnSpPr>
              <a:cxnSpLocks/>
              <a:stCxn id="78" idx="3"/>
              <a:endCxn id="67" idx="1"/>
            </p:cNvCxnSpPr>
            <p:nvPr/>
          </p:nvCxnSpPr>
          <p:spPr>
            <a:xfrm flipV="1">
              <a:off x="4013301" y="2980795"/>
              <a:ext cx="1238555" cy="48406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4E4B31B6-D697-5584-4A3B-370BE671D0DA}"/>
                </a:ext>
              </a:extLst>
            </p:cNvPr>
            <p:cNvCxnSpPr>
              <a:cxnSpLocks/>
              <a:stCxn id="78" idx="3"/>
              <a:endCxn id="68" idx="1"/>
            </p:cNvCxnSpPr>
            <p:nvPr/>
          </p:nvCxnSpPr>
          <p:spPr>
            <a:xfrm>
              <a:off x="4013301" y="3464856"/>
              <a:ext cx="1235955" cy="48405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9CEC7F72-1A66-5DDD-9CA5-1823504D34FF}"/>
                </a:ext>
              </a:extLst>
            </p:cNvPr>
            <p:cNvCxnSpPr>
              <a:cxnSpLocks/>
              <a:stCxn id="68" idx="3"/>
              <a:endCxn id="40" idx="1"/>
            </p:cNvCxnSpPr>
            <p:nvPr/>
          </p:nvCxnSpPr>
          <p:spPr>
            <a:xfrm flipV="1">
              <a:off x="6574121" y="1554222"/>
              <a:ext cx="962208" cy="23946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B9BA4175-A30E-A88E-9E04-9B4480631C10}"/>
                </a:ext>
              </a:extLst>
            </p:cNvPr>
            <p:cNvCxnSpPr>
              <a:cxnSpLocks/>
              <a:stCxn id="68" idx="3"/>
              <a:endCxn id="42" idx="1"/>
            </p:cNvCxnSpPr>
            <p:nvPr/>
          </p:nvCxnSpPr>
          <p:spPr>
            <a:xfrm>
              <a:off x="6574121" y="3948914"/>
              <a:ext cx="962207" cy="14265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D03D3BA-4AE4-53D2-C7B9-96F9A91AE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4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6228-7ABB-B163-F340-4D6AD01D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351"/>
              </a:lnSpc>
            </a:pPr>
            <a:r>
              <a:rPr lang="en-US" spc="-50"/>
              <a:t>Legal &amp; Disclaimers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B97DA-0161-8269-7997-C6A4B5D17DEF}"/>
              </a:ext>
            </a:extLst>
          </p:cNvPr>
          <p:cNvSpPr txBox="1"/>
          <p:nvPr/>
        </p:nvSpPr>
        <p:spPr>
          <a:xfrm>
            <a:off x="448214" y="1092871"/>
            <a:ext cx="11378681" cy="5059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</a:rPr>
              <a:t>Jumpstart Drops adheres to Microsoft Open-Source common practices. </a:t>
            </a:r>
          </a:p>
          <a:p>
            <a:pPr marL="0" marR="0" lvl="0" indent="0" algn="l" defTabSz="914400" rtl="0" eaLnBrk="1" fontAlgn="auto" latinLnBrk="0" hangingPunct="1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</a:rPr>
              <a:t>Disclaimer/Legal can be summarized as follows:</a:t>
            </a:r>
          </a:p>
          <a:p>
            <a:pPr marL="0" marR="0" lvl="0" indent="0" algn="l" defTabSz="914400" rtl="0" eaLnBrk="1" fontAlgn="auto" latinLnBrk="0" hangingPunct="1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</a:rPr>
              <a:t>All Drops are published by default under an </a:t>
            </a: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14BDBD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license</a:t>
            </a: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srgbClr val="14BDBD"/>
              </a:solidFill>
              <a:effectLst/>
              <a:uLnTx/>
              <a:uFillTx/>
              <a:latin typeface="Segoe UI Semibold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</a:rPr>
              <a:t>If no license is added as part of GitHub PR, then the PR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4BDBD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</a:rPr>
              <a:t>won't be merged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</a:rPr>
              <a:t>If data is included as part of the Drop, then all data should be licensed under a </a:t>
            </a: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14BDBD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CDLA-2.0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</a:rPr>
              <a:t> license.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</a:rPr>
              <a:t>Microsoft is not responsible for the use of the Drops – Users must use Drops at their own risk. 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MS Mincho" panose="02020609040205080304" pitchFamily="49" charset="-128"/>
                <a:cs typeface="Arial" panose="020B0604020202020204" pitchFamily="34" charset="0"/>
              </a:rPr>
              <a:t>Use with caution: Before applying any Drops to Production deployments, users always should test them first.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F661FD-15FA-C55F-9990-449EB15C4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7900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00CC9-8DF7-E30C-34F0-33FCB3A4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E719A-715E-1B69-9334-7969F84EDE12}"/>
              </a:ext>
            </a:extLst>
          </p:cNvPr>
          <p:cNvSpPr txBox="1"/>
          <p:nvPr/>
        </p:nvSpPr>
        <p:spPr>
          <a:xfrm>
            <a:off x="2403832" y="3417411"/>
            <a:ext cx="7384334" cy="1569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Submit an issue or a feature request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or join our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Discussions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in our GitHub repository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it’s simple as that!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A6952-D78F-767B-666C-C751EF7E9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401" y="746955"/>
            <a:ext cx="7077195" cy="2745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41125-CC5E-D471-1622-96173125AE04}"/>
              </a:ext>
            </a:extLst>
          </p:cNvPr>
          <p:cNvSpPr txBox="1"/>
          <p:nvPr/>
        </p:nvSpPr>
        <p:spPr>
          <a:xfrm>
            <a:off x="2714560" y="5898971"/>
            <a:ext cx="676287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aka.ms/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ArcJumpstart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7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1FF39-3F2A-BEEA-A86F-EF181794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Ending.mov">
            <a:hlinkClick r:id="" action="ppaction://media"/>
            <a:extLst>
              <a:ext uri="{FF2B5EF4-FFF2-40B4-BE49-F238E27FC236}">
                <a16:creationId xmlns:a16="http://schemas.microsoft.com/office/drawing/2014/main" id="{C3E1C355-8220-9C26-05FF-228EDC4490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5820" y="1062461"/>
            <a:ext cx="6218670" cy="54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53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ArcBox design principals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F4A83C-2438-247E-48B6-AA7AD918F928}"/>
              </a:ext>
            </a:extLst>
          </p:cNvPr>
          <p:cNvSpPr txBox="1">
            <a:spLocks/>
          </p:cNvSpPr>
          <p:nvPr/>
        </p:nvSpPr>
        <p:spPr>
          <a:xfrm>
            <a:off x="448523" y="1433526"/>
            <a:ext cx="10616874" cy="43088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 dedicated sandbox environment for testing GA or public preview capabilities of Azure Arc. No private preview features are included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Support as many deployment options as possible – Azure portal, ARM templates, Bicep, Terraform, PowerShell, bash and more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Self-contained in Azure with no dependencies on having an on-premises or multi-cloud environment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Comprehensive, Repeatable, Reliable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Accurately represent “real” scenarios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Re-use Azure Arc Jumpstart scenarios code where possible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96FDC45-E5B7-C142-C0E1-8532B0605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9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EC67-3D5B-90D2-CBEA-EFAADF4B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" y="110744"/>
            <a:ext cx="11152927" cy="367858"/>
          </a:xfrm>
        </p:spPr>
        <p:txBody>
          <a:bodyPr/>
          <a:lstStyle/>
          <a:p>
            <a:r>
              <a:rPr lang="en-US" sz="2400" spc="-50">
                <a:latin typeface="Segoe UI Semibold (Headings)"/>
              </a:rPr>
              <a:t>Arc Jumpstart – ArcBox flavors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4DEF5A-101B-4AF0-59CA-E8DC476BC041}"/>
              </a:ext>
            </a:extLst>
          </p:cNvPr>
          <p:cNvSpPr txBox="1">
            <a:spLocks/>
          </p:cNvSpPr>
          <p:nvPr/>
        </p:nvSpPr>
        <p:spPr>
          <a:xfrm>
            <a:off x="448523" y="1056165"/>
            <a:ext cx="11418747" cy="36317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ArcBox comes in multiple “flavors”, or configurations, which can be selected to best suit your needs. Currently, the available flavors are: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ArcBox for IT Pros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ArcBox for IT Pros focuses specifically on Arc-enabled servers and SQL Server enabled by Azure Arc functionality.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ArcBox for DevOps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ArcBox for DevOps focuses specifically on Azure Arc-enabled Kubernetes and the experience for DevOps engineers.</a:t>
            </a: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 (Headings)"/>
              <a:ea typeface="+mn-ea"/>
              <a:cs typeface="+mn-cs"/>
            </a:endParaRPr>
          </a:p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ArcBox for DataOps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 ArcBox for DataOps focuses specifically on SQL Server enabled by Azure Arc and Arc-enabled SQL Managed Instance.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9FAC4AC-FA90-9714-A1B8-301D604F3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3070" y="35972"/>
            <a:ext cx="848930" cy="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2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2.xml><?xml version="1.0" encoding="utf-8"?>
<a:theme xmlns:a="http://schemas.openxmlformats.org/drawingml/2006/main" name="6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8139</Words>
  <Application>Microsoft Office PowerPoint</Application>
  <PresentationFormat>Widescreen</PresentationFormat>
  <Paragraphs>1503</Paragraphs>
  <Slides>77</Slides>
  <Notes>73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Aptos</vt:lpstr>
      <vt:lpstr>Arial</vt:lpstr>
      <vt:lpstr>Calibri</vt:lpstr>
      <vt:lpstr>Segoe UI</vt:lpstr>
      <vt:lpstr>Segoe UI Semibold</vt:lpstr>
      <vt:lpstr>Segoe UI Semibold (Headings)</vt:lpstr>
      <vt:lpstr>Symbol</vt:lpstr>
      <vt:lpstr>Wingdings</vt:lpstr>
      <vt:lpstr>2_Unified Edge EBC Deck</vt:lpstr>
      <vt:lpstr>6_Unified Edge EBC Deck</vt:lpstr>
      <vt:lpstr>PowerPoint Presentation</vt:lpstr>
      <vt:lpstr>Arc Jumpstart mission</vt:lpstr>
      <vt:lpstr>Arc Jumpstart – Why it was created?</vt:lpstr>
      <vt:lpstr>Jumpstart engineering principles</vt:lpstr>
      <vt:lpstr>Arc Jumpstart – Committed to open-source</vt:lpstr>
      <vt:lpstr>Fully automated Azure Arc sandbox</vt:lpstr>
      <vt:lpstr>Arc Jumpstart – ArcBox use cases</vt:lpstr>
      <vt:lpstr>Arc Jumpstart – ArcBox design principals</vt:lpstr>
      <vt:lpstr>Arc Jumpstart – ArcBox flavors</vt:lpstr>
      <vt:lpstr>Arc Jumpstart – ArcBox ITPros architecture</vt:lpstr>
      <vt:lpstr>Arc Jumpstart – ArcBox ITPros ARM/Bicep deployment automation flow</vt:lpstr>
      <vt:lpstr>Arc Jumpstart – ArcBox DevOps architecture</vt:lpstr>
      <vt:lpstr>Arc Jumpstart – ArcBox DevOps ARM/Bicep deployment automation flow</vt:lpstr>
      <vt:lpstr>Arc Jumpstart – ArcBox DevOps “Bookstore” Service Mesh architecture </vt:lpstr>
      <vt:lpstr>Arc Jumpstart – ArcBox DevOps “Bookstore” Service Mesh Interface (SMI) Traffic Split (Blue/Green)</vt:lpstr>
      <vt:lpstr>Arc Jumpstart – ArcBox DataOps architecture</vt:lpstr>
      <vt:lpstr>Arc Jumpstart – ArcBox DataOps ARM/Bicep deployment automation flow</vt:lpstr>
      <vt:lpstr>Fully automated Azure Local sandbox</vt:lpstr>
      <vt:lpstr>Arc Jumpstart – LocalBox Challenges and motivation</vt:lpstr>
      <vt:lpstr>Arc Jumpstart – LocalBox use cases</vt:lpstr>
      <vt:lpstr>Arc Jumpstart – LocalBox design principals</vt:lpstr>
      <vt:lpstr>Arc Jumpstart – LocalBox architecture</vt:lpstr>
      <vt:lpstr>Arc Jumpstart – LocalBox Bicep deployment automation flow</vt:lpstr>
      <vt:lpstr>Arc Jumpstart – LocalBox Nested virtualization architecture</vt:lpstr>
      <vt:lpstr>Jumpstart for Industries and application development velocity across cloud and edge</vt:lpstr>
      <vt:lpstr>Arc Jumpstart – What is “Agora”?</vt:lpstr>
      <vt:lpstr>Arc Jumpstart – Why Agora?</vt:lpstr>
      <vt:lpstr>Arc Jumpstart – Agora industrial vision</vt:lpstr>
      <vt:lpstr>Arc Jumpstart – Contoso Supermarket</vt:lpstr>
      <vt:lpstr>Arc Jumpstart – Contoso Supermarket scenarios</vt:lpstr>
      <vt:lpstr>Contoso Supermarket technology stack</vt:lpstr>
      <vt:lpstr>Contoso Supermarket – Point of Sale (PoS) service architecture</vt:lpstr>
      <vt:lpstr>Contoso Supermarket – Checkout Queue Monitoring service architecture</vt:lpstr>
      <vt:lpstr>Contoso Supermarket – Point of Sale (PoS) service shopper view</vt:lpstr>
      <vt:lpstr>Contoso Supermarket – Data-driven dashboards</vt:lpstr>
      <vt:lpstr>Contoso Supermarket – Queue Monitoring service store manager checkout queue management </vt:lpstr>
      <vt:lpstr>Contoso Supermarket – Queue Store manager video monitoring</vt:lpstr>
      <vt:lpstr>Contoso Supermarket – Freezer Monitoring for Food Safety service architecture</vt:lpstr>
      <vt:lpstr>Contoso Supermarket – Freezer Monitoring for Food Safety service store manager view (Azure Data Explorer)</vt:lpstr>
      <vt:lpstr>Contoso Supermarket – Freezer Monitoring for Food Safety service Operator view (Grafana)</vt:lpstr>
      <vt:lpstr>Contoso Supermarket – AKS Edge Essentials L0-1-2 virtualization stack architecture</vt:lpstr>
      <vt:lpstr>Contoso Supermarket – Development and deployment cycle environment mapping </vt:lpstr>
      <vt:lpstr>Contoso Supermarket – CI/CD workflow</vt:lpstr>
      <vt:lpstr>Contoso Supermarket – Observability infrastructure stack architecture</vt:lpstr>
      <vt:lpstr>Contoso Supermarket – Kubernetes operational infrastructure observability </vt:lpstr>
      <vt:lpstr>Contoso Supermarket – Deployment workflow</vt:lpstr>
      <vt:lpstr>Arc Jumpstart – Contoso Motors</vt:lpstr>
      <vt:lpstr>Arc Jumpstart – Contoso Motors scenarios</vt:lpstr>
      <vt:lpstr>Contoso Motors technology stack</vt:lpstr>
      <vt:lpstr>Contoso Motors – Edge Data &amp; AI architecture</vt:lpstr>
      <vt:lpstr>Contoso Motors – Data pipeline architecture</vt:lpstr>
      <vt:lpstr>Contoso Motors – Edge AI inference flow</vt:lpstr>
      <vt:lpstr>Contoso Motors – Welding Defect flow</vt:lpstr>
      <vt:lpstr>Contoso Motors – Worker Safety flow</vt:lpstr>
      <vt:lpstr>Contoso Motors – Kubernetes observability architecture</vt:lpstr>
      <vt:lpstr>Contoso Motors – Deployment workflow</vt:lpstr>
      <vt:lpstr>Arc Jumpstart – Contoso Hypermarket</vt:lpstr>
      <vt:lpstr>Arc Jumpstart – Contoso Hypermarket scenarios</vt:lpstr>
      <vt:lpstr>Contoso Hypermarket – Technology stack and operations overview</vt:lpstr>
      <vt:lpstr>Contoso Hypermarket – Deployment workflow</vt:lpstr>
      <vt:lpstr>Contoso Hypermarket – Real-time footfall inferencing and shopper insights architecture</vt:lpstr>
      <vt:lpstr>Contoso Hypermarket – Application architecture</vt:lpstr>
      <vt:lpstr>Jumpstart Cerebral – Solution overview architecture</vt:lpstr>
      <vt:lpstr>Jumpstart Cerebral – Decision tree architecture</vt:lpstr>
      <vt:lpstr>Contoso Hypermarket – Gen AI Commercial and Operations assistance via Speech-to-Text (STT) </vt:lpstr>
      <vt:lpstr>Contoso Hypermarket – Edge-to-cloud observability stack architecture</vt:lpstr>
      <vt:lpstr>Contoso Hypermarket – Edge-to-cloud data pipeline architecture</vt:lpstr>
      <vt:lpstr>Contoso Hypermarket – Predictive inventory and operations analytics with Generative AI</vt:lpstr>
      <vt:lpstr>A curated collection of scripts, tools, and other resources from the community</vt:lpstr>
      <vt:lpstr>Current challenges</vt:lpstr>
      <vt:lpstr>What is Jumpstart Drops?</vt:lpstr>
      <vt:lpstr>Contribution process </vt:lpstr>
      <vt:lpstr>Jumpstart Drops contribution flow</vt:lpstr>
      <vt:lpstr>Jumpstart Drops folder structure </vt:lpstr>
      <vt:lpstr>Legal &amp; Disclaimers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2025-02-03T01:30:08Z</dcterms:created>
  <dcterms:modified xsi:type="dcterms:W3CDTF">2025-05-31T21:33:36Z</dcterms:modified>
</cp:coreProperties>
</file>